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3"/>
  </p:notesMasterIdLst>
  <p:sldIdLst>
    <p:sldId id="257" r:id="rId2"/>
    <p:sldId id="293" r:id="rId3"/>
    <p:sldId id="258" r:id="rId4"/>
    <p:sldId id="303" r:id="rId5"/>
    <p:sldId id="260" r:id="rId6"/>
    <p:sldId id="261" r:id="rId7"/>
    <p:sldId id="313" r:id="rId8"/>
    <p:sldId id="310" r:id="rId9"/>
    <p:sldId id="284" r:id="rId10"/>
    <p:sldId id="262" r:id="rId11"/>
    <p:sldId id="314" r:id="rId12"/>
    <p:sldId id="265" r:id="rId13"/>
    <p:sldId id="266" r:id="rId14"/>
    <p:sldId id="297" r:id="rId15"/>
    <p:sldId id="316" r:id="rId16"/>
    <p:sldId id="298" r:id="rId17"/>
    <p:sldId id="299" r:id="rId18"/>
    <p:sldId id="315" r:id="rId19"/>
    <p:sldId id="267" r:id="rId20"/>
    <p:sldId id="281" r:id="rId21"/>
    <p:sldId id="305" r:id="rId22"/>
    <p:sldId id="311" r:id="rId23"/>
    <p:sldId id="308" r:id="rId24"/>
    <p:sldId id="312" r:id="rId25"/>
    <p:sldId id="306" r:id="rId26"/>
    <p:sldId id="317" r:id="rId27"/>
    <p:sldId id="318" r:id="rId28"/>
    <p:sldId id="319" r:id="rId29"/>
    <p:sldId id="321" r:id="rId30"/>
    <p:sldId id="320" r:id="rId31"/>
    <p:sldId id="307"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E883A-F73C-4AD0-860A-CEA041E209A3}" v="15" dt="2023-11-28T19:41:08.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6"/>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7CBDC67-45ED-4D36-AFAF-3170A3F495E3}">
      <dgm:prSet/>
      <dgm:spPr/>
      <dgm:t>
        <a:bodyPr/>
        <a:lstStyle/>
        <a:p>
          <a:r>
            <a:rPr lang="en-US">
              <a:latin typeface="Aharoni" panose="02010803020104030203" pitchFamily="2" charset="-79"/>
              <a:cs typeface="Aharoni" panose="02010803020104030203" pitchFamily="2" charset="-79"/>
            </a:rPr>
            <a:t>COMMUNITY COLLEGE: </a:t>
          </a:r>
          <a:r>
            <a:rPr lang="en-US">
              <a:latin typeface="Avenir Next LT Pro Light" panose="020B0304020202020204" pitchFamily="34" charset="0"/>
            </a:rPr>
            <a:t>Better financially, MDC Honors</a:t>
          </a:r>
        </a:p>
      </dgm:t>
    </dgm:pt>
    <dgm:pt modelId="{0E280D89-0C2E-4F90-AB90-ABFB2838E5CF}" type="parTrans" cxnId="{1BB7F2D0-3307-4856-A3EB-F0E51787AF9A}">
      <dgm:prSet/>
      <dgm:spPr/>
      <dgm:t>
        <a:bodyPr/>
        <a:lstStyle/>
        <a:p>
          <a:endParaRPr lang="en-US">
            <a:latin typeface="Century Gothic" panose="020B0502020202090204" pitchFamily="34" charset="0"/>
          </a:endParaRPr>
        </a:p>
      </dgm:t>
    </dgm:pt>
    <dgm:pt modelId="{E2B3AD19-492C-46B2-81F0-EC45B15EC328}" type="sibTrans" cxnId="{1BB7F2D0-3307-4856-A3EB-F0E51787AF9A}">
      <dgm:prSet/>
      <dgm:spPr/>
      <dgm:t>
        <a:bodyPr/>
        <a:lstStyle/>
        <a:p>
          <a:endParaRPr lang="en-US">
            <a:latin typeface="Century Gothic" panose="020B0502020202090204" pitchFamily="34" charset="0"/>
          </a:endParaRPr>
        </a:p>
      </dgm:t>
    </dgm:pt>
    <dgm:pt modelId="{B300E7FF-38B3-4832-AA78-6E939261283C}">
      <dgm:prSet/>
      <dgm:spPr/>
      <dgm:t>
        <a:bodyPr/>
        <a:lstStyle/>
        <a:p>
          <a:r>
            <a:rPr lang="en-US">
              <a:latin typeface="Aharoni" panose="02010803020104030203" pitchFamily="2" charset="-79"/>
              <a:cs typeface="Aharoni" panose="02010803020104030203" pitchFamily="2" charset="-79"/>
            </a:rPr>
            <a:t>VOCATIONAL/TECHNICAL: </a:t>
          </a:r>
          <a:r>
            <a:rPr lang="en-US">
              <a:latin typeface="Avenir Next LT Pro Light" panose="020B0304020202020204" pitchFamily="34" charset="0"/>
            </a:rPr>
            <a:t>quick path into the work force</a:t>
          </a:r>
        </a:p>
      </dgm:t>
    </dgm:pt>
    <dgm:pt modelId="{026A079A-E1CA-46E4-9CA0-CFD638C84A97}" type="parTrans" cxnId="{0FBD7A21-B243-4672-92D4-F28B22EF0564}">
      <dgm:prSet/>
      <dgm:spPr/>
      <dgm:t>
        <a:bodyPr/>
        <a:lstStyle/>
        <a:p>
          <a:endParaRPr lang="en-US">
            <a:latin typeface="Century Gothic" panose="020B0502020202090204" pitchFamily="34" charset="0"/>
          </a:endParaRPr>
        </a:p>
      </dgm:t>
    </dgm:pt>
    <dgm:pt modelId="{C129E7D0-81C6-4EA9-B40B-021B3B4D8242}" type="sibTrans" cxnId="{0FBD7A21-B243-4672-92D4-F28B22EF0564}">
      <dgm:prSet/>
      <dgm:spPr/>
      <dgm:t>
        <a:bodyPr/>
        <a:lstStyle/>
        <a:p>
          <a:endParaRPr lang="en-US">
            <a:latin typeface="Century Gothic" panose="020B0502020202090204" pitchFamily="34" charset="0"/>
          </a:endParaRPr>
        </a:p>
      </dgm:t>
    </dgm:pt>
    <dgm:pt modelId="{EE685E09-22A4-453E-8395-F6DB3CA79BE8}">
      <dgm:prSet/>
      <dgm:spPr/>
      <dgm:t>
        <a:bodyPr/>
        <a:lstStyle/>
        <a:p>
          <a:r>
            <a:rPr lang="en-US">
              <a:latin typeface="Aharoni" panose="02010803020104030203" pitchFamily="2" charset="-79"/>
              <a:cs typeface="Aharoni" panose="02010803020104030203" pitchFamily="2" charset="-79"/>
            </a:rPr>
            <a:t>MILITARY:</a:t>
          </a:r>
          <a:r>
            <a:rPr lang="en-US">
              <a:latin typeface="Avenir Next LT Pro Light" panose="020B0304020202020204" pitchFamily="34" charset="0"/>
              <a:cs typeface="Aharoni" panose="02010803020104030203" pitchFamily="2" charset="-79"/>
            </a:rPr>
            <a:t> scholarship opportunities</a:t>
          </a:r>
          <a:endParaRPr lang="en-US">
            <a:solidFill>
              <a:schemeClr val="tx1"/>
            </a:solidFill>
            <a:latin typeface="Century Gothic" panose="020B0502020202090204" pitchFamily="34" charset="0"/>
          </a:endParaRPr>
        </a:p>
      </dgm:t>
    </dgm:pt>
    <dgm:pt modelId="{3BCDA18A-1460-4C01-8ABC-6D46191B93D4}" type="parTrans" cxnId="{D15A1DDA-421E-4A23-B1A3-37C9EA726109}">
      <dgm:prSet/>
      <dgm:spPr/>
      <dgm:t>
        <a:bodyPr/>
        <a:lstStyle/>
        <a:p>
          <a:endParaRPr lang="en-US">
            <a:latin typeface="Century Gothic" panose="020B0502020202090204" pitchFamily="34" charset="0"/>
          </a:endParaRPr>
        </a:p>
      </dgm:t>
    </dgm:pt>
    <dgm:pt modelId="{9ED7942F-BE69-4B06-B66B-80F30029DD98}" type="sibTrans" cxnId="{D15A1DDA-421E-4A23-B1A3-37C9EA726109}">
      <dgm:prSet/>
      <dgm:spPr/>
      <dgm:t>
        <a:bodyPr/>
        <a:lstStyle/>
        <a:p>
          <a:endParaRPr lang="en-US">
            <a:latin typeface="Century Gothic" panose="020B050202020209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EE79DC4A-E367-4174-A5D1-75A16F91BD60}" type="pres">
      <dgm:prSet presAssocID="{67CBDC67-45ED-4D36-AFAF-3170A3F495E3}" presName="thickLine" presStyleLbl="alignNode1" presStyleIdx="0" presStyleCnt="3"/>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0" presStyleCnt="3"/>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1" presStyleCnt="3"/>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1" presStyleCnt="3" custScaleY="78072"/>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2" presStyleCnt="3"/>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2" presStyleCnt="3" custScaleY="68533"/>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1"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0" destOrd="0" parTransId="{0E280D89-0C2E-4F90-AB90-ABFB2838E5CF}" sibTransId="{E2B3AD19-492C-46B2-81F0-EC45B15EC328}"/>
    <dgm:cxn modelId="{D15A1DDA-421E-4A23-B1A3-37C9EA726109}" srcId="{E0BB108E-C75A-4327-A188-91AF648CCE4E}" destId="{EE685E09-22A4-453E-8395-F6DB3CA79BE8}" srcOrd="2"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5C754FA1-437C-403B-B79F-2003D97AD44C}" type="presParOf" srcId="{C4980A5D-78C0-4DBE-A28E-751DFF6A3020}" destId="{EE79DC4A-E367-4174-A5D1-75A16F91BD60}" srcOrd="0" destOrd="0" presId="urn:microsoft.com/office/officeart/2008/layout/LinedList"/>
    <dgm:cxn modelId="{8CC50AA5-9253-4CB9-89A2-8DC164CD246B}" type="presParOf" srcId="{C4980A5D-78C0-4DBE-A28E-751DFF6A3020}" destId="{170FD032-393D-4F09-BDC6-11BF8FB62197}" srcOrd="1"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2" destOrd="0" presId="urn:microsoft.com/office/officeart/2008/layout/LinedList"/>
    <dgm:cxn modelId="{C359A984-89D6-4550-A407-7DDC5C57317B}" type="presParOf" srcId="{C4980A5D-78C0-4DBE-A28E-751DFF6A3020}" destId="{A0782BF2-3DDD-4F3D-8DCC-1FD89300ED8B}" srcOrd="3"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4" destOrd="0" presId="urn:microsoft.com/office/officeart/2008/layout/LinedList"/>
    <dgm:cxn modelId="{69C74BBD-7C43-4565-A825-3D62629F91D8}" type="presParOf" srcId="{C4980A5D-78C0-4DBE-A28E-751DFF6A3020}" destId="{29219511-9409-4858-80B5-D586D297C692}" srcOrd="5"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DC4A-E367-4174-A5D1-75A16F91BD60}">
      <dsp:nvSpPr>
        <dsp:cNvPr id="0" name=""/>
        <dsp:cNvSpPr/>
      </dsp:nvSpPr>
      <dsp:spPr>
        <a:xfrm>
          <a:off x="0" y="1034"/>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1034"/>
          <a:ext cx="8494629" cy="14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COMMUNITY COLLEGE: </a:t>
          </a:r>
          <a:r>
            <a:rPr lang="en-US" sz="3200" kern="1200">
              <a:latin typeface="Avenir Next LT Pro Light" panose="020B0304020202020204" pitchFamily="34" charset="0"/>
            </a:rPr>
            <a:t>Better financially, MDC Honors</a:t>
          </a:r>
        </a:p>
      </dsp:txBody>
      <dsp:txXfrm>
        <a:off x="0" y="1034"/>
        <a:ext cx="8494629" cy="1456593"/>
      </dsp:txXfrm>
    </dsp:sp>
    <dsp:sp modelId="{CBBB0E83-ABF6-4210-BFF3-008A6FD559AB}">
      <dsp:nvSpPr>
        <dsp:cNvPr id="0" name=""/>
        <dsp:cNvSpPr/>
      </dsp:nvSpPr>
      <dsp:spPr>
        <a:xfrm>
          <a:off x="0" y="1457627"/>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457627"/>
          <a:ext cx="8494629" cy="113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VOCATIONAL/TECHNICAL: </a:t>
          </a:r>
          <a:r>
            <a:rPr lang="en-US" sz="3200" kern="1200">
              <a:latin typeface="Avenir Next LT Pro Light" panose="020B0304020202020204" pitchFamily="34" charset="0"/>
            </a:rPr>
            <a:t>quick path into the work force</a:t>
          </a:r>
        </a:p>
      </dsp:txBody>
      <dsp:txXfrm>
        <a:off x="0" y="1457627"/>
        <a:ext cx="8494629" cy="1137191"/>
      </dsp:txXfrm>
    </dsp:sp>
    <dsp:sp modelId="{2523AB5A-E7D6-41AC-8612-B44EF8E9885D}">
      <dsp:nvSpPr>
        <dsp:cNvPr id="0" name=""/>
        <dsp:cNvSpPr/>
      </dsp:nvSpPr>
      <dsp:spPr>
        <a:xfrm>
          <a:off x="0" y="2594818"/>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594818"/>
          <a:ext cx="8494629" cy="99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MILITARY:</a:t>
          </a:r>
          <a:r>
            <a:rPr lang="en-US" sz="3200" kern="1200">
              <a:latin typeface="Avenir Next LT Pro Light" panose="020B0304020202020204" pitchFamily="34" charset="0"/>
              <a:cs typeface="Aharoni" panose="02010803020104030203" pitchFamily="2" charset="-79"/>
            </a:rPr>
            <a:t> scholarship opportunities</a:t>
          </a:r>
          <a:endParaRPr lang="en-US" sz="3200" kern="1200">
            <a:solidFill>
              <a:schemeClr val="tx1"/>
            </a:solidFill>
            <a:latin typeface="Century Gothic" panose="020B0502020202090204" pitchFamily="34" charset="0"/>
          </a:endParaRPr>
        </a:p>
      </dsp:txBody>
      <dsp:txXfrm>
        <a:off x="0" y="2594818"/>
        <a:ext cx="8494629" cy="9982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9:04:15.4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0,'497'15,"-237"-5,36 16,59 0,1590-28,-1562 14,-24 0,1995-10,-1137-4,-921 28,-7-1,1690-24,-877-4,666 3,-1746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9:04:18.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0 249,'5'-3,"0"0,1 0,-1 0,0 1,1 0,-1 0,1 0,0 1,0 0,-1 0,1 1,0-1,0 1,11 1,5-1,758-5,-436 7,13419-1,-13663-6,173-30,-185 21,184-18,39-6,-177 13,-43 7,0 4,167-5,-58 8,-18-1,743 13,-894-1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9:04:21.0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0,'4433'0,"-4408"0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9:04:24.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28,'8138'0,"-7998"-12,-17-1,703 10,-423 6,38-3,-412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9:04:39.1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99,'10'-1,"0"0,0-1,-1 0,1-1,0 0,12-6,34-10,55 3,1 4,201 6,-305 6,155-12,-7 0,811 13,-939 0,-1 2,0 1,41 12,-36-8,64 8,322-12,-220-7,3185 3,-3338-2,51-9,36-2,-93 13,-5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F1EF226-D001-486A-8548-B06E75414EEE}" type="datetimeFigureOut">
              <a:rPr lang="en-US" smtClean="0"/>
              <a:t>11/29/23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11/29/23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11/29/23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11/29/23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11/29/23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F3CxBRT7V8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estbridge.org/high-school-students/national-college-match/test-requirement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N3EC15QviP9hqUHAosz_cVCldG4LHU5j3oXs_hP_Wlk/edit?usp=shari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sanz@dadeschools.net" TargetMode="Externa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18" Type="http://schemas.openxmlformats.org/officeDocument/2006/relationships/image" Target="../media/image9.png"/><Relationship Id="rId26" Type="http://schemas.openxmlformats.org/officeDocument/2006/relationships/customXml" Target="../ink/ink16.xml"/><Relationship Id="rId3" Type="http://schemas.openxmlformats.org/officeDocument/2006/relationships/image" Target="../media/image4.png"/><Relationship Id="rId21" Type="http://schemas.openxmlformats.org/officeDocument/2006/relationships/customXml" Target="../ink/ink12.xml"/><Relationship Id="rId7" Type="http://schemas.openxmlformats.org/officeDocument/2006/relationships/customXml" Target="../ink/ink3.xml"/><Relationship Id="rId12" Type="http://schemas.openxmlformats.org/officeDocument/2006/relationships/customXml" Target="../ink/ink7.xml"/><Relationship Id="rId17" Type="http://schemas.openxmlformats.org/officeDocument/2006/relationships/customXml" Target="../ink/ink10.xml"/><Relationship Id="rId25" Type="http://schemas.openxmlformats.org/officeDocument/2006/relationships/customXml" Target="../ink/ink15.xml"/><Relationship Id="rId2" Type="http://schemas.openxmlformats.org/officeDocument/2006/relationships/image" Target="../media/image1.png"/><Relationship Id="rId16" Type="http://schemas.openxmlformats.org/officeDocument/2006/relationships/customXml" Target="../ink/ink9.xml"/><Relationship Id="rId20" Type="http://schemas.openxmlformats.org/officeDocument/2006/relationships/image" Target="../media/image10.png"/><Relationship Id="rId29"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24" Type="http://schemas.openxmlformats.org/officeDocument/2006/relationships/customXml" Target="../ink/ink14.xml"/><Relationship Id="rId32" Type="http://schemas.openxmlformats.org/officeDocument/2006/relationships/customXml" Target="../ink/ink22.xml"/><Relationship Id="rId5" Type="http://schemas.openxmlformats.org/officeDocument/2006/relationships/image" Target="../media/image5.png"/><Relationship Id="rId15" Type="http://schemas.openxmlformats.org/officeDocument/2006/relationships/image" Target="../media/image8.png"/><Relationship Id="rId23" Type="http://schemas.openxmlformats.org/officeDocument/2006/relationships/customXml" Target="../ink/ink13.xml"/><Relationship Id="rId28"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customXml" Target="../ink/ink11.xml"/><Relationship Id="rId31"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8.xml"/><Relationship Id="rId22" Type="http://schemas.openxmlformats.org/officeDocument/2006/relationships/image" Target="../media/image11.png"/><Relationship Id="rId27" Type="http://schemas.openxmlformats.org/officeDocument/2006/relationships/customXml" Target="../ink/ink17.xml"/><Relationship Id="rId30" Type="http://schemas.openxmlformats.org/officeDocument/2006/relationships/customXml" Target="../ink/ink2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23.xml"/><Relationship Id="rId7" Type="http://schemas.openxmlformats.org/officeDocument/2006/relationships/customXml" Target="../ink/ink25.xml"/><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2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149698" y="1641832"/>
            <a:ext cx="4618921" cy="4618921"/>
          </a:xfrm>
          <a:prstGeom prst="rect">
            <a:avLst/>
          </a:prstGeom>
        </p:spPr>
      </p:pic>
      <p:sp>
        <p:nvSpPr>
          <p:cNvPr id="9" name="Rectangle 8">
            <a:extLst>
              <a:ext uri="{FF2B5EF4-FFF2-40B4-BE49-F238E27FC236}">
                <a16:creationId xmlns:a16="http://schemas.microsoft.com/office/drawing/2014/main" id="{E5012518-D0A9-C03D-343E-D717CACE152C}"/>
              </a:ext>
            </a:extLst>
          </p:cNvPr>
          <p:cNvSpPr/>
          <p:nvPr/>
        </p:nvSpPr>
        <p:spPr>
          <a:xfrm>
            <a:off x="822319" y="1362244"/>
            <a:ext cx="5273681" cy="4711700"/>
          </a:xfrm>
          <a:prstGeom prst="rect">
            <a:avLst/>
          </a:prstGeom>
          <a:noFill/>
        </p:spPr>
        <p:txBody>
          <a:bodyPr wrap="none" lIns="91440" tIns="45720" rIns="91440" bIns="45720">
            <a:prstTxWarp prst="textArchUp">
              <a:avLst>
                <a:gd name="adj" fmla="val 10966836"/>
              </a:avLst>
            </a:prstTxWarp>
            <a:spAutoFit/>
          </a:bodyPr>
          <a:lstStyle/>
          <a:p>
            <a:pPr algn="ctr"/>
            <a:r>
              <a:rPr lang="en-US" sz="9600" b="1">
                <a:ln w="57150">
                  <a:solidFill>
                    <a:schemeClr val="accent1"/>
                  </a:solidFill>
                  <a:prstDash val="solid"/>
                </a:ln>
                <a:solidFill>
                  <a:schemeClr val="bg2">
                    <a:lumMod val="20000"/>
                    <a:lumOff val="80000"/>
                  </a:schemeClr>
                </a:solidFill>
                <a:latin typeface="Jumble" panose="020F0502020204030204" pitchFamily="34" charset="0"/>
                <a:ea typeface="UD Digi Kyokasho NP-B" panose="02020700000000000000" pitchFamily="18" charset="-128"/>
                <a:cs typeface="Jumble" panose="020F0502020204030204" pitchFamily="34" charset="0"/>
              </a:rPr>
              <a:t>JUNIOR PARENT NIGHT</a:t>
            </a:r>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a:solidFill>
                  <a:schemeClr val="tx1"/>
                </a:solidFill>
                <a:latin typeface="Aharoni" panose="02010803020104030203" pitchFamily="2" charset="-79"/>
                <a:cs typeface="Aharoni" panose="02010803020104030203" pitchFamily="2" charset="-79"/>
              </a:rPr>
              <a:t>RESEARCH THE COLLEGE’S ADMISSION DATA ON SCOIR OR LOOK AT THE COLLEGE’S WEBSITE FOR THE </a:t>
            </a:r>
            <a:r>
              <a:rPr lang="en-US" sz="2400" b="1">
                <a:solidFill>
                  <a:srgbClr val="C00000"/>
                </a:solidFill>
                <a:latin typeface="Aharoni" panose="02010803020104030203" pitchFamily="2" charset="-79"/>
                <a:cs typeface="Aharoni" panose="02010803020104030203" pitchFamily="2" charset="-79"/>
              </a:rPr>
              <a:t>COMMON DATA SET: </a:t>
            </a:r>
          </a:p>
          <a:p>
            <a:r>
              <a:rPr lang="en-US" sz="2400">
                <a:solidFill>
                  <a:schemeClr val="tx1"/>
                </a:solidFill>
                <a:latin typeface="Avenir Next LT Pro Light" panose="020B03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a:solidFill>
                  <a:schemeClr val="tx1"/>
                </a:solidFill>
                <a:latin typeface="Aharoni" panose="02010803020104030203" pitchFamily="2" charset="-79"/>
                <a:cs typeface="Aharoni" panose="02010803020104030203" pitchFamily="2" charset="-79"/>
              </a:rPr>
              <a:t>AT LEAST</a:t>
            </a:r>
            <a:r>
              <a:rPr lang="en-US" sz="3200">
                <a:solidFill>
                  <a:schemeClr val="tx1"/>
                </a:solidFill>
                <a:latin typeface="Aharoni" panose="02010803020104030203" pitchFamily="2" charset="-79"/>
                <a:cs typeface="Aharoni" panose="02010803020104030203" pitchFamily="2" charset="-79"/>
              </a:rPr>
              <a:t> </a:t>
            </a:r>
            <a:r>
              <a:rPr lang="en-US" sz="3600" b="1">
                <a:solidFill>
                  <a:schemeClr val="tx1"/>
                </a:solidFill>
                <a:latin typeface="Aharoni" panose="02010803020104030203" pitchFamily="2" charset="-79"/>
                <a:cs typeface="Aharoni" panose="02010803020104030203" pitchFamily="2" charset="-79"/>
              </a:rPr>
              <a:t>2</a:t>
            </a:r>
            <a:r>
              <a:rPr lang="en-US" sz="3200" b="1">
                <a:solidFill>
                  <a:schemeClr val="tx1"/>
                </a:solidFill>
                <a:latin typeface="Aharoni" panose="02010803020104030203" pitchFamily="2" charset="-79"/>
                <a:cs typeface="Aharoni" panose="02010803020104030203" pitchFamily="2" charset="-79"/>
              </a:rPr>
              <a:t> </a:t>
            </a:r>
            <a:r>
              <a:rPr lang="en-US" sz="2400" b="1">
                <a:solidFill>
                  <a:schemeClr val="tx1"/>
                </a:solidFill>
                <a:latin typeface="Aharoni" panose="02010803020104030203" pitchFamily="2" charset="-79"/>
                <a:cs typeface="Aharoni" panose="02010803020104030203" pitchFamily="2" charset="-79"/>
              </a:rPr>
              <a:t>REACH </a:t>
            </a:r>
            <a:r>
              <a:rPr lang="en-US" sz="2400">
                <a:solidFill>
                  <a:schemeClr val="tx1"/>
                </a:solidFill>
                <a:latin typeface="Aharoni" panose="02010803020104030203" pitchFamily="2" charset="-79"/>
                <a:cs typeface="Aharoni" panose="02010803020104030203" pitchFamily="2" charset="-79"/>
              </a:rPr>
              <a:t>SCHOOLS </a:t>
            </a:r>
          </a:p>
          <a:p>
            <a:pPr algn="ctr"/>
            <a:r>
              <a:rPr lang="en-US" sz="2400">
                <a:solidFill>
                  <a:schemeClr val="tx1"/>
                </a:solidFill>
                <a:latin typeface="Aharoni" panose="02010803020104030203" pitchFamily="2" charset="-79"/>
                <a:cs typeface="Aharoni" panose="02010803020104030203" pitchFamily="2" charset="-79"/>
              </a:rPr>
              <a:t>AT LEAST</a:t>
            </a:r>
            <a:r>
              <a:rPr lang="en-US" sz="3600">
                <a:solidFill>
                  <a:schemeClr val="tx1"/>
                </a:solidFill>
                <a:latin typeface="Aharoni" panose="02010803020104030203" pitchFamily="2" charset="-79"/>
                <a:cs typeface="Aharoni" panose="02010803020104030203" pitchFamily="2" charset="-79"/>
              </a:rPr>
              <a:t> </a:t>
            </a:r>
            <a:r>
              <a:rPr lang="en-US" sz="3600" b="1">
                <a:solidFill>
                  <a:schemeClr val="tx1"/>
                </a:solidFill>
                <a:latin typeface="Aharoni" panose="02010803020104030203" pitchFamily="2" charset="-79"/>
                <a:cs typeface="Aharoni" panose="02010803020104030203" pitchFamily="2" charset="-79"/>
              </a:rPr>
              <a:t>4 </a:t>
            </a:r>
            <a:r>
              <a:rPr lang="en-US" sz="2400" b="1">
                <a:solidFill>
                  <a:schemeClr val="tx1"/>
                </a:solidFill>
                <a:latin typeface="Aharoni" panose="02010803020104030203" pitchFamily="2" charset="-79"/>
                <a:cs typeface="Aharoni" panose="02010803020104030203" pitchFamily="2" charset="-79"/>
              </a:rPr>
              <a:t>MATCH </a:t>
            </a:r>
            <a:r>
              <a:rPr lang="en-US" sz="2400">
                <a:solidFill>
                  <a:schemeClr val="tx1"/>
                </a:solidFill>
                <a:latin typeface="Aharoni" panose="02010803020104030203" pitchFamily="2" charset="-79"/>
                <a:cs typeface="Aharoni" panose="02010803020104030203" pitchFamily="2" charset="-79"/>
              </a:rPr>
              <a:t>SCHOOLS</a:t>
            </a:r>
          </a:p>
          <a:p>
            <a:pPr algn="ctr"/>
            <a:r>
              <a:rPr lang="en-US" sz="2400">
                <a:solidFill>
                  <a:schemeClr val="tx1"/>
                </a:solidFill>
                <a:latin typeface="Aharoni" panose="02010803020104030203" pitchFamily="2" charset="-79"/>
                <a:cs typeface="Aharoni" panose="02010803020104030203" pitchFamily="2" charset="-79"/>
              </a:rPr>
              <a:t>AT LEAST </a:t>
            </a:r>
            <a:r>
              <a:rPr lang="en-US" sz="3600" b="1">
                <a:solidFill>
                  <a:schemeClr val="tx1"/>
                </a:solidFill>
                <a:latin typeface="Aharoni" panose="02010803020104030203" pitchFamily="2" charset="-79"/>
                <a:cs typeface="Aharoni" panose="02010803020104030203" pitchFamily="2" charset="-79"/>
              </a:rPr>
              <a:t>2</a:t>
            </a:r>
            <a:r>
              <a:rPr lang="en-US" sz="2400" b="1">
                <a:solidFill>
                  <a:schemeClr val="tx1"/>
                </a:solidFill>
                <a:latin typeface="Aharoni" panose="02010803020104030203" pitchFamily="2" charset="-79"/>
                <a:cs typeface="Aharoni" panose="02010803020104030203" pitchFamily="2" charset="-79"/>
              </a:rPr>
              <a:t> REAL SAFETY </a:t>
            </a:r>
            <a:r>
              <a:rPr lang="en-US" sz="2400">
                <a:solidFill>
                  <a:schemeClr val="tx1"/>
                </a:solidFill>
                <a:latin typeface="Aharoni" panose="02010803020104030203" pitchFamily="2" charset="-79"/>
                <a:cs typeface="Aharoni" panose="02010803020104030203" pitchFamily="2" charset="-79"/>
              </a:rPr>
              <a:t>SCHOOLS</a:t>
            </a:r>
            <a:endParaRPr lang="en-US" sz="1800">
              <a:solidFill>
                <a:schemeClr val="tx1"/>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a:ln w="38100">
                  <a:solidFill>
                    <a:schemeClr val="accent1"/>
                  </a:solidFill>
                  <a:prstDash val="solid"/>
                </a:ln>
                <a:solidFill>
                  <a:schemeClr val="bg2">
                    <a:lumMod val="20000"/>
                    <a:lumOff val="80000"/>
                  </a:schemeClr>
                </a:solidFill>
                <a:latin typeface="Jumble" panose="02000503000000020004" pitchFamily="2" charset="0"/>
              </a:rPr>
              <a:t>THE COLLEGE LIST</a:t>
            </a:r>
            <a:endParaRPr lang="en-US" sz="6600"/>
          </a:p>
        </p:txBody>
      </p:sp>
    </p:spTree>
    <p:extLst>
      <p:ext uri="{BB962C8B-B14F-4D97-AF65-F5344CB8AC3E}">
        <p14:creationId xmlns:p14="http://schemas.microsoft.com/office/powerpoint/2010/main" val="222004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525453" y="2472820"/>
            <a:ext cx="4308259" cy="2962513"/>
          </a:xfrm>
          <a:prstGeom prst="roundRect">
            <a:avLst/>
          </a:prstGeom>
          <a:solidFill>
            <a:srgbClr val="DDDDDD"/>
          </a:solidFill>
        </p:spPr>
        <p:txBody>
          <a:bodyPr wrap="square">
            <a:spAutoFit/>
          </a:bodyPr>
          <a:lstStyle/>
          <a:p>
            <a:pPr algn="ctr"/>
            <a:r>
              <a:rPr lang="en-US" sz="2400">
                <a:latin typeface="Aharoni" panose="02010803020104030203" pitchFamily="2" charset="-79"/>
                <a:cs typeface="Aharoni" panose="02010803020104030203" pitchFamily="2" charset="-79"/>
              </a:rPr>
              <a:t>Students apply to college with their grades and GPA from freshman year to the end of Junior year. This is their last chance to raise their GPA in time for college applications!</a:t>
            </a:r>
            <a:endParaRPr lang="en-US" sz="1800">
              <a:solidFill>
                <a:schemeClr val="tx1"/>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25453" y="264549"/>
            <a:ext cx="8121650" cy="1754326"/>
          </a:xfrm>
          <a:prstGeom prst="rect">
            <a:avLst/>
          </a:prstGeom>
          <a:noFill/>
        </p:spPr>
        <p:txBody>
          <a:bodyPr wrap="square">
            <a:spAutoFit/>
          </a:bodyPr>
          <a:lstStyle/>
          <a:p>
            <a:r>
              <a:rPr lang="en-US" sz="5400">
                <a:ln w="38100">
                  <a:solidFill>
                    <a:schemeClr val="accent1"/>
                  </a:solidFill>
                  <a:prstDash val="solid"/>
                </a:ln>
                <a:solidFill>
                  <a:schemeClr val="bg2">
                    <a:lumMod val="20000"/>
                    <a:lumOff val="80000"/>
                  </a:schemeClr>
                </a:solidFill>
                <a:latin typeface="Jumble" panose="02000503000000020004" pitchFamily="2" charset="0"/>
              </a:rPr>
              <a:t>WHY IS JUNIOR YEAR SO IMPORTANT?</a:t>
            </a:r>
            <a:endParaRPr lang="en-US" sz="5400"/>
          </a:p>
        </p:txBody>
      </p:sp>
      <p:pic>
        <p:nvPicPr>
          <p:cNvPr id="2" name="Picture 1">
            <a:extLst>
              <a:ext uri="{FF2B5EF4-FFF2-40B4-BE49-F238E27FC236}">
                <a16:creationId xmlns:a16="http://schemas.microsoft.com/office/drawing/2014/main" id="{DFDCA631-19A2-EFAC-B576-E31C0C6F6CF9}"/>
              </a:ext>
            </a:extLst>
          </p:cNvPr>
          <p:cNvPicPr>
            <a:picLocks noChangeAspect="1"/>
          </p:cNvPicPr>
          <p:nvPr/>
        </p:nvPicPr>
        <p:blipFill>
          <a:blip r:embed="rId3"/>
          <a:stretch>
            <a:fillRect/>
          </a:stretch>
        </p:blipFill>
        <p:spPr>
          <a:xfrm>
            <a:off x="5374148" y="1980653"/>
            <a:ext cx="6158418" cy="4280100"/>
          </a:xfrm>
          <a:prstGeom prst="rect">
            <a:avLst/>
          </a:prstGeom>
          <a:noFill/>
        </p:spPr>
      </p:pic>
    </p:spTree>
    <p:extLst>
      <p:ext uri="{BB962C8B-B14F-4D97-AF65-F5344CB8AC3E}">
        <p14:creationId xmlns:p14="http://schemas.microsoft.com/office/powerpoint/2010/main" val="6618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507036"/>
            <a:ext cx="8073524" cy="1775179"/>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POST SECONDARY EDUCATION</a:t>
            </a:r>
            <a:endParaRPr lang="en-US" sz="60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8" name="Content Placeholder 2">
            <a:extLst>
              <a:ext uri="{FF2B5EF4-FFF2-40B4-BE49-F238E27FC236}">
                <a16:creationId xmlns:a16="http://schemas.microsoft.com/office/drawing/2014/main" id="{E0228303-7225-F2DE-EE8C-49444E440035}"/>
              </a:ext>
            </a:extLst>
          </p:cNvPr>
          <p:cNvGraphicFramePr>
            <a:graphicFrameLocks noGrp="1"/>
          </p:cNvGraphicFramePr>
          <p:nvPr>
            <p:ph idx="1"/>
            <p:extLst>
              <p:ext uri="{D42A27DB-BD31-4B8C-83A1-F6EECF244321}">
                <p14:modId xmlns:p14="http://schemas.microsoft.com/office/powerpoint/2010/main" val="3139369248"/>
              </p:ext>
            </p:extLst>
          </p:nvPr>
        </p:nvGraphicFramePr>
        <p:xfrm>
          <a:off x="1118602" y="2479844"/>
          <a:ext cx="849462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54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53258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6000">
                <a:ln w="38100">
                  <a:solidFill>
                    <a:schemeClr val="accent1"/>
                  </a:solidFill>
                  <a:prstDash val="solid"/>
                </a:ln>
                <a:solidFill>
                  <a:schemeClr val="bg2">
                    <a:lumMod val="20000"/>
                    <a:lumOff val="80000"/>
                  </a:schemeClr>
                </a:solidFill>
                <a:latin typeface="Jumble" panose="02000503000000020004" pitchFamily="2" charset="0"/>
              </a:rPr>
            </a:br>
            <a:r>
              <a:rPr lang="en-US" sz="600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60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284747" y="2781538"/>
            <a:ext cx="7335228" cy="3847862"/>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000" kern="1200" baseline="0">
                <a:latin typeface="Avenir Next LT Pro Light" panose="020B0304020202020204" pitchFamily="34" charset="0"/>
              </a:rPr>
              <a:t>Programs of 6 months to full Bachelor’s degrees</a:t>
            </a:r>
          </a:p>
          <a:p>
            <a:pPr marL="342900" indent="-342900">
              <a:lnSpc>
                <a:spcPct val="100000"/>
              </a:lnSpc>
              <a:buFont typeface="Arial" panose="020B0604020202020204" pitchFamily="34" charset="0"/>
              <a:buChar char="•"/>
            </a:pPr>
            <a:r>
              <a:rPr lang="en-US" sz="2000" b="1" kern="1200" baseline="0">
                <a:latin typeface="Aharoni" panose="02010803020104030203" pitchFamily="2" charset="-79"/>
                <a:cs typeface="Aharoni" panose="02010803020104030203" pitchFamily="2" charset="-79"/>
              </a:rPr>
              <a:t>OPEN ADMISSIONS</a:t>
            </a:r>
            <a:r>
              <a:rPr lang="en-US" sz="2000" b="1" kern="1200" baseline="0">
                <a:latin typeface="Avenir Next LT Pro Light" panose="020B0304020202020204" pitchFamily="34" charset="0"/>
              </a:rPr>
              <a:t>:</a:t>
            </a:r>
            <a:r>
              <a:rPr lang="en-US" sz="2000" b="1" i="1" kern="1200" baseline="0">
                <a:latin typeface="Avenir Next LT Pro Light" panose="020B0304020202020204" pitchFamily="34" charset="0"/>
              </a:rPr>
              <a:t> </a:t>
            </a:r>
            <a:r>
              <a:rPr lang="en-US" sz="2000" kern="1200" baseline="0">
                <a:latin typeface="Avenir Next LT Pro Light" panose="020B03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000">
                <a:latin typeface="Avenir Next LT Pro Light" panose="020B0304020202020204" pitchFamily="34" charset="0"/>
              </a:rPr>
              <a:t>Applications are simple, transcript is the only entry requirement. </a:t>
            </a:r>
            <a:endParaRPr lang="en-US" sz="2000" kern="1200" baseline="0">
              <a:latin typeface="Avenir Next LT Pro Light" panose="020B0304020202020204" pitchFamily="34" charset="0"/>
            </a:endParaRPr>
          </a:p>
          <a:p>
            <a:pPr marL="342900" indent="-342900">
              <a:lnSpc>
                <a:spcPct val="100000"/>
              </a:lnSpc>
              <a:buFont typeface="Arial" panose="020B0604020202020204" pitchFamily="34" charset="0"/>
              <a:buChar char="•"/>
            </a:pPr>
            <a:r>
              <a:rPr lang="en-US" sz="2000" kern="1200" baseline="0">
                <a:latin typeface="Avenir Next LT Pro Light" panose="020B03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000">
                <a:latin typeface="Avenir Next LT Pro Light" panose="020B0304020202020204" pitchFamily="34" charset="0"/>
              </a:rPr>
              <a:t>Programs to consider:</a:t>
            </a:r>
          </a:p>
          <a:p>
            <a:pPr marL="800100" lvl="1" indent="-342900">
              <a:lnSpc>
                <a:spcPct val="100000"/>
              </a:lnSpc>
              <a:buFont typeface="Arial" panose="020B0604020202020204" pitchFamily="34" charset="0"/>
              <a:buChar char="•"/>
            </a:pPr>
            <a:r>
              <a:rPr lang="en-US" sz="2000" kern="1200" baseline="0">
                <a:latin typeface="Avenir Next LT Pro Light" panose="020B0304020202020204" pitchFamily="34" charset="0"/>
              </a:rPr>
              <a:t>M</a:t>
            </a:r>
            <a:r>
              <a:rPr lang="en-US" sz="2000">
                <a:latin typeface="Avenir Next LT Pro Light" panose="020B0304020202020204" pitchFamily="34" charset="0"/>
              </a:rPr>
              <a:t>DC</a:t>
            </a:r>
            <a:r>
              <a:rPr lang="en-US" sz="2000" kern="1200" baseline="0">
                <a:latin typeface="Avenir Next LT Pro Light" panose="020B0304020202020204" pitchFamily="34" charset="0"/>
              </a:rPr>
              <a:t> Honors</a:t>
            </a:r>
          </a:p>
          <a:p>
            <a:pPr marL="800100" lvl="1" indent="-342900">
              <a:lnSpc>
                <a:spcPct val="100000"/>
              </a:lnSpc>
              <a:buFont typeface="Arial" panose="020B0604020202020204" pitchFamily="34" charset="0"/>
              <a:buChar char="•"/>
            </a:pPr>
            <a:r>
              <a:rPr lang="en-US" sz="2000">
                <a:latin typeface="Avenir Next LT Pro Light" panose="020B0304020202020204" pitchFamily="34" charset="0"/>
              </a:rPr>
              <a:t>MDC Pathway Program</a:t>
            </a:r>
            <a:endParaRPr lang="en-US" sz="2400" kern="1200" baseline="0">
              <a:latin typeface="Avenir Next LT Pro Light" panose="020B0304020202020204" pitchFamily="34" charset="0"/>
            </a:endParaRPr>
          </a:p>
        </p:txBody>
      </p:sp>
    </p:spTree>
    <p:extLst>
      <p:ext uri="{BB962C8B-B14F-4D97-AF65-F5344CB8AC3E}">
        <p14:creationId xmlns:p14="http://schemas.microsoft.com/office/powerpoint/2010/main" val="342394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3" name="TextBox 12">
            <a:extLst>
              <a:ext uri="{FF2B5EF4-FFF2-40B4-BE49-F238E27FC236}">
                <a16:creationId xmlns:a16="http://schemas.microsoft.com/office/drawing/2014/main" id="{11760649-C458-A191-EB63-1FF9947EAD53}"/>
              </a:ext>
            </a:extLst>
          </p:cNvPr>
          <p:cNvSpPr txBox="1"/>
          <p:nvPr/>
        </p:nvSpPr>
        <p:spPr>
          <a:xfrm>
            <a:off x="5594617" y="2462357"/>
            <a:ext cx="3489719" cy="3679210"/>
          </a:xfrm>
          <a:prstGeom prst="roundRect">
            <a:avLst/>
          </a:prstGeom>
          <a:solidFill>
            <a:schemeClr val="bg2">
              <a:lumMod val="40000"/>
              <a:lumOff val="60000"/>
            </a:schemeClr>
          </a:solidFill>
        </p:spPr>
        <p:txBody>
          <a:bodyPr wrap="square" rtlCol="0">
            <a:spAutoFit/>
          </a:bodyPr>
          <a:lstStyle/>
          <a:p>
            <a:pPr algn="ctr"/>
            <a:r>
              <a:rPr lang="en-US" sz="4400">
                <a:latin typeface="Aharoni" panose="02010803020104030203" pitchFamily="2" charset="-79"/>
                <a:cs typeface="Aharoni" panose="02010803020104030203" pitchFamily="2" charset="-79"/>
              </a:rPr>
              <a:t>SAT</a:t>
            </a:r>
          </a:p>
          <a:p>
            <a:pPr marL="342900" indent="-342900">
              <a:buFont typeface="Arial" panose="020B0604020202020204" pitchFamily="34" charset="0"/>
              <a:buChar char="•"/>
            </a:pPr>
            <a:r>
              <a:rPr lang="en-US" sz="2400">
                <a:latin typeface="Avenir Next LT Pro Light" panose="020B03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a:latin typeface="Avenir Next LT Pro Light" panose="020B03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a:latin typeface="Avenir Next LT Pro Light" panose="020B0304020202020204" pitchFamily="34" charset="0"/>
                <a:cs typeface="Aharoni" panose="02010803020104030203" pitchFamily="2" charset="-79"/>
              </a:rPr>
              <a:t>Math </a:t>
            </a:r>
          </a:p>
          <a:p>
            <a:pPr algn="ctr"/>
            <a:r>
              <a:rPr lang="en-US" sz="2400">
                <a:latin typeface="Aharoni" panose="02010803020104030203" pitchFamily="2" charset="-79"/>
                <a:cs typeface="Aharoni" panose="02010803020104030203" pitchFamily="2" charset="-79"/>
              </a:rPr>
              <a:t>SAT IS GOING DIGITAL IN JANUARY</a:t>
            </a:r>
          </a:p>
        </p:txBody>
      </p:sp>
      <p:sp>
        <p:nvSpPr>
          <p:cNvPr id="14" name="TextBox 13">
            <a:extLst>
              <a:ext uri="{FF2B5EF4-FFF2-40B4-BE49-F238E27FC236}">
                <a16:creationId xmlns:a16="http://schemas.microsoft.com/office/drawing/2014/main" id="{2FF0D5D3-05FF-CAC9-5DF2-99B5CAC97F18}"/>
              </a:ext>
            </a:extLst>
          </p:cNvPr>
          <p:cNvSpPr txBox="1"/>
          <p:nvPr/>
        </p:nvSpPr>
        <p:spPr>
          <a:xfrm>
            <a:off x="1138521" y="2353794"/>
            <a:ext cx="3489718" cy="3303032"/>
          </a:xfrm>
          <a:prstGeom prst="roundRect">
            <a:avLst/>
          </a:prstGeom>
          <a:solidFill>
            <a:schemeClr val="bg2">
              <a:lumMod val="40000"/>
              <a:lumOff val="60000"/>
            </a:schemeClr>
          </a:solidFill>
        </p:spPr>
        <p:txBody>
          <a:bodyPr wrap="square" rtlCol="0">
            <a:spAutoFit/>
          </a:bodyPr>
          <a:lstStyle/>
          <a:p>
            <a:pPr algn="ctr"/>
            <a:r>
              <a:rPr lang="en-US" sz="4400">
                <a:latin typeface="Aharoni" panose="02010803020104030203" pitchFamily="2" charset="-79"/>
                <a:cs typeface="Aharoni" panose="02010803020104030203" pitchFamily="2" charset="-79"/>
              </a:rPr>
              <a:t>ACT</a:t>
            </a:r>
          </a:p>
          <a:p>
            <a:pPr marL="342900" indent="-342900">
              <a:buFont typeface="Arial" panose="020B0604020202020204" pitchFamily="34" charset="0"/>
              <a:buChar char="•"/>
            </a:pPr>
            <a:r>
              <a:rPr lang="en-US" sz="2400">
                <a:latin typeface="Avenir Next LT Pro Light" panose="020B0304020202020204" pitchFamily="34" charset="0"/>
              </a:rPr>
              <a:t>ACT scores range from 1 to 36. </a:t>
            </a:r>
          </a:p>
          <a:p>
            <a:pPr marL="342900" indent="-342900">
              <a:buFont typeface="Arial" panose="020B0604020202020204" pitchFamily="34" charset="0"/>
              <a:buChar char="•"/>
            </a:pPr>
            <a:r>
              <a:rPr lang="en-US" sz="2400">
                <a:latin typeface="Avenir Next LT Pro Light" panose="020B0304020202020204" pitchFamily="34" charset="0"/>
              </a:rPr>
              <a:t>English</a:t>
            </a:r>
          </a:p>
          <a:p>
            <a:pPr marL="342900" indent="-342900">
              <a:buFont typeface="Arial" panose="020B0604020202020204" pitchFamily="34" charset="0"/>
              <a:buChar char="•"/>
            </a:pPr>
            <a:r>
              <a:rPr lang="en-US" sz="2400">
                <a:latin typeface="Avenir Next LT Pro Light" panose="020B0304020202020204" pitchFamily="34" charset="0"/>
              </a:rPr>
              <a:t>Math </a:t>
            </a:r>
          </a:p>
          <a:p>
            <a:pPr marL="342900" indent="-342900">
              <a:buFont typeface="Arial" panose="020B0604020202020204" pitchFamily="34" charset="0"/>
              <a:buChar char="•"/>
            </a:pPr>
            <a:r>
              <a:rPr lang="en-US" sz="2400">
                <a:latin typeface="Avenir Next LT Pro Light" panose="020B0304020202020204" pitchFamily="34" charset="0"/>
              </a:rPr>
              <a:t>Science</a:t>
            </a:r>
          </a:p>
          <a:p>
            <a:pPr marL="342900" indent="-342900">
              <a:buFont typeface="Arial" panose="020B0604020202020204" pitchFamily="34" charset="0"/>
              <a:buChar char="•"/>
            </a:pPr>
            <a:r>
              <a:rPr lang="en-US" sz="2400">
                <a:latin typeface="Avenir Next LT Pro Light" panose="020B0304020202020204" pitchFamily="34" charset="0"/>
              </a:rPr>
              <a:t>Reading</a:t>
            </a:r>
          </a:p>
        </p:txBody>
      </p:sp>
    </p:spTree>
    <p:extLst>
      <p:ext uri="{BB962C8B-B14F-4D97-AF65-F5344CB8AC3E}">
        <p14:creationId xmlns:p14="http://schemas.microsoft.com/office/powerpoint/2010/main" val="422035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7" name="TextBox 6">
            <a:extLst>
              <a:ext uri="{FF2B5EF4-FFF2-40B4-BE49-F238E27FC236}">
                <a16:creationId xmlns:a16="http://schemas.microsoft.com/office/drawing/2014/main" id="{36C76D91-8922-BD6C-748E-4CD6051C608D}"/>
              </a:ext>
            </a:extLst>
          </p:cNvPr>
          <p:cNvSpPr txBox="1"/>
          <p:nvPr/>
        </p:nvSpPr>
        <p:spPr>
          <a:xfrm>
            <a:off x="801210" y="2209394"/>
            <a:ext cx="8502588" cy="3416320"/>
          </a:xfrm>
          <a:prstGeom prst="rect">
            <a:avLst/>
          </a:prstGeom>
          <a:noFill/>
        </p:spPr>
        <p:txBody>
          <a:bodyPr wrap="square">
            <a:spAutoFit/>
          </a:bodyPr>
          <a:lstStyle/>
          <a:p>
            <a:pPr marL="342900" indent="-342900" rtl="0">
              <a:buSzPts val="2000"/>
              <a:buFont typeface="Arial" panose="020B0604020202020204" pitchFamily="34" charset="0"/>
              <a:buChar char="•"/>
            </a:pPr>
            <a:r>
              <a:rPr lang="en-US" sz="2400" b="0" i="0" u="none" strike="noStrike" kern="1200" baseline="0">
                <a:solidFill>
                  <a:schemeClr val="tx1"/>
                </a:solidFill>
                <a:latin typeface="Avenir Next LT Pro Light" panose="020B0304020202020204" pitchFamily="34" charset="0"/>
              </a:rPr>
              <a:t>More and more schools are be</a:t>
            </a:r>
            <a:r>
              <a:rPr lang="en-US" sz="2400">
                <a:solidFill>
                  <a:schemeClr val="tx1"/>
                </a:solidFill>
                <a:latin typeface="Avenir Next LT Pro Light" panose="020B0304020202020204" pitchFamily="34" charset="0"/>
              </a:rPr>
              <a:t>coming test optional: Truly test optional! </a:t>
            </a:r>
          </a:p>
          <a:p>
            <a:pPr marL="342900" indent="-342900" rtl="0">
              <a:buSzPts val="2000"/>
              <a:buFont typeface="Arial" panose="020B0604020202020204" pitchFamily="34" charset="0"/>
              <a:buChar char="•"/>
            </a:pPr>
            <a:r>
              <a:rPr lang="en-US" sz="2400" b="1" i="0" u="none" strike="noStrike" kern="1200" baseline="0">
                <a:solidFill>
                  <a:schemeClr val="tx1"/>
                </a:solidFill>
                <a:latin typeface="Aharoni" panose="02010803020104030203" pitchFamily="2" charset="-79"/>
                <a:cs typeface="Aharoni" panose="02010803020104030203" pitchFamily="2" charset="-79"/>
              </a:rPr>
              <a:t>ALL PUBLIC STATE SCHOOLS REQUIRE EXAMS</a:t>
            </a:r>
          </a:p>
          <a:p>
            <a:pPr marL="342900" indent="-342900" rtl="0">
              <a:buSzPts val="2000"/>
              <a:buFont typeface="Arial" panose="020B0604020202020204" pitchFamily="34" charset="0"/>
              <a:buChar char="•"/>
            </a:pPr>
            <a:r>
              <a:rPr lang="en-US" sz="2400" b="0" i="0" u="none" strike="noStrike" kern="1200" baseline="0">
                <a:solidFill>
                  <a:schemeClr val="tx1"/>
                </a:solidFill>
                <a:latin typeface="Avenir Next LT Pro Light" panose="020B0304020202020204" pitchFamily="34" charset="0"/>
              </a:rPr>
              <a:t>SAT or ACT: There is no difference in judgement</a:t>
            </a:r>
          </a:p>
          <a:p>
            <a:pPr rtl="0">
              <a:buSzPts val="2000"/>
            </a:pPr>
            <a:r>
              <a:rPr lang="en-US" sz="2400">
                <a:latin typeface="Avenir Next LT Pro Light" panose="020B0304020202020204" pitchFamily="34" charset="0"/>
              </a:rPr>
              <a:t>Test Prep:</a:t>
            </a:r>
            <a:endParaRPr lang="en-US" sz="2400" b="0" i="0" u="none" strike="noStrike" kern="1200" baseline="0">
              <a:solidFill>
                <a:schemeClr val="tx1"/>
              </a:solidFill>
              <a:latin typeface="Avenir Next LT Pro Light" panose="020B0304020202020204" pitchFamily="34" charset="0"/>
            </a:endParaRPr>
          </a:p>
          <a:p>
            <a:pPr marL="342900" indent="-342900" rtl="0">
              <a:buSzPts val="2000"/>
              <a:buFont typeface="Arial" panose="020B0604020202020204" pitchFamily="34" charset="0"/>
              <a:buChar char="•"/>
            </a:pPr>
            <a:r>
              <a:rPr lang="en-US" sz="2400" b="0" i="0" u="none" strike="noStrike" kern="1200" baseline="0">
                <a:solidFill>
                  <a:schemeClr val="tx1"/>
                </a:solidFill>
                <a:latin typeface="Avenir Next LT Pro Light" panose="020B0304020202020204" pitchFamily="34" charset="0"/>
              </a:rPr>
              <a:t>Khan Academy in Student/Parent portals</a:t>
            </a:r>
          </a:p>
          <a:p>
            <a:pPr marL="342900" indent="-342900" rtl="0">
              <a:buSzPts val="2000"/>
              <a:buFont typeface="Arial" panose="020B0604020202020204" pitchFamily="34" charset="0"/>
              <a:buChar char="•"/>
            </a:pPr>
            <a:r>
              <a:rPr lang="en-US" sz="2400">
                <a:solidFill>
                  <a:schemeClr val="tx1"/>
                </a:solidFill>
                <a:latin typeface="Avenir Next LT Pro Light" panose="020B0304020202020204" pitchFamily="34" charset="0"/>
              </a:rPr>
              <a:t>If you have a fee waiver, ACT includes free test prep</a:t>
            </a:r>
          </a:p>
          <a:p>
            <a:pPr marL="342900" indent="-342900" rtl="0">
              <a:buSzPts val="2000"/>
              <a:buFont typeface="Arial" panose="020B0604020202020204" pitchFamily="34" charset="0"/>
              <a:buChar char="•"/>
            </a:pPr>
            <a:r>
              <a:rPr lang="en-US" sz="2400" b="0" i="0" u="none" strike="noStrike" kern="1200" baseline="0">
                <a:latin typeface="Avenir Next LT Pro Light" panose="020B0304020202020204" pitchFamily="34" charset="0"/>
              </a:rPr>
              <a:t>Free </a:t>
            </a:r>
            <a:r>
              <a:rPr lang="en-US" sz="2400">
                <a:latin typeface="Avenir Next LT Pro Light" panose="020B0304020202020204" pitchFamily="34" charset="0"/>
              </a:rPr>
              <a:t>math section tutoring offered through the Coral Gables Foundation, email me for more information</a:t>
            </a:r>
            <a:endParaRPr lang="en-US" sz="2400" b="0" i="0" u="none" strike="noStrike" kern="1200" baseline="0">
              <a:solidFill>
                <a:schemeClr val="tx1"/>
              </a:solidFill>
              <a:latin typeface="Avenir Next LT Pro Light" panose="020B0304020202020204" pitchFamily="34" charset="0"/>
            </a:endParaRPr>
          </a:p>
        </p:txBody>
      </p:sp>
    </p:spTree>
    <p:extLst>
      <p:ext uri="{BB962C8B-B14F-4D97-AF65-F5344CB8AC3E}">
        <p14:creationId xmlns:p14="http://schemas.microsoft.com/office/powerpoint/2010/main" val="236136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a:solidFill>
                  <a:srgbClr val="C00000"/>
                </a:solidFill>
                <a:latin typeface="Aharoni" panose="02010803020104030203" pitchFamily="2" charset="-79"/>
                <a:cs typeface="Aharoni" panose="02010803020104030203" pitchFamily="2" charset="-79"/>
              </a:rPr>
              <a:t>REGISTER AT MYACT.ORG</a:t>
            </a: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4" name="TextBox 13">
            <a:extLst>
              <a:ext uri="{FF2B5EF4-FFF2-40B4-BE49-F238E27FC236}">
                <a16:creationId xmlns:a16="http://schemas.microsoft.com/office/drawing/2014/main" id="{2FF0D5D3-05FF-CAC9-5DF2-99B5CAC97F18}"/>
              </a:ext>
            </a:extLst>
          </p:cNvPr>
          <p:cNvSpPr txBox="1"/>
          <p:nvPr/>
        </p:nvSpPr>
        <p:spPr>
          <a:xfrm>
            <a:off x="308534" y="1983725"/>
            <a:ext cx="4569641" cy="3984069"/>
          </a:xfrm>
          <a:prstGeom prst="roundRect">
            <a:avLst/>
          </a:prstGeom>
          <a:solidFill>
            <a:schemeClr val="bg2">
              <a:lumMod val="40000"/>
              <a:lumOff val="60000"/>
            </a:schemeClr>
          </a:solidFill>
        </p:spPr>
        <p:txBody>
          <a:bodyPr wrap="square" rtlCol="0">
            <a:spAutoFit/>
          </a:bodyPr>
          <a:lstStyle/>
          <a:p>
            <a:pPr algn="ctr"/>
            <a:r>
              <a:rPr lang="en-US" sz="2400">
                <a:solidFill>
                  <a:srgbClr val="C00000"/>
                </a:solidFill>
                <a:latin typeface="Aharoni" panose="02010803020104030203" pitchFamily="2" charset="-79"/>
                <a:cs typeface="Aharoni" panose="02010803020104030203" pitchFamily="2" charset="-79"/>
              </a:rPr>
              <a:t>REGISTER AT MYACT.ORG</a:t>
            </a: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a:solidFill>
                  <a:srgbClr val="C00000"/>
                </a:solidFill>
                <a:latin typeface="Aharoni" panose="02010803020104030203" pitchFamily="2" charset="-79"/>
                <a:cs typeface="Aharoni" panose="02010803020104030203" pitchFamily="2" charset="-79"/>
              </a:rPr>
              <a:t>REGISTER AT SAT.SUITE.COLLEGEBOARD.ORG</a:t>
            </a: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p:txBody>
      </p:sp>
      <p:graphicFrame>
        <p:nvGraphicFramePr>
          <p:cNvPr id="12" name="Table 8">
            <a:extLst>
              <a:ext uri="{FF2B5EF4-FFF2-40B4-BE49-F238E27FC236}">
                <a16:creationId xmlns:a16="http://schemas.microsoft.com/office/drawing/2014/main" id="{6BF414FE-7ACD-E2E1-664B-8C6855B5D04C}"/>
              </a:ext>
            </a:extLst>
          </p:cNvPr>
          <p:cNvGraphicFramePr>
            <a:graphicFrameLocks noGrp="1"/>
          </p:cNvGraphicFramePr>
          <p:nvPr>
            <p:extLst>
              <p:ext uri="{D42A27DB-BD31-4B8C-83A1-F6EECF244321}">
                <p14:modId xmlns:p14="http://schemas.microsoft.com/office/powerpoint/2010/main" val="1836359738"/>
              </p:ext>
            </p:extLst>
          </p:nvPr>
        </p:nvGraphicFramePr>
        <p:xfrm>
          <a:off x="5629997" y="3073067"/>
          <a:ext cx="3906816" cy="2259490"/>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a:solidFill>
                            <a:schemeClr val="tx1"/>
                          </a:solidFill>
                          <a:latin typeface="Aharoni" panose="02010803020104030203" pitchFamily="2" charset="-79"/>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a:solidFill>
                            <a:schemeClr val="tx1"/>
                          </a:solidFill>
                          <a:latin typeface="Aharoni" panose="02010803020104030203" pitchFamily="2" charset="-79"/>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a:latin typeface="Abadi Extra Light" panose="020B0204020104020204" pitchFamily="34" charset="0"/>
                        </a:rPr>
                        <a:t>December 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November 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a:latin typeface="Abadi Extra Light" panose="020B0204020104020204" pitchFamily="34" charset="0"/>
                        </a:rPr>
                        <a:t>March 9</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February 27</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a:latin typeface="Abadi Extra Light" panose="020B0204020104020204" pitchFamily="34" charset="0"/>
                        </a:rPr>
                        <a:t>May 4</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April 19</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a:latin typeface="Abadi Extra Light" panose="020B0204020104020204" pitchFamily="34" charset="0"/>
                        </a:rPr>
                        <a:t>May 4</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April 19</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5711119"/>
                  </a:ext>
                </a:extLst>
              </a:tr>
              <a:tr h="360108">
                <a:tc>
                  <a:txBody>
                    <a:bodyPr/>
                    <a:lstStyle/>
                    <a:p>
                      <a:pPr algn="ctr"/>
                      <a:r>
                        <a:rPr lang="en-US">
                          <a:latin typeface="Abadi Extra Light" panose="020B0204020104020204" pitchFamily="34" charset="0"/>
                        </a:rPr>
                        <a:t>June 1</a:t>
                      </a:r>
                      <a:r>
                        <a:rPr lang="en-US" baseline="30000">
                          <a:latin typeface="Abadi Extra Light" panose="020B0204020104020204" pitchFamily="34" charset="0"/>
                        </a:rPr>
                        <a:t>st</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a:latin typeface="Abadi Extra Light" panose="020B0204020104020204" pitchFamily="34" charset="0"/>
                        </a:rPr>
                        <a:t>May 16</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graphicFrame>
        <p:nvGraphicFramePr>
          <p:cNvPr id="15" name="Table 8">
            <a:extLst>
              <a:ext uri="{FF2B5EF4-FFF2-40B4-BE49-F238E27FC236}">
                <a16:creationId xmlns:a16="http://schemas.microsoft.com/office/drawing/2014/main" id="{0B9FF706-5F9A-97C5-1CD6-709C293706DD}"/>
              </a:ext>
            </a:extLst>
          </p:cNvPr>
          <p:cNvGraphicFramePr>
            <a:graphicFrameLocks noGrp="1"/>
          </p:cNvGraphicFramePr>
          <p:nvPr>
            <p:extLst>
              <p:ext uri="{D42A27DB-BD31-4B8C-83A1-F6EECF244321}">
                <p14:modId xmlns:p14="http://schemas.microsoft.com/office/powerpoint/2010/main" val="1529504446"/>
              </p:ext>
            </p:extLst>
          </p:nvPr>
        </p:nvGraphicFramePr>
        <p:xfrm>
          <a:off x="659434" y="3073821"/>
          <a:ext cx="3906816" cy="2248186"/>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a:solidFill>
                            <a:schemeClr val="tx1"/>
                          </a:solidFill>
                          <a:latin typeface="Aharoni" panose="02010803020104030203" pitchFamily="2" charset="-79"/>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a:solidFill>
                            <a:schemeClr val="tx1"/>
                          </a:solidFill>
                          <a:latin typeface="Aharoni" panose="02010803020104030203" pitchFamily="2" charset="-79"/>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a:latin typeface="Abadi Extra Light" panose="020B0204020104020204" pitchFamily="34" charset="0"/>
                        </a:rPr>
                        <a:t>October 28</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September 22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a:latin typeface="Abadi Extra Light" panose="020B0204020104020204" pitchFamily="34" charset="0"/>
                        </a:rPr>
                        <a:t>December 9</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November 3</a:t>
                      </a:r>
                      <a:r>
                        <a:rPr lang="en-US" sz="1600" baseline="30000">
                          <a:latin typeface="Abadi Extra Light" panose="020B0204020104020204" pitchFamily="34" charset="0"/>
                        </a:rPr>
                        <a:t>rd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a:latin typeface="Abadi Extra Light" panose="020B0204020104020204" pitchFamily="34" charset="0"/>
                        </a:rPr>
                        <a:t>February 10</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January 5</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a:latin typeface="Abadi Extra Light" panose="020B0204020104020204" pitchFamily="34" charset="0"/>
                        </a:rPr>
                        <a:t>April 13</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March 8</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a:latin typeface="Abadi Extra Light" panose="020B0204020104020204" pitchFamily="34" charset="0"/>
                        </a:rPr>
                        <a:t>June 8</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a:latin typeface="Abadi Extra Light" panose="020B0204020104020204" pitchFamily="34" charset="0"/>
                        </a:rPr>
                        <a:t>May 3</a:t>
                      </a:r>
                      <a:r>
                        <a:rPr lang="en-US" baseline="30000">
                          <a:latin typeface="Abadi Extra Light" panose="020B0204020104020204" pitchFamily="34" charset="0"/>
                        </a:rPr>
                        <a:t>rd</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7" name="TextBox 16">
            <a:extLst>
              <a:ext uri="{FF2B5EF4-FFF2-40B4-BE49-F238E27FC236}">
                <a16:creationId xmlns:a16="http://schemas.microsoft.com/office/drawing/2014/main" id="{60CEB936-F22C-5C88-E77B-2322B248FCF5}"/>
              </a:ext>
            </a:extLst>
          </p:cNvPr>
          <p:cNvSpPr txBox="1"/>
          <p:nvPr/>
        </p:nvSpPr>
        <p:spPr>
          <a:xfrm>
            <a:off x="2016540" y="1269112"/>
            <a:ext cx="1192604" cy="769441"/>
          </a:xfrm>
          <a:prstGeom prst="rect">
            <a:avLst/>
          </a:prstGeom>
          <a:noFill/>
        </p:spPr>
        <p:txBody>
          <a:bodyPr wrap="square" rtlCol="0">
            <a:spAutoFit/>
          </a:bodyPr>
          <a:lstStyle/>
          <a:p>
            <a:pPr algn="ctr"/>
            <a:r>
              <a:rPr lang="en-US" sz="4400">
                <a:latin typeface="Aharoni" panose="02010803020104030203" pitchFamily="2" charset="-79"/>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solidFill>
                  <a:srgbClr val="000000"/>
                </a:solidFill>
                <a:latin typeface="Aharoni" panose="02010803020104030203" pitchFamily="2" charset="-79"/>
                <a:cs typeface="Aharoni" panose="02010803020104030203" pitchFamily="2" charset="-79"/>
              </a:rPr>
              <a:t>SAT</a:t>
            </a:r>
            <a:endParaRPr kumimoji="0" lang="en-US" sz="4400" b="0" i="0" u="none" strike="noStrike" kern="1200" cap="none" spc="0" normalizeH="0" baseline="0" noProof="0">
              <a:ln>
                <a:noFill/>
              </a:ln>
              <a:solidFill>
                <a:srgbClr val="000000"/>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32153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73018"/>
            <a:ext cx="8809598" cy="4411473"/>
          </a:xfrm>
        </p:spPr>
        <p:txBody>
          <a:bodyPr>
            <a:normAutofit/>
          </a:bodyPr>
          <a:lstStyle/>
          <a:p>
            <a:r>
              <a:rPr lang="en-US" sz="2400">
                <a:solidFill>
                  <a:schemeClr val="tx1"/>
                </a:solidFill>
                <a:latin typeface="Abadi Extra Light" panose="020B0204020104020204" pitchFamily="34" charset="0"/>
              </a:rPr>
              <a:t>You must</a:t>
            </a:r>
            <a:r>
              <a:rPr lang="en-US" sz="2400" b="1">
                <a:solidFill>
                  <a:schemeClr val="tx1"/>
                </a:solidFill>
                <a:latin typeface="Abadi Extra Light" panose="020B0204020104020204" pitchFamily="34" charset="0"/>
              </a:rPr>
              <a:t> </a:t>
            </a:r>
            <a:r>
              <a:rPr lang="en-US" sz="2400">
                <a:solidFill>
                  <a:schemeClr val="tx1"/>
                </a:solidFill>
                <a:latin typeface="Abadi Extra Light" panose="020B0204020104020204" pitchFamily="34" charset="0"/>
              </a:rPr>
              <a:t>complete this form: </a:t>
            </a:r>
            <a:r>
              <a:rPr lang="en-US">
                <a:solidFill>
                  <a:schemeClr val="tx1"/>
                </a:solidFill>
                <a:latin typeface="Aharoni" panose="02010803020104030203" pitchFamily="2" charset="-79"/>
                <a:cs typeface="Aharoni" panose="02010803020104030203" pitchFamily="2" charset="-79"/>
              </a:rPr>
              <a:t>incomesurvey.dadeschools.net</a:t>
            </a:r>
          </a:p>
          <a:p>
            <a:r>
              <a:rPr lang="en-US">
                <a:solidFill>
                  <a:schemeClr val="tx1"/>
                </a:solidFill>
                <a:latin typeface="Abadi Extra Light" panose="020B0204020104020204" pitchFamily="34" charset="0"/>
                <a:cs typeface="Aharoni" panose="02010803020104030203" pitchFamily="2" charset="-79"/>
              </a:rPr>
              <a:t>If you qualify for free or reduced lunch, you may qualify for testing and application fee waivers.</a:t>
            </a:r>
          </a:p>
          <a:p>
            <a:pPr lvl="1"/>
            <a:r>
              <a:rPr lang="en-US">
                <a:latin typeface="Abadi Extra Light" panose="020B0204020104020204" pitchFamily="34" charset="0"/>
                <a:cs typeface="Aharoni" panose="02010803020104030203" pitchFamily="2" charset="-79"/>
              </a:rPr>
              <a:t>4 ACT Waivers (4 different codes)</a:t>
            </a:r>
          </a:p>
          <a:p>
            <a:pPr lvl="1"/>
            <a:r>
              <a:rPr lang="en-US">
                <a:solidFill>
                  <a:schemeClr val="tx1"/>
                </a:solidFill>
                <a:latin typeface="Abadi Extra Light" panose="020B0204020104020204" pitchFamily="34" charset="0"/>
                <a:cs typeface="Aharoni" panose="02010803020104030203" pitchFamily="2" charset="-79"/>
              </a:rPr>
              <a:t>2 </a:t>
            </a:r>
            <a:r>
              <a:rPr lang="en-US">
                <a:latin typeface="Abadi Extra Light" panose="020B0204020104020204" pitchFamily="34" charset="0"/>
                <a:cs typeface="Aharoni" panose="02010803020104030203" pitchFamily="2" charset="-79"/>
              </a:rPr>
              <a:t>SAT Waivers (1 code)</a:t>
            </a:r>
          </a:p>
          <a:p>
            <a:pPr lvl="1"/>
            <a:r>
              <a:rPr lang="en-US">
                <a:solidFill>
                  <a:schemeClr val="tx1"/>
                </a:solidFill>
                <a:latin typeface="Abadi Extra Light" panose="020B0204020104020204" pitchFamily="34" charset="0"/>
                <a:cs typeface="Aharoni" panose="02010803020104030203" pitchFamily="2" charset="-79"/>
              </a:rPr>
              <a:t>Unlim</a:t>
            </a:r>
            <a:r>
              <a:rPr lang="en-US">
                <a:latin typeface="Abadi Extra Light" panose="020B0204020104020204" pitchFamily="34" charset="0"/>
                <a:cs typeface="Aharoni" panose="02010803020104030203" pitchFamily="2" charset="-79"/>
              </a:rPr>
              <a:t>ited </a:t>
            </a:r>
            <a:r>
              <a:rPr lang="en-US" err="1">
                <a:latin typeface="Abadi Extra Light" panose="020B0204020104020204" pitchFamily="34" charset="0"/>
                <a:cs typeface="Aharoni" panose="02010803020104030203" pitchFamily="2" charset="-79"/>
              </a:rPr>
              <a:t>Scoir</a:t>
            </a:r>
            <a:r>
              <a:rPr lang="en-US">
                <a:latin typeface="Abadi Extra Light" panose="020B0204020104020204" pitchFamily="34" charset="0"/>
                <a:cs typeface="Aharoni" panose="02010803020104030203" pitchFamily="2" charset="-79"/>
              </a:rPr>
              <a:t> Application Fee Waivers</a:t>
            </a:r>
          </a:p>
          <a:p>
            <a:r>
              <a:rPr lang="en-US">
                <a:solidFill>
                  <a:schemeClr val="tx1"/>
                </a:solidFill>
                <a:latin typeface="Aharoni" panose="02010803020104030203" pitchFamily="2" charset="-79"/>
                <a:cs typeface="Aharoni" panose="02010803020104030203" pitchFamily="2" charset="-79"/>
              </a:rPr>
              <a:t>TO REQUEST AN ACT/SAT FEE WAIVER: </a:t>
            </a:r>
            <a:r>
              <a:rPr lang="en-US">
                <a:solidFill>
                  <a:schemeClr val="tx1"/>
                </a:solidFill>
                <a:latin typeface="Abadi Extra Light" panose="020B0204020104020204" pitchFamily="34" charset="0"/>
                <a:cs typeface="Aharoni" panose="02010803020104030203" pitchFamily="2" charset="-79"/>
              </a:rPr>
              <a:t>see me in room 6111 or send me an email at </a:t>
            </a:r>
            <a:r>
              <a:rPr lang="en-US">
                <a:solidFill>
                  <a:schemeClr val="tx1"/>
                </a:solidFill>
                <a:latin typeface="Abadi Extra Light" panose="020B0204020104020204" pitchFamily="34" charset="0"/>
                <a:cs typeface="Aharoni" panose="02010803020104030203" pitchFamily="2" charset="-79"/>
                <a:hlinkClick r:id="rId2"/>
              </a:rPr>
              <a:t>ssanz@dadeschools.net</a:t>
            </a:r>
            <a:endParaRPr lang="en-US">
              <a:solidFill>
                <a:schemeClr val="tx1"/>
              </a:solidFill>
              <a:latin typeface="Abadi Extra Light" panose="020B0204020104020204" pitchFamily="34" charset="0"/>
              <a:cs typeface="Aharoni" panose="02010803020104030203" pitchFamily="2" charset="-79"/>
            </a:endParaRPr>
          </a:p>
          <a:p>
            <a:pPr marL="0" indent="0">
              <a:buNone/>
            </a:pPr>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89610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TIMELINE</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92190" y="1849280"/>
            <a:ext cx="9131204" cy="4411473"/>
          </a:xfrm>
        </p:spPr>
        <p:txBody>
          <a:bodyPr>
            <a:normAutofit lnSpcReduction="10000"/>
          </a:bodyPr>
          <a:lstStyle/>
          <a:p>
            <a:r>
              <a:rPr lang="en-US" sz="2800">
                <a:solidFill>
                  <a:schemeClr val="tx1"/>
                </a:solidFill>
                <a:latin typeface="Avenir Next LT Pro Light" panose="020B0304020202020204" pitchFamily="34" charset="0"/>
              </a:rPr>
              <a:t>Keep grades up, especially in core classes</a:t>
            </a:r>
          </a:p>
          <a:p>
            <a:r>
              <a:rPr lang="en-US" sz="2800">
                <a:solidFill>
                  <a:schemeClr val="tx1"/>
                </a:solidFill>
                <a:latin typeface="Avenir Next LT Pro Light" panose="020B0304020202020204" pitchFamily="34" charset="0"/>
              </a:rPr>
              <a:t>Stay involved, gain leadership roles, build your resume</a:t>
            </a:r>
          </a:p>
          <a:p>
            <a:r>
              <a:rPr lang="en-US" sz="2800">
                <a:solidFill>
                  <a:schemeClr val="tx1"/>
                </a:solidFill>
                <a:latin typeface="Avenir Next LT Pro Light" panose="020B0304020202020204" pitchFamily="34" charset="0"/>
              </a:rPr>
              <a:t>STUDY and take the SAT or ACT</a:t>
            </a:r>
          </a:p>
          <a:p>
            <a:pPr lvl="1">
              <a:buFont typeface="Wingdings" pitchFamily="2" charset="2"/>
              <a:buChar char="§"/>
            </a:pPr>
            <a:r>
              <a:rPr lang="en-US" sz="2400">
                <a:solidFill>
                  <a:schemeClr val="tx1"/>
                </a:solidFill>
                <a:latin typeface="Avenir Next LT Pro Light" panose="020B0304020202020204" pitchFamily="34" charset="0"/>
              </a:rPr>
              <a:t>Should be taking these exams more than once</a:t>
            </a:r>
          </a:p>
          <a:p>
            <a:r>
              <a:rPr lang="en-US" sz="2600">
                <a:solidFill>
                  <a:schemeClr val="tx1"/>
                </a:solidFill>
                <a:latin typeface="Avenir Next LT Pro Light" panose="020B0304020202020204" pitchFamily="34" charset="0"/>
              </a:rPr>
              <a:t>Research colleges and build your college list</a:t>
            </a:r>
          </a:p>
          <a:p>
            <a:r>
              <a:rPr lang="en-US" sz="2600">
                <a:solidFill>
                  <a:schemeClr val="tx1"/>
                </a:solidFill>
                <a:latin typeface="Avenir Next LT Pro Light" panose="020B0304020202020204" pitchFamily="34" charset="0"/>
              </a:rPr>
              <a:t>Show demonstrated interest: subscribe to email lists, go to events in your area, tour schools if possible</a:t>
            </a:r>
          </a:p>
          <a:p>
            <a:r>
              <a:rPr lang="en-US" sz="2600">
                <a:solidFill>
                  <a:schemeClr val="tx1"/>
                </a:solidFill>
                <a:latin typeface="Avenir Next LT Pro Light" panose="020B0304020202020204" pitchFamily="34" charset="0"/>
              </a:rPr>
              <a:t>Research scholarship programs: </a:t>
            </a:r>
            <a:r>
              <a:rPr lang="en-US" sz="2600" b="1" err="1">
                <a:solidFill>
                  <a:schemeClr val="tx1"/>
                </a:solidFill>
                <a:latin typeface="Aharoni" panose="02010803020104030203" pitchFamily="2" charset="-79"/>
                <a:cs typeface="Aharoni" panose="02010803020104030203" pitchFamily="2" charset="-79"/>
              </a:rPr>
              <a:t>Questbridge</a:t>
            </a:r>
            <a:r>
              <a:rPr lang="en-US" sz="2600" b="1">
                <a:solidFill>
                  <a:schemeClr val="tx1"/>
                </a:solidFill>
                <a:latin typeface="Aharoni" panose="02010803020104030203" pitchFamily="2" charset="-79"/>
                <a:cs typeface="Aharoni" panose="02010803020104030203" pitchFamily="2" charset="-79"/>
              </a:rPr>
              <a:t> and Posse</a:t>
            </a:r>
          </a:p>
          <a:p>
            <a:pPr marL="0" indent="0">
              <a:buNone/>
            </a:pPr>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62848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38880"/>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TIMELINE</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0" name="Group 29">
            <a:extLst>
              <a:ext uri="{FF2B5EF4-FFF2-40B4-BE49-F238E27FC236}">
                <a16:creationId xmlns:a16="http://schemas.microsoft.com/office/drawing/2014/main" id="{C5872729-295F-BBD8-A145-5A76F27CCC5C}"/>
              </a:ext>
            </a:extLst>
          </p:cNvPr>
          <p:cNvGrpSpPr/>
          <p:nvPr/>
        </p:nvGrpSpPr>
        <p:grpSpPr>
          <a:xfrm>
            <a:off x="0" y="3698392"/>
            <a:ext cx="10697024" cy="1193380"/>
            <a:chOff x="458236" y="3553102"/>
            <a:chExt cx="9493632" cy="1193380"/>
          </a:xfrm>
        </p:grpSpPr>
        <p:cxnSp>
          <p:nvCxnSpPr>
            <p:cNvPr id="9" name="Straight Arrow Connector 8">
              <a:extLst>
                <a:ext uri="{FF2B5EF4-FFF2-40B4-BE49-F238E27FC236}">
                  <a16:creationId xmlns:a16="http://schemas.microsoft.com/office/drawing/2014/main" id="{0BF90971-46C5-2DF0-12C4-E03072C097BA}"/>
                </a:ext>
              </a:extLst>
            </p:cNvPr>
            <p:cNvCxnSpPr>
              <a:cxnSpLocks/>
            </p:cNvCxnSpPr>
            <p:nvPr/>
          </p:nvCxnSpPr>
          <p:spPr>
            <a:xfrm>
              <a:off x="554911" y="3808520"/>
              <a:ext cx="9396957" cy="0"/>
            </a:xfrm>
            <a:prstGeom prst="straightConnector1">
              <a:avLst/>
            </a:prstGeom>
            <a:ln w="76200">
              <a:solidFill>
                <a:schemeClr val="accent2"/>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2CCB07F8-6574-E1F8-4FDC-4C080783421D}"/>
                </a:ext>
              </a:extLst>
            </p:cNvPr>
            <p:cNvCxnSpPr>
              <a:cxnSpLocks/>
            </p:cNvCxnSpPr>
            <p:nvPr/>
          </p:nvCxnSpPr>
          <p:spPr>
            <a:xfrm>
              <a:off x="1127465"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E656E1-BA23-A4D2-C7DE-E06185842DF6}"/>
                </a:ext>
              </a:extLst>
            </p:cNvPr>
            <p:cNvSpPr txBox="1"/>
            <p:nvPr/>
          </p:nvSpPr>
          <p:spPr>
            <a:xfrm>
              <a:off x="458236" y="4100151"/>
              <a:ext cx="9337349" cy="646331"/>
            </a:xfrm>
            <a:prstGeom prst="rect">
              <a:avLst/>
            </a:prstGeom>
            <a:noFill/>
          </p:spPr>
          <p:txBody>
            <a:bodyPr wrap="square" rtlCol="0">
              <a:spAutoFit/>
            </a:bodyPr>
            <a:lstStyle/>
            <a:p>
              <a:pPr algn="ctr"/>
              <a:r>
                <a:rPr lang="en-US">
                  <a:latin typeface="Aharoni" panose="02010803020104030203" pitchFamily="2" charset="-79"/>
                  <a:cs typeface="Aharoni" panose="02010803020104030203" pitchFamily="2" charset="-79"/>
                </a:rPr>
                <a:t>August	September  October   November December   January   February  March  April   May</a:t>
              </a:r>
            </a:p>
          </p:txBody>
        </p:sp>
        <p:cxnSp>
          <p:nvCxnSpPr>
            <p:cNvPr id="21" name="Straight Connector 20">
              <a:extLst>
                <a:ext uri="{FF2B5EF4-FFF2-40B4-BE49-F238E27FC236}">
                  <a16:creationId xmlns:a16="http://schemas.microsoft.com/office/drawing/2014/main" id="{3ABDA043-8256-1231-D8E6-5A7FC5D7F541}"/>
                </a:ext>
              </a:extLst>
            </p:cNvPr>
            <p:cNvCxnSpPr>
              <a:cxnSpLocks/>
            </p:cNvCxnSpPr>
            <p:nvPr/>
          </p:nvCxnSpPr>
          <p:spPr>
            <a:xfrm>
              <a:off x="22031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D7683E-D603-7A7E-C8C5-A3211976077F}"/>
                </a:ext>
              </a:extLst>
            </p:cNvPr>
            <p:cNvCxnSpPr>
              <a:cxnSpLocks/>
            </p:cNvCxnSpPr>
            <p:nvPr/>
          </p:nvCxnSpPr>
          <p:spPr>
            <a:xfrm>
              <a:off x="3366118"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54C0E8-FDB1-6C6C-1CA8-F86E6F31609F}"/>
                </a:ext>
              </a:extLst>
            </p:cNvPr>
            <p:cNvCxnSpPr>
              <a:cxnSpLocks/>
            </p:cNvCxnSpPr>
            <p:nvPr/>
          </p:nvCxnSpPr>
          <p:spPr>
            <a:xfrm>
              <a:off x="4511337"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72317-AB46-5571-F643-37F174130EA8}"/>
                </a:ext>
              </a:extLst>
            </p:cNvPr>
            <p:cNvCxnSpPr>
              <a:cxnSpLocks/>
            </p:cNvCxnSpPr>
            <p:nvPr/>
          </p:nvCxnSpPr>
          <p:spPr>
            <a:xfrm>
              <a:off x="6165386"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4516E4-C1C8-45B9-A219-02B57ADAB605}"/>
                </a:ext>
              </a:extLst>
            </p:cNvPr>
            <p:cNvCxnSpPr>
              <a:cxnSpLocks/>
            </p:cNvCxnSpPr>
            <p:nvPr/>
          </p:nvCxnSpPr>
          <p:spPr>
            <a:xfrm>
              <a:off x="6899430"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A70519-4B61-D4BA-DE91-84B410FB3861}"/>
                </a:ext>
              </a:extLst>
            </p:cNvPr>
            <p:cNvCxnSpPr>
              <a:cxnSpLocks/>
            </p:cNvCxnSpPr>
            <p:nvPr/>
          </p:nvCxnSpPr>
          <p:spPr>
            <a:xfrm>
              <a:off x="7875974"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A22DD0-8357-7A0F-BCAB-C4603D39BC30}"/>
                </a:ext>
              </a:extLst>
            </p:cNvPr>
            <p:cNvCxnSpPr>
              <a:cxnSpLocks/>
            </p:cNvCxnSpPr>
            <p:nvPr/>
          </p:nvCxnSpPr>
          <p:spPr>
            <a:xfrm>
              <a:off x="86039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7BF4A8-B3FE-094A-37CF-9D39A3E30195}"/>
                </a:ext>
              </a:extLst>
            </p:cNvPr>
            <p:cNvCxnSpPr>
              <a:cxnSpLocks/>
            </p:cNvCxnSpPr>
            <p:nvPr/>
          </p:nvCxnSpPr>
          <p:spPr>
            <a:xfrm>
              <a:off x="9296401"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FD89F36-8CE7-A728-A0CD-C398C7942A4E}"/>
              </a:ext>
            </a:extLst>
          </p:cNvPr>
          <p:cNvSpPr txBox="1"/>
          <p:nvPr/>
        </p:nvSpPr>
        <p:spPr>
          <a:xfrm>
            <a:off x="403413" y="2938725"/>
            <a:ext cx="4388604" cy="584775"/>
          </a:xfrm>
          <a:prstGeom prst="rect">
            <a:avLst/>
          </a:prstGeom>
          <a:noFill/>
        </p:spPr>
        <p:txBody>
          <a:bodyPr wrap="square" rtlCol="0">
            <a:spAutoFit/>
          </a:bodyPr>
          <a:lstStyle/>
          <a:p>
            <a:r>
              <a:rPr lang="en-US" sz="1600">
                <a:latin typeface="Abadi Extra Light" panose="020B0204020104020204" pitchFamily="34" charset="0"/>
              </a:rPr>
              <a:t>Early Action/Early Decision/Priority Applications Due</a:t>
            </a:r>
          </a:p>
          <a:p>
            <a:pPr algn="ctr"/>
            <a:r>
              <a:rPr lang="en-US" sz="1600">
                <a:latin typeface="Abadi Extra Light" panose="020B0204020104020204" pitchFamily="34" charset="0"/>
              </a:rPr>
              <a:t>SAT/ACT Testing </a:t>
            </a:r>
          </a:p>
        </p:txBody>
      </p:sp>
      <p:cxnSp>
        <p:nvCxnSpPr>
          <p:cNvPr id="32" name="Straight Connector 31">
            <a:extLst>
              <a:ext uri="{FF2B5EF4-FFF2-40B4-BE49-F238E27FC236}">
                <a16:creationId xmlns:a16="http://schemas.microsoft.com/office/drawing/2014/main" id="{4F8A7A82-0825-B19B-31EF-B06834F389A8}"/>
              </a:ext>
            </a:extLst>
          </p:cNvPr>
          <p:cNvCxnSpPr>
            <a:cxnSpLocks/>
          </p:cNvCxnSpPr>
          <p:nvPr/>
        </p:nvCxnSpPr>
        <p:spPr>
          <a:xfrm>
            <a:off x="5333617" y="369839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927302-3765-C5D6-DD36-DD8C61C3ADE6}"/>
              </a:ext>
            </a:extLst>
          </p:cNvPr>
          <p:cNvCxnSpPr/>
          <p:nvPr/>
        </p:nvCxnSpPr>
        <p:spPr>
          <a:xfrm>
            <a:off x="479394" y="3523500"/>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472560-5DD8-9E66-3018-72BF319F2348}"/>
              </a:ext>
            </a:extLst>
          </p:cNvPr>
          <p:cNvSpPr txBox="1"/>
          <p:nvPr/>
        </p:nvSpPr>
        <p:spPr>
          <a:xfrm>
            <a:off x="2262495" y="4568606"/>
            <a:ext cx="1324084" cy="1077218"/>
          </a:xfrm>
          <a:prstGeom prst="rect">
            <a:avLst/>
          </a:prstGeom>
          <a:noFill/>
        </p:spPr>
        <p:txBody>
          <a:bodyPr wrap="square" rtlCol="0">
            <a:spAutoFit/>
          </a:bodyPr>
          <a:lstStyle/>
          <a:p>
            <a:pPr algn="ctr"/>
            <a:r>
              <a:rPr lang="en-US" sz="1600">
                <a:latin typeface="Abadi Extra Light" panose="020B0204020104020204" pitchFamily="34" charset="0"/>
              </a:rPr>
              <a:t>FFAA (Bright Futures) Application Opens </a:t>
            </a:r>
          </a:p>
        </p:txBody>
      </p:sp>
      <p:sp>
        <p:nvSpPr>
          <p:cNvPr id="36" name="TextBox 35">
            <a:extLst>
              <a:ext uri="{FF2B5EF4-FFF2-40B4-BE49-F238E27FC236}">
                <a16:creationId xmlns:a16="http://schemas.microsoft.com/office/drawing/2014/main" id="{F1685BBA-0BDF-6929-5C14-6FFA4FDB924C}"/>
              </a:ext>
            </a:extLst>
          </p:cNvPr>
          <p:cNvSpPr txBox="1"/>
          <p:nvPr/>
        </p:nvSpPr>
        <p:spPr>
          <a:xfrm>
            <a:off x="4643196" y="4575680"/>
            <a:ext cx="1324084" cy="338554"/>
          </a:xfrm>
          <a:prstGeom prst="rect">
            <a:avLst/>
          </a:prstGeom>
          <a:noFill/>
        </p:spPr>
        <p:txBody>
          <a:bodyPr wrap="square" rtlCol="0">
            <a:spAutoFit/>
          </a:bodyPr>
          <a:lstStyle/>
          <a:p>
            <a:pPr algn="ctr"/>
            <a:r>
              <a:rPr lang="en-US" sz="1600">
                <a:latin typeface="Abadi Extra Light" panose="020B0204020104020204" pitchFamily="34" charset="0"/>
              </a:rPr>
              <a:t>FAFSA Opens</a:t>
            </a:r>
          </a:p>
        </p:txBody>
      </p:sp>
      <p:sp>
        <p:nvSpPr>
          <p:cNvPr id="37" name="TextBox 36">
            <a:extLst>
              <a:ext uri="{FF2B5EF4-FFF2-40B4-BE49-F238E27FC236}">
                <a16:creationId xmlns:a16="http://schemas.microsoft.com/office/drawing/2014/main" id="{6A1E3EBD-8C91-AB4A-6707-7FA2F2951F3B}"/>
              </a:ext>
            </a:extLst>
          </p:cNvPr>
          <p:cNvSpPr txBox="1"/>
          <p:nvPr/>
        </p:nvSpPr>
        <p:spPr>
          <a:xfrm>
            <a:off x="9328157" y="3322112"/>
            <a:ext cx="1260628" cy="338554"/>
          </a:xfrm>
          <a:prstGeom prst="rect">
            <a:avLst/>
          </a:prstGeom>
          <a:noFill/>
        </p:spPr>
        <p:txBody>
          <a:bodyPr wrap="square" rtlCol="0">
            <a:spAutoFit/>
          </a:bodyPr>
          <a:lstStyle/>
          <a:p>
            <a:pPr algn="ctr"/>
            <a:r>
              <a:rPr lang="en-US" sz="1600">
                <a:latin typeface="Abadi Extra Light" panose="020B0204020104020204" pitchFamily="34" charset="0"/>
              </a:rPr>
              <a:t>Decision Day</a:t>
            </a:r>
          </a:p>
        </p:txBody>
      </p:sp>
      <p:cxnSp>
        <p:nvCxnSpPr>
          <p:cNvPr id="38" name="Straight Arrow Connector 37">
            <a:extLst>
              <a:ext uri="{FF2B5EF4-FFF2-40B4-BE49-F238E27FC236}">
                <a16:creationId xmlns:a16="http://schemas.microsoft.com/office/drawing/2014/main" id="{5BCA8851-113D-AD68-54EB-563AEC4F95A9}"/>
              </a:ext>
            </a:extLst>
          </p:cNvPr>
          <p:cNvCxnSpPr>
            <a:cxnSpLocks/>
          </p:cNvCxnSpPr>
          <p:nvPr/>
        </p:nvCxnSpPr>
        <p:spPr>
          <a:xfrm>
            <a:off x="5113039" y="3531116"/>
            <a:ext cx="2899993"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77D62F-880C-9D00-DD0E-CBD1C52CC6B6}"/>
              </a:ext>
            </a:extLst>
          </p:cNvPr>
          <p:cNvCxnSpPr>
            <a:cxnSpLocks/>
          </p:cNvCxnSpPr>
          <p:nvPr/>
        </p:nvCxnSpPr>
        <p:spPr>
          <a:xfrm>
            <a:off x="5437521" y="3155389"/>
            <a:ext cx="352004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88BDF88-4D90-39D3-C537-9A258A53ED27}"/>
              </a:ext>
            </a:extLst>
          </p:cNvPr>
          <p:cNvSpPr txBox="1"/>
          <p:nvPr/>
        </p:nvSpPr>
        <p:spPr>
          <a:xfrm>
            <a:off x="5581132" y="2747177"/>
            <a:ext cx="3376435" cy="338554"/>
          </a:xfrm>
          <a:prstGeom prst="rect">
            <a:avLst/>
          </a:prstGeom>
          <a:noFill/>
        </p:spPr>
        <p:txBody>
          <a:bodyPr wrap="square" rtlCol="0">
            <a:spAutoFit/>
          </a:bodyPr>
          <a:lstStyle/>
          <a:p>
            <a:r>
              <a:rPr lang="en-US" sz="1600">
                <a:latin typeface="Abadi Extra Light" panose="020B0204020104020204" pitchFamily="34" charset="0"/>
              </a:rPr>
              <a:t>Admissions Decisions from Universities </a:t>
            </a:r>
          </a:p>
        </p:txBody>
      </p:sp>
      <p:sp>
        <p:nvSpPr>
          <p:cNvPr id="45" name="TextBox 44">
            <a:extLst>
              <a:ext uri="{FF2B5EF4-FFF2-40B4-BE49-F238E27FC236}">
                <a16:creationId xmlns:a16="http://schemas.microsoft.com/office/drawing/2014/main" id="{03238D56-117B-EF8E-EFEB-D576877ABDA5}"/>
              </a:ext>
            </a:extLst>
          </p:cNvPr>
          <p:cNvSpPr txBox="1"/>
          <p:nvPr/>
        </p:nvSpPr>
        <p:spPr>
          <a:xfrm>
            <a:off x="5113039" y="3202169"/>
            <a:ext cx="2988740" cy="338554"/>
          </a:xfrm>
          <a:prstGeom prst="rect">
            <a:avLst/>
          </a:prstGeom>
          <a:noFill/>
        </p:spPr>
        <p:txBody>
          <a:bodyPr wrap="square" rtlCol="0">
            <a:spAutoFit/>
          </a:bodyPr>
          <a:lstStyle/>
          <a:p>
            <a:r>
              <a:rPr lang="en-US" sz="1600">
                <a:latin typeface="Abadi Extra Light" panose="020B0204020104020204" pitchFamily="34" charset="0"/>
              </a:rPr>
              <a:t>Regular Decision Applications Due</a:t>
            </a:r>
          </a:p>
        </p:txBody>
      </p:sp>
      <p:sp>
        <p:nvSpPr>
          <p:cNvPr id="47" name="TextBox 46">
            <a:extLst>
              <a:ext uri="{FF2B5EF4-FFF2-40B4-BE49-F238E27FC236}">
                <a16:creationId xmlns:a16="http://schemas.microsoft.com/office/drawing/2014/main" id="{DEE49C54-7CA4-238E-D635-C8A739111627}"/>
              </a:ext>
            </a:extLst>
          </p:cNvPr>
          <p:cNvSpPr txBox="1"/>
          <p:nvPr/>
        </p:nvSpPr>
        <p:spPr>
          <a:xfrm>
            <a:off x="6863624" y="5031716"/>
            <a:ext cx="2988740" cy="338554"/>
          </a:xfrm>
          <a:prstGeom prst="rect">
            <a:avLst/>
          </a:prstGeom>
          <a:noFill/>
        </p:spPr>
        <p:txBody>
          <a:bodyPr wrap="square" rtlCol="0">
            <a:spAutoFit/>
          </a:bodyPr>
          <a:lstStyle/>
          <a:p>
            <a:r>
              <a:rPr lang="en-US" sz="1600">
                <a:latin typeface="Abadi Extra Light" panose="020B0204020104020204" pitchFamily="34" charset="0"/>
              </a:rPr>
              <a:t>Housing Applications</a:t>
            </a:r>
          </a:p>
        </p:txBody>
      </p:sp>
      <p:cxnSp>
        <p:nvCxnSpPr>
          <p:cNvPr id="48" name="Straight Arrow Connector 47">
            <a:extLst>
              <a:ext uri="{FF2B5EF4-FFF2-40B4-BE49-F238E27FC236}">
                <a16:creationId xmlns:a16="http://schemas.microsoft.com/office/drawing/2014/main" id="{03E719E7-1B3D-1807-DE40-A890B9035A6A}"/>
              </a:ext>
            </a:extLst>
          </p:cNvPr>
          <p:cNvCxnSpPr>
            <a:cxnSpLocks/>
          </p:cNvCxnSpPr>
          <p:nvPr/>
        </p:nvCxnSpPr>
        <p:spPr>
          <a:xfrm>
            <a:off x="7111053" y="5005003"/>
            <a:ext cx="2918892"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2CCBCC5-F6E0-99D4-26DD-432FD5D2EEF6}"/>
              </a:ext>
            </a:extLst>
          </p:cNvPr>
          <p:cNvCxnSpPr>
            <a:cxnSpLocks/>
          </p:cNvCxnSpPr>
          <p:nvPr/>
        </p:nvCxnSpPr>
        <p:spPr>
          <a:xfrm>
            <a:off x="5788614" y="5388222"/>
            <a:ext cx="401767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8520FAD-AA95-23F2-82D9-6AEFFBB995E7}"/>
              </a:ext>
            </a:extLst>
          </p:cNvPr>
          <p:cNvSpPr txBox="1"/>
          <p:nvPr/>
        </p:nvSpPr>
        <p:spPr>
          <a:xfrm>
            <a:off x="7593665" y="4632139"/>
            <a:ext cx="2988740" cy="338554"/>
          </a:xfrm>
          <a:prstGeom prst="rect">
            <a:avLst/>
          </a:prstGeom>
          <a:noFill/>
        </p:spPr>
        <p:txBody>
          <a:bodyPr wrap="square" rtlCol="0">
            <a:spAutoFit/>
          </a:bodyPr>
          <a:lstStyle/>
          <a:p>
            <a:r>
              <a:rPr lang="en-US" sz="1600">
                <a:latin typeface="Abadi Extra Light" panose="020B0204020104020204" pitchFamily="34" charset="0"/>
              </a:rPr>
              <a:t>Financial Aid Packages</a:t>
            </a:r>
          </a:p>
        </p:txBody>
      </p:sp>
    </p:spTree>
    <p:extLst>
      <p:ext uri="{BB962C8B-B14F-4D97-AF65-F5344CB8AC3E}">
        <p14:creationId xmlns:p14="http://schemas.microsoft.com/office/powerpoint/2010/main" val="128073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AE9414B-E181-0F1D-C9DB-79FF41534DF4}"/>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32608" y="410438"/>
            <a:ext cx="9601201" cy="1268984"/>
          </a:xfrm>
        </p:spPr>
        <p:txBody>
          <a:bodyPr>
            <a:noAutofit/>
          </a:bodyPr>
          <a:lstStyle/>
          <a:p>
            <a:pPr algn="ctr"/>
            <a:r>
              <a:rPr lang="en-US" sz="5400">
                <a:ln w="38100">
                  <a:solidFill>
                    <a:schemeClr val="accent1"/>
                  </a:solidFill>
                  <a:prstDash val="solid"/>
                </a:ln>
                <a:solidFill>
                  <a:schemeClr val="bg2">
                    <a:lumMod val="20000"/>
                    <a:lumOff val="80000"/>
                  </a:schemeClr>
                </a:solidFill>
                <a:latin typeface="Jumble" panose="02000503000000020004" pitchFamily="2" charset="0"/>
              </a:rPr>
              <a:t>COUNSELOR ASSIGNMENTS</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extLst>
              <p:ext uri="{D42A27DB-BD31-4B8C-83A1-F6EECF244321}">
                <p14:modId xmlns:p14="http://schemas.microsoft.com/office/powerpoint/2010/main" val="756401963"/>
              </p:ext>
            </p:extLst>
          </p:nvPr>
        </p:nvGraphicFramePr>
        <p:xfrm>
          <a:off x="572866" y="1216920"/>
          <a:ext cx="9260943" cy="5488384"/>
        </p:xfrm>
        <a:graphic>
          <a:graphicData uri="http://schemas.openxmlformats.org/drawingml/2006/table">
            <a:tbl>
              <a:tblPr/>
              <a:tblGrid>
                <a:gridCol w="2107888">
                  <a:extLst>
                    <a:ext uri="{9D8B030D-6E8A-4147-A177-3AD203B41FA5}">
                      <a16:colId xmlns:a16="http://schemas.microsoft.com/office/drawing/2014/main" val="1223279129"/>
                    </a:ext>
                  </a:extLst>
                </a:gridCol>
                <a:gridCol w="1500996">
                  <a:extLst>
                    <a:ext uri="{9D8B030D-6E8A-4147-A177-3AD203B41FA5}">
                      <a16:colId xmlns:a16="http://schemas.microsoft.com/office/drawing/2014/main" val="902745177"/>
                    </a:ext>
                  </a:extLst>
                </a:gridCol>
                <a:gridCol w="1815371">
                  <a:extLst>
                    <a:ext uri="{9D8B030D-6E8A-4147-A177-3AD203B41FA5}">
                      <a16:colId xmlns:a16="http://schemas.microsoft.com/office/drawing/2014/main" val="515484449"/>
                    </a:ext>
                  </a:extLst>
                </a:gridCol>
                <a:gridCol w="3836688">
                  <a:extLst>
                    <a:ext uri="{9D8B030D-6E8A-4147-A177-3AD203B41FA5}">
                      <a16:colId xmlns:a16="http://schemas.microsoft.com/office/drawing/2014/main" val="2365266749"/>
                    </a:ext>
                  </a:extLst>
                </a:gridCol>
              </a:tblGrid>
              <a:tr h="696368">
                <a:tc>
                  <a:txBody>
                    <a:bodyPr/>
                    <a:lstStyle/>
                    <a:p>
                      <a:pPr algn="ctr" rtl="0" fontAlgn="t">
                        <a:spcBef>
                          <a:spcPts val="0"/>
                        </a:spcBef>
                        <a:spcAft>
                          <a:spcPts val="0"/>
                        </a:spcAft>
                      </a:pPr>
                      <a:endParaRPr lang="en-US" sz="1400" b="1" i="0" u="none" strike="noStrike">
                        <a:solidFill>
                          <a:srgbClr val="000000"/>
                        </a:solidFill>
                        <a:effectLst/>
                        <a:latin typeface="Aharoni" panose="02010803020104030203" pitchFamily="2" charset="-79"/>
                        <a:cs typeface="Aharoni" panose="02010803020104030203" pitchFamily="2" charset="-79"/>
                      </a:endParaRPr>
                    </a:p>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COUNSELOR</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ASSIGNMENT</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HOW TO MAKE AN APPOINTMENT</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EMAIL</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MR. SEPULVEDA</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A-Dn</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latin typeface="Avenir Next LT Pro Light" panose="020B0304020202020204" pitchFamily="34" charset="0"/>
                          <a:cs typeface="CordiaUPC" panose="020B0502040204020203" pitchFamily="34" charset="-34"/>
                        </a:rPr>
                        <a:t> </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Ksepulveda@dadeschools.net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COLLADO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Do - L</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latin typeface="Avenir Next LT Pro Light" panose="020B0304020202020204" pitchFamily="34" charset="0"/>
                          <a:cs typeface="CordiaUPC" panose="020B0502040204020203" pitchFamily="34" charset="-34"/>
                        </a:rPr>
                        <a:t> </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339573@dadeschools.net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784571"/>
                  </a:ext>
                </a:extLst>
              </a:tr>
              <a:tr h="46819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PEDROSO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M - Ri </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bpedroso@dadeschools.net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BERGOUIGNAN</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AOF/ </a:t>
                      </a:r>
                      <a:r>
                        <a:rPr lang="en-US" sz="1400" b="0" i="0" u="none" strike="noStrike" err="1">
                          <a:solidFill>
                            <a:srgbClr val="000000"/>
                          </a:solidFill>
                          <a:effectLst/>
                          <a:latin typeface="Avenir Next LT Pro Light" panose="020B0304020202020204" pitchFamily="34" charset="0"/>
                          <a:cs typeface="CordiaUPC" panose="020B0502040204020203" pitchFamily="34" charset="-34"/>
                        </a:rPr>
                        <a:t>Rj</a:t>
                      </a:r>
                      <a:r>
                        <a:rPr lang="en-US" sz="1400" b="0" i="0" u="none" strike="noStrike">
                          <a:solidFill>
                            <a:srgbClr val="000000"/>
                          </a:solidFill>
                          <a:effectLst/>
                          <a:latin typeface="Avenir Next LT Pro Light" panose="020B0304020202020204" pitchFamily="34" charset="0"/>
                          <a:cs typeface="CordiaUPC" panose="020B0502040204020203" pitchFamily="34" charset="-34"/>
                        </a:rPr>
                        <a:t> - Sam</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mebergouignan@dadeschools.net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ctr" rtl="0" fontAlgn="t">
                        <a:spcBef>
                          <a:spcPts val="0"/>
                        </a:spcBef>
                        <a:spcAft>
                          <a:spcPts val="0"/>
                        </a:spcAft>
                      </a:pPr>
                      <a:r>
                        <a:rPr lang="en-US" sz="1400" b="1">
                          <a:effectLst/>
                          <a:latin typeface="Aharoni" panose="02010803020104030203" pitchFamily="2" charset="-79"/>
                          <a:cs typeface="Aharoni" panose="02010803020104030203" pitchFamily="2" charset="-79"/>
                        </a:rPr>
                        <a:t>MS. SANZ</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College Assistance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appointments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ssanz@dadeschools.net</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967036"/>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MR. FINORA </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San - Z</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a:effectLst/>
                          <a:latin typeface="Avenir Next LT Pro Light" panose="020B0304020202020204" pitchFamily="34" charset="0"/>
                          <a:cs typeface="CordiaUPC" panose="020B0502040204020203" pitchFamily="34" charset="-34"/>
                        </a:rPr>
                        <a:t> 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dfinora@dadeschools.net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LEZCANO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IB: A - K</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nlezcano@dadeschools.net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418762"/>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KURZNER</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IB: L - Z</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lkurzner@dadeschools.net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495149"/>
                  </a:ext>
                </a:extLst>
              </a:tr>
              <a:tr h="420259">
                <a:tc>
                  <a:txBody>
                    <a:bodyPr/>
                    <a:lstStyle/>
                    <a:p>
                      <a:pPr algn="ctr" rtl="0" fontAlgn="t">
                        <a:spcBef>
                          <a:spcPts val="0"/>
                        </a:spcBef>
                        <a:spcAft>
                          <a:spcPts val="0"/>
                        </a:spcAft>
                      </a:pPr>
                      <a:r>
                        <a:rPr lang="en-US" sz="1400" b="1">
                          <a:effectLst/>
                          <a:latin typeface="Aharoni" panose="02010803020104030203" pitchFamily="2" charset="-79"/>
                          <a:cs typeface="Aharoni" panose="02010803020104030203" pitchFamily="2" charset="-79"/>
                        </a:rPr>
                        <a:t>MS. COSGROVE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Graduation Assistance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francosgrove@dadeschools.net</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2309"/>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qr code with a pirate logo&#10;&#10;Description automatically generated">
            <a:extLst>
              <a:ext uri="{FF2B5EF4-FFF2-40B4-BE49-F238E27FC236}">
                <a16:creationId xmlns:a16="http://schemas.microsoft.com/office/drawing/2014/main" id="{BF851229-127E-8E4F-111C-999851C6D316}"/>
              </a:ext>
            </a:extLst>
          </p:cNvPr>
          <p:cNvPicPr>
            <a:picLocks noChangeAspect="1"/>
          </p:cNvPicPr>
          <p:nvPr/>
        </p:nvPicPr>
        <p:blipFill>
          <a:blip r:embed="rId3"/>
          <a:stretch>
            <a:fillRect/>
          </a:stretch>
        </p:blipFill>
        <p:spPr>
          <a:xfrm>
            <a:off x="4208222" y="2013995"/>
            <a:ext cx="1739817" cy="1732731"/>
          </a:xfrm>
          <a:prstGeom prst="rect">
            <a:avLst/>
          </a:prstGeom>
        </p:spPr>
      </p:pic>
    </p:spTree>
    <p:extLst>
      <p:ext uri="{BB962C8B-B14F-4D97-AF65-F5344CB8AC3E}">
        <p14:creationId xmlns:p14="http://schemas.microsoft.com/office/powerpoint/2010/main" val="317597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a:ln w="38100">
                  <a:solidFill>
                    <a:schemeClr val="accent1"/>
                  </a:solidFill>
                  <a:prstDash val="solid"/>
                </a:ln>
                <a:solidFill>
                  <a:schemeClr val="bg2">
                    <a:lumMod val="20000"/>
                    <a:lumOff val="80000"/>
                  </a:schemeClr>
                </a:solidFill>
                <a:latin typeface="Jumble" panose="02000503000000020004" pitchFamily="2" charset="0"/>
              </a:rPr>
            </a:br>
            <a:r>
              <a:rPr lang="en-US" sz="720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4263162"/>
          </a:xfrm>
          <a:prstGeom prst="roundRect">
            <a:avLst/>
          </a:prstGeom>
          <a:solidFill>
            <a:schemeClr val="bg2">
              <a:lumMod val="40000"/>
              <a:lumOff val="60000"/>
            </a:schemeClr>
          </a:solidFill>
        </p:spPr>
        <p:txBody>
          <a:bodyPr>
            <a:normAutofit lnSpcReduction="10000"/>
          </a:bodyPr>
          <a:lstStyle/>
          <a:p>
            <a:r>
              <a:rPr lang="en-US">
                <a:latin typeface="Aharoni" panose="02010803020104030203" pitchFamily="2" charset="-79"/>
                <a:cs typeface="Aharoni" panose="02010803020104030203" pitchFamily="2" charset="-79"/>
              </a:rPr>
              <a:t>APPLICATION: </a:t>
            </a:r>
            <a:r>
              <a:rPr lang="en-US">
                <a:latin typeface="Avenir Next LT Pro Light" panose="020B0304020202020204" pitchFamily="34" charset="0"/>
              </a:rPr>
              <a:t>required everywhere </a:t>
            </a:r>
          </a:p>
          <a:p>
            <a:r>
              <a:rPr lang="en-US">
                <a:latin typeface="Aharoni" panose="02010803020104030203" pitchFamily="2" charset="-79"/>
                <a:cs typeface="Aharoni" panose="02010803020104030203" pitchFamily="2" charset="-79"/>
              </a:rPr>
              <a:t>TRANSCRIPT OR SSAR </a:t>
            </a:r>
          </a:p>
          <a:p>
            <a:r>
              <a:rPr lang="en-US">
                <a:latin typeface="Aharoni" panose="02010803020104030203" pitchFamily="2" charset="-79"/>
                <a:cs typeface="Aharoni" panose="02010803020104030203" pitchFamily="2" charset="-79"/>
              </a:rPr>
              <a:t>APPLICATION FEE: </a:t>
            </a:r>
            <a:r>
              <a:rPr lang="en-US">
                <a:latin typeface="Avenir Next LT Pro Light" panose="020B0304020202020204" pitchFamily="34" charset="0"/>
              </a:rPr>
              <a:t>(fee waiver(s) can be used, see me for more info.)</a:t>
            </a:r>
          </a:p>
          <a:p>
            <a:r>
              <a:rPr lang="en-US">
                <a:latin typeface="Aharoni" panose="02010803020104030203" pitchFamily="2" charset="-79"/>
                <a:cs typeface="Aharoni" panose="02010803020104030203" pitchFamily="2" charset="-79"/>
              </a:rPr>
              <a:t>SAT/ACT SCORES:  </a:t>
            </a:r>
            <a:r>
              <a:rPr lang="en-US">
                <a:latin typeface="Avenir Next LT Pro Light" panose="020B0304020202020204" pitchFamily="34" charset="0"/>
              </a:rPr>
              <a:t>required or test optional</a:t>
            </a:r>
          </a:p>
          <a:p>
            <a:r>
              <a:rPr lang="en-US">
                <a:latin typeface="Aharoni" panose="02010803020104030203" pitchFamily="2" charset="-79"/>
                <a:cs typeface="Aharoni" panose="02010803020104030203" pitchFamily="2" charset="-79"/>
              </a:rPr>
              <a:t>LETTERS OF RECOMMENDATION: </a:t>
            </a:r>
            <a:r>
              <a:rPr lang="en-US">
                <a:latin typeface="Avenir Next LT Pro Light" panose="020B0304020202020204" pitchFamily="34" charset="0"/>
              </a:rPr>
              <a:t>(if applicable)</a:t>
            </a:r>
          </a:p>
          <a:p>
            <a:r>
              <a:rPr lang="en-US">
                <a:latin typeface="Aharoni" panose="02010803020104030203" pitchFamily="2" charset="-79"/>
                <a:cs typeface="Aharoni" panose="02010803020104030203" pitchFamily="2" charset="-79"/>
              </a:rPr>
              <a:t>ESSAY/PERSONAL STATEMENT: </a:t>
            </a:r>
            <a:r>
              <a:rPr lang="en-US">
                <a:latin typeface="Avenir Next LT Pro Light" panose="020B0304020202020204" pitchFamily="34" charset="0"/>
              </a:rPr>
              <a:t>(if applicable…share your voice!) </a:t>
            </a:r>
          </a:p>
          <a:p>
            <a:r>
              <a:rPr lang="en-US">
                <a:latin typeface="Aharoni" panose="02010803020104030203" pitchFamily="2" charset="-79"/>
                <a:cs typeface="Aharoni" panose="02010803020104030203" pitchFamily="2" charset="-79"/>
              </a:rPr>
              <a:t>COPY OF OTHER REQUIRED DOCUMENTATION: </a:t>
            </a:r>
            <a:r>
              <a:rPr lang="en-US">
                <a:latin typeface="Avenir Next LT Pro Light" panose="020B0304020202020204" pitchFamily="34" charset="0"/>
              </a:rPr>
              <a:t>(if applicable)</a:t>
            </a:r>
          </a:p>
          <a:p>
            <a:endParaRPr lang="en-US">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16650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fontScale="85000" lnSpcReduction="10000"/>
          </a:bodyPr>
          <a:lstStyle/>
          <a:p>
            <a:r>
              <a:rPr lang="en-US">
                <a:solidFill>
                  <a:schemeClr val="tx1"/>
                </a:solidFill>
                <a:latin typeface="Aharoni" panose="02010803020104030203" pitchFamily="2" charset="-79"/>
                <a:cs typeface="Aharoni" panose="02010803020104030203" pitchFamily="2" charset="-79"/>
              </a:rPr>
              <a:t>FAFSA: </a:t>
            </a:r>
            <a:r>
              <a:rPr lang="en-US">
                <a:latin typeface="Abadi Extra Light" panose="020B0204020104020204" pitchFamily="34" charset="0"/>
                <a:cs typeface="Aharoni" panose="02010803020104030203" pitchFamily="2" charset="-79"/>
              </a:rPr>
              <a:t>Federal Student Aid</a:t>
            </a:r>
            <a:endParaRPr lang="en-US">
              <a:solidFill>
                <a:schemeClr val="tx1"/>
              </a:solidFill>
              <a:latin typeface="Aharoni" panose="02010803020104030203" pitchFamily="2" charset="-79"/>
              <a:cs typeface="Aharoni" panose="02010803020104030203" pitchFamily="2" charset="-79"/>
            </a:endParaRPr>
          </a:p>
          <a:p>
            <a:pPr lvl="1"/>
            <a:r>
              <a:rPr lang="en-US" sz="2400">
                <a:solidFill>
                  <a:schemeClr val="tx1"/>
                </a:solidFill>
                <a:latin typeface="Abadi Extra Light" panose="020B0204020104020204" pitchFamily="34" charset="0"/>
                <a:cs typeface="Aharoni" panose="02010803020104030203" pitchFamily="2" charset="-79"/>
              </a:rPr>
              <a:t>There a</a:t>
            </a:r>
            <a:r>
              <a:rPr lang="en-US" sz="2400">
                <a:latin typeface="Abadi Extra Light" panose="020B0204020104020204" pitchFamily="34" charset="0"/>
                <a:cs typeface="Aharoni" panose="02010803020104030203" pitchFamily="2" charset="-79"/>
              </a:rPr>
              <a:t>re a lot of changes to the FAFSA this year. </a:t>
            </a:r>
            <a:r>
              <a:rPr lang="en-US" sz="2400">
                <a:latin typeface="Aharoni" panose="02010803020104030203" pitchFamily="2" charset="-79"/>
                <a:cs typeface="Aharoni" panose="02010803020104030203" pitchFamily="2" charset="-79"/>
              </a:rPr>
              <a:t>IT DOES NOT OPEN UNTIL DECEMBER OF SENIOR YEAR.</a:t>
            </a:r>
            <a:r>
              <a:rPr lang="en-US" sz="2400">
                <a:latin typeface="Abadi Extra Light" panose="020B0204020104020204" pitchFamily="34" charset="0"/>
                <a:cs typeface="Aharoni" panose="02010803020104030203" pitchFamily="2" charset="-79"/>
              </a:rPr>
              <a:t> Requires 2023 tax documents. </a:t>
            </a:r>
          </a:p>
          <a:p>
            <a:pPr lvl="1"/>
            <a:r>
              <a:rPr lang="en-US" sz="2400">
                <a:latin typeface="Aharoni" panose="02010803020104030203" pitchFamily="2" charset="-79"/>
                <a:cs typeface="Aharoni" panose="02010803020104030203" pitchFamily="2" charset="-79"/>
              </a:rPr>
              <a:t>EVERYONE MUST APPLY </a:t>
            </a:r>
            <a:r>
              <a:rPr lang="en-US" sz="2400">
                <a:latin typeface="Abadi Extra Light" panose="020B0204020104020204" pitchFamily="34" charset="0"/>
                <a:cs typeface="Aharoni" panose="02010803020104030203" pitchFamily="2" charset="-79"/>
              </a:rPr>
              <a:t>Even if you think you won’t receive aid. </a:t>
            </a:r>
          </a:p>
          <a:p>
            <a:pPr lvl="1"/>
            <a:r>
              <a:rPr lang="en-US" sz="2400">
                <a:latin typeface="Abadi Extra Light" panose="020B0204020104020204" pitchFamily="34" charset="0"/>
                <a:cs typeface="Aharoni" panose="02010803020104030203" pitchFamily="2" charset="-79"/>
              </a:rPr>
              <a:t>This is the first step to receiving ANY kind of scholarship</a:t>
            </a:r>
          </a:p>
          <a:p>
            <a:r>
              <a:rPr lang="en-US">
                <a:latin typeface="Aharoni" panose="02010803020104030203" pitchFamily="2" charset="-79"/>
                <a:cs typeface="Aharoni" panose="02010803020104030203" pitchFamily="2" charset="-79"/>
              </a:rPr>
              <a:t>CSS Profile</a:t>
            </a:r>
            <a:r>
              <a:rPr lang="en-US">
                <a:latin typeface="Abadi Extra Light" panose="020B0204020104020204" pitchFamily="34" charset="0"/>
                <a:cs typeface="Aharoni" panose="02010803020104030203" pitchFamily="2" charset="-79"/>
              </a:rPr>
              <a:t>: only some schools require it, another financial aid application</a:t>
            </a:r>
          </a:p>
          <a:p>
            <a:r>
              <a:rPr lang="en-US" b="1">
                <a:latin typeface="Aharoni" panose="02010803020104030203" pitchFamily="2" charset="-79"/>
                <a:cs typeface="Aharoni" panose="02010803020104030203" pitchFamily="2" charset="-79"/>
              </a:rPr>
              <a:t>FFAA: </a:t>
            </a:r>
            <a:r>
              <a:rPr lang="en-US">
                <a:latin typeface="Abadi Extra Light" panose="020B0204020104020204" pitchFamily="34" charset="0"/>
                <a:cs typeface="Aharoni" panose="02010803020104030203" pitchFamily="2" charset="-79"/>
              </a:rPr>
              <a:t>Florida Student Aid, also known as Bright Futures Application</a:t>
            </a:r>
          </a:p>
          <a:p>
            <a:pPr lvl="1"/>
            <a:r>
              <a:rPr lang="en-US" sz="2400">
                <a:latin typeface="Abadi Extra Light" panose="020B0204020104020204" pitchFamily="34" charset="0"/>
                <a:cs typeface="Aharoni" panose="02010803020104030203" pitchFamily="2" charset="-79"/>
              </a:rPr>
              <a:t>Application opens Sunday, October 1</a:t>
            </a:r>
            <a:r>
              <a:rPr lang="en-US" sz="2400" baseline="30000">
                <a:latin typeface="Abadi Extra Light" panose="020B0204020104020204" pitchFamily="34" charset="0"/>
                <a:cs typeface="Aharoni" panose="02010803020104030203" pitchFamily="2" charset="-79"/>
              </a:rPr>
              <a:t>st</a:t>
            </a:r>
            <a:r>
              <a:rPr lang="en-US" sz="2400">
                <a:latin typeface="Abadi Extra Light" panose="020B0204020104020204" pitchFamily="34" charset="0"/>
                <a:cs typeface="Aharoni" panose="02010803020104030203" pitchFamily="2" charset="-79"/>
              </a:rPr>
              <a:t> </a:t>
            </a:r>
          </a:p>
          <a:p>
            <a:r>
              <a:rPr lang="en-US">
                <a:latin typeface="Aharoni" panose="02010803020104030203" pitchFamily="2" charset="-79"/>
                <a:cs typeface="Aharoni" panose="02010803020104030203" pitchFamily="2" charset="-79"/>
              </a:rPr>
              <a:t>SCHOLARSHIPS: </a:t>
            </a:r>
            <a:r>
              <a:rPr lang="en-US">
                <a:latin typeface="Abadi Extra Light" panose="020B0204020104020204" pitchFamily="34" charset="0"/>
                <a:cs typeface="Aharoni" panose="02010803020104030203" pitchFamily="2" charset="-79"/>
              </a:rPr>
              <a:t>Students need to put in the work to search and apply for scholarships.</a:t>
            </a:r>
          </a:p>
          <a:p>
            <a:pPr lvl="1"/>
            <a:r>
              <a:rPr lang="en-US" sz="2400">
                <a:latin typeface="Abadi Extra Light" panose="020B0204020104020204" pitchFamily="34" charset="0"/>
                <a:cs typeface="Aharoni" panose="02010803020104030203" pitchFamily="2" charset="-79"/>
              </a:rPr>
              <a:t>Check CAP Corner and Schoology for Scholarships posted by the CAP Office</a:t>
            </a:r>
            <a:endParaRPr lang="en-US" sz="2400">
              <a:latin typeface="Aharoni" panose="02010803020104030203" pitchFamily="2" charset="-79"/>
              <a:cs typeface="Aharoni" panose="02010803020104030203" pitchFamily="2" charset="-79"/>
            </a:endParaRP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12751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FAFSA UPDATES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2" y="1897811"/>
            <a:ext cx="9606219" cy="4722445"/>
          </a:xfrm>
        </p:spPr>
        <p:txBody>
          <a:bodyPr>
            <a:normAutofit fontScale="85000" lnSpcReduction="10000"/>
          </a:bodyPr>
          <a:lstStyle/>
          <a:p>
            <a:pPr marL="0" indent="0">
              <a:buNone/>
            </a:pPr>
            <a:r>
              <a:rPr lang="en-US">
                <a:solidFill>
                  <a:schemeClr val="tx1"/>
                </a:solidFill>
                <a:latin typeface="Aharoni" panose="02010803020104030203" pitchFamily="2" charset="-79"/>
                <a:cs typeface="Aharoni" panose="02010803020104030203" pitchFamily="2" charset="-79"/>
              </a:rPr>
              <a:t>ALL </a:t>
            </a:r>
            <a:r>
              <a:rPr lang="en-US">
                <a:latin typeface="Aharoni" panose="02010803020104030203" pitchFamily="2" charset="-79"/>
                <a:cs typeface="Aharoni" panose="02010803020104030203" pitchFamily="2" charset="-79"/>
              </a:rPr>
              <a:t>students must fill out the FAFSA for any scholarship or grant consideration. </a:t>
            </a:r>
          </a:p>
          <a:p>
            <a:pPr marL="0" indent="0">
              <a:buNone/>
            </a:pPr>
            <a:r>
              <a:rPr lang="en-US" sz="3200">
                <a:latin typeface="Aharoni" panose="02010803020104030203" pitchFamily="2" charset="-79"/>
                <a:cs typeface="Aharoni" panose="02010803020104030203" pitchFamily="2" charset="-79"/>
              </a:rPr>
              <a:t>IMPORTANT UPDATES: </a:t>
            </a:r>
          </a:p>
          <a:p>
            <a:r>
              <a:rPr lang="en-US">
                <a:latin typeface="Avenir Next LT Pro Light" panose="020B0304020202020204" pitchFamily="34" charset="0"/>
                <a:cs typeface="Aharoni" panose="02010803020104030203" pitchFamily="2" charset="-79"/>
              </a:rPr>
              <a:t>FAFSA now opens in December, exact date TBA</a:t>
            </a:r>
          </a:p>
          <a:p>
            <a:r>
              <a:rPr lang="en-US">
                <a:latin typeface="Avenir Next LT Pro Light" panose="020B0304020202020204" pitchFamily="34" charset="0"/>
                <a:cs typeface="Aharoni" panose="02010803020104030203" pitchFamily="2" charset="-79"/>
              </a:rPr>
              <a:t>BOTH students and parents need to fill out the FAFSA</a:t>
            </a:r>
          </a:p>
          <a:p>
            <a:r>
              <a:rPr lang="en-US">
                <a:latin typeface="Avenir Next LT Pro Light" panose="020B0304020202020204" pitchFamily="34" charset="0"/>
                <a:cs typeface="Aharoni" panose="02010803020104030203" pitchFamily="2" charset="-79"/>
              </a:rPr>
              <a:t>BOTH parents (even if divorced or separated or never married) need to provide tax information, if remarried, step parents as well. </a:t>
            </a:r>
          </a:p>
          <a:p>
            <a:r>
              <a:rPr lang="en-US">
                <a:latin typeface="Avenir Next LT Pro Light" panose="020B0304020202020204" pitchFamily="34" charset="0"/>
                <a:cs typeface="Aharoni" panose="02010803020104030203" pitchFamily="2" charset="-79"/>
              </a:rPr>
              <a:t>Student Aid Index: a number that a college's or career school's financial aid office uses to determine how much federal student aid the student would receive if the student attended the school. (Similar to last year’s EFC) It can now be up to -1500. </a:t>
            </a:r>
          </a:p>
          <a:p>
            <a:r>
              <a:rPr lang="en-US">
                <a:latin typeface="Avenir Next LT Pro Light" panose="020B0304020202020204" pitchFamily="34" charset="0"/>
                <a:cs typeface="Aharoni" panose="02010803020104030203" pitchFamily="2" charset="-79"/>
              </a:rPr>
              <a:t>No longer need to fill in tax information, but you need to grant permission to link with IRS. </a:t>
            </a:r>
          </a:p>
          <a:p>
            <a:r>
              <a:rPr lang="en-US">
                <a:solidFill>
                  <a:schemeClr val="tx1"/>
                </a:solidFill>
                <a:latin typeface="Abadi Extra Light" panose="020B0204020104020204" pitchFamily="34" charset="0"/>
                <a:cs typeface="Aharoni" panose="02010803020104030203" pitchFamily="2" charset="-79"/>
                <a:hlinkClick r:id="rId2"/>
              </a:rPr>
              <a:t>https://www.youtube.com/watch?v=F3CxBRT7V8A</a:t>
            </a:r>
            <a:endParaRPr lang="en-US">
              <a:solidFill>
                <a:schemeClr val="tx1"/>
              </a:solidFill>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417079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a:solidFill>
                  <a:schemeClr val="tx1"/>
                </a:solidFill>
                <a:latin typeface="Aharoni" panose="02010803020104030203" pitchFamily="2" charset="-79"/>
                <a:cs typeface="Aharoni" panose="02010803020104030203" pitchFamily="2" charset="-79"/>
              </a:rPr>
              <a:t>T</a:t>
            </a:r>
            <a:r>
              <a:rPr lang="en-US">
                <a:latin typeface="Aharoni" panose="02010803020104030203" pitchFamily="2" charset="-79"/>
                <a:cs typeface="Aharoni" panose="02010803020104030203" pitchFamily="2" charset="-79"/>
              </a:rPr>
              <a:t>HREE MAIN TYPES OF SCHOLARSHIPS</a:t>
            </a:r>
          </a:p>
          <a:p>
            <a:pPr marL="457200" lvl="1" indent="0">
              <a:buNone/>
            </a:pPr>
            <a:r>
              <a:rPr lang="en-US">
                <a:latin typeface="Aharoni" panose="02010803020104030203" pitchFamily="2" charset="-79"/>
                <a:cs typeface="Aharoni" panose="02010803020104030203" pitchFamily="2" charset="-79"/>
              </a:rPr>
              <a:t>INSTITUTIONAL: </a:t>
            </a:r>
            <a:r>
              <a:rPr lang="en-US">
                <a:latin typeface="Abadi Extra Light" panose="020B0204020104020204" pitchFamily="34" charset="0"/>
                <a:cs typeface="Aharoni" panose="02010803020104030203" pitchFamily="2" charset="-79"/>
              </a:rPr>
              <a:t>Usually are the most generous. Students can qualify by applying early and meeting the school’s requirements for their merit based scholarships. Each school has different requirements, check the scholarship page on their website.</a:t>
            </a:r>
          </a:p>
          <a:p>
            <a:pPr lvl="2"/>
            <a:r>
              <a:rPr lang="en-US" sz="2000">
                <a:solidFill>
                  <a:schemeClr val="tx1"/>
                </a:solidFill>
                <a:latin typeface="Abadi Extra Light" panose="020B0204020104020204" pitchFamily="34" charset="0"/>
                <a:cs typeface="Aharoni" panose="02010803020104030203" pitchFamily="2" charset="-79"/>
              </a:rPr>
              <a:t>Most cases, you are automatically considered for all of their scholarships</a:t>
            </a:r>
            <a:r>
              <a:rPr lang="en-US" sz="2000">
                <a:latin typeface="Abadi Extra Light" panose="020B0204020104020204" pitchFamily="34" charset="0"/>
                <a:cs typeface="Aharoni" panose="02010803020104030203" pitchFamily="2" charset="-79"/>
              </a:rPr>
              <a:t>, but sometimes there are additional requirements, such as:</a:t>
            </a:r>
          </a:p>
          <a:p>
            <a:pPr lvl="3"/>
            <a:r>
              <a:rPr lang="en-US" sz="2000">
                <a:solidFill>
                  <a:schemeClr val="tx1"/>
                </a:solidFill>
                <a:latin typeface="Abadi Extra Light" panose="020B0204020104020204" pitchFamily="34" charset="0"/>
                <a:cs typeface="Aharoni" panose="02010803020104030203" pitchFamily="2" charset="-79"/>
              </a:rPr>
              <a:t>Earlier deadlines</a:t>
            </a:r>
          </a:p>
          <a:p>
            <a:pPr lvl="3"/>
            <a:r>
              <a:rPr lang="en-US" sz="2000">
                <a:latin typeface="Abadi Extra Light" panose="020B0204020104020204" pitchFamily="34" charset="0"/>
                <a:cs typeface="Aharoni" panose="02010803020104030203" pitchFamily="2" charset="-79"/>
              </a:rPr>
              <a:t>Additional essays</a:t>
            </a:r>
          </a:p>
          <a:p>
            <a:pPr lvl="3"/>
            <a:r>
              <a:rPr lang="en-US" sz="2000">
                <a:solidFill>
                  <a:schemeClr val="tx1"/>
                </a:solidFill>
                <a:latin typeface="Abadi Extra Light" panose="020B0204020104020204" pitchFamily="34" charset="0"/>
                <a:cs typeface="Aharoni" panose="02010803020104030203" pitchFamily="2" charset="-79"/>
              </a:rPr>
              <a:t>Nomination forms</a:t>
            </a:r>
          </a:p>
          <a:p>
            <a:pPr lvl="3"/>
            <a:r>
              <a:rPr lang="en-US" sz="2000">
                <a:latin typeface="Abadi Extra Light" panose="020B0204020104020204" pitchFamily="34" charset="0"/>
                <a:cs typeface="Aharoni" panose="02010803020104030203" pitchFamily="2" charset="-79"/>
              </a:rPr>
              <a:t>Letters of recommendation</a:t>
            </a:r>
            <a:endParaRPr lang="en-US" sz="2000">
              <a:solidFill>
                <a:schemeClr val="tx1"/>
              </a:solidFill>
              <a:latin typeface="Abadi Extra Light" panose="020B0204020104020204" pitchFamily="34" charset="0"/>
              <a:cs typeface="Aharoni" panose="02010803020104030203" pitchFamily="2" charset="-79"/>
            </a:endParaRP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67040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a:solidFill>
                  <a:schemeClr val="tx1"/>
                </a:solidFill>
                <a:latin typeface="Aharoni" panose="02010803020104030203" pitchFamily="2" charset="-79"/>
                <a:cs typeface="Aharoni" panose="02010803020104030203" pitchFamily="2" charset="-79"/>
              </a:rPr>
              <a:t>T</a:t>
            </a:r>
            <a:r>
              <a:rPr lang="en-US">
                <a:latin typeface="Aharoni" panose="02010803020104030203" pitchFamily="2" charset="-79"/>
                <a:cs typeface="Aharoni" panose="02010803020104030203" pitchFamily="2" charset="-79"/>
              </a:rPr>
              <a:t>HREE MAIN TYPES OF SCHOLARSHIPS</a:t>
            </a:r>
          </a:p>
          <a:p>
            <a:pPr marL="457200" lvl="1" indent="0">
              <a:buNone/>
            </a:pPr>
            <a:r>
              <a:rPr lang="en-US" sz="2400">
                <a:latin typeface="Aharoni" panose="02010803020104030203" pitchFamily="2" charset="-79"/>
                <a:cs typeface="Aharoni" panose="02010803020104030203" pitchFamily="2" charset="-79"/>
              </a:rPr>
              <a:t>PRIVATE: </a:t>
            </a:r>
            <a:r>
              <a:rPr lang="en-US" sz="2400">
                <a:latin typeface="Abadi Extra Light" panose="020B0204020104020204" pitchFamily="34" charset="0"/>
                <a:cs typeface="Aharoni" panose="02010803020104030203" pitchFamily="2" charset="-79"/>
              </a:rPr>
              <a:t>Can be very competitive and take a lot of work, but are often the deciding factor against student loans or can fill the financial need gap left over </a:t>
            </a:r>
            <a:r>
              <a:rPr lang="en-US" sz="2400" err="1">
                <a:latin typeface="Abadi Extra Light" panose="020B0204020104020204" pitchFamily="34" charset="0"/>
                <a:cs typeface="Aharoni" panose="02010803020104030203" pitchFamily="2" charset="-79"/>
              </a:rPr>
              <a:t>ater</a:t>
            </a:r>
            <a:r>
              <a:rPr lang="en-US" sz="2400">
                <a:latin typeface="Abadi Extra Light" panose="020B0204020104020204" pitchFamily="34" charset="0"/>
                <a:cs typeface="Aharoni" panose="02010803020104030203" pitchFamily="2" charset="-79"/>
              </a:rPr>
              <a:t> financial aid letters are awarded.</a:t>
            </a:r>
          </a:p>
          <a:p>
            <a:pPr lvl="2"/>
            <a:r>
              <a:rPr lang="en-US" sz="2400">
                <a:latin typeface="Abadi Extra Light" panose="020B0204020104020204" pitchFamily="34" charset="0"/>
                <a:cs typeface="Aharoni" panose="02010803020104030203" pitchFamily="2" charset="-79"/>
              </a:rPr>
              <a:t>Can be awarded as many as possible (depending on the school) </a:t>
            </a:r>
          </a:p>
          <a:p>
            <a:pPr lvl="2"/>
            <a:r>
              <a:rPr lang="en-US" sz="2400">
                <a:latin typeface="Abadi Extra Light" panose="020B0204020104020204" pitchFamily="34" charset="0"/>
                <a:cs typeface="Aharoni" panose="02010803020104030203" pitchFamily="2" charset="-79"/>
              </a:rPr>
              <a:t>Some take financial need into consideration, some do not</a:t>
            </a:r>
          </a:p>
          <a:p>
            <a:pPr lvl="2"/>
            <a:r>
              <a:rPr lang="en-US" sz="2400">
                <a:latin typeface="Abadi Extra Light" panose="020B0204020104020204" pitchFamily="34" charset="0"/>
                <a:cs typeface="Aharoni" panose="02010803020104030203" pitchFamily="2" charset="-79"/>
              </a:rPr>
              <a:t>Have various application platforms and different requirements (essay, recommendation letters, service projects, </a:t>
            </a:r>
            <a:r>
              <a:rPr lang="en-US" sz="2400" err="1">
                <a:latin typeface="Abadi Extra Light" panose="020B0204020104020204" pitchFamily="34" charset="0"/>
                <a:cs typeface="Aharoni" panose="02010803020104030203" pitchFamily="2" charset="-79"/>
              </a:rPr>
              <a:t>etc</a:t>
            </a:r>
            <a:r>
              <a:rPr lang="en-US" sz="2400">
                <a:latin typeface="Abadi Extra Light" panose="020B0204020104020204" pitchFamily="34" charset="0"/>
                <a:cs typeface="Aharoni" panose="02010803020104030203" pitchFamily="2" charset="-79"/>
              </a:rPr>
              <a:t>)</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447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3" name="Content Placeholder 2">
            <a:extLst>
              <a:ext uri="{FF2B5EF4-FFF2-40B4-BE49-F238E27FC236}">
                <a16:creationId xmlns:a16="http://schemas.microsoft.com/office/drawing/2014/main" id="{FDDA8380-55EC-CC5A-E543-422D17209533}"/>
              </a:ext>
            </a:extLst>
          </p:cNvPr>
          <p:cNvSpPr txBox="1">
            <a:spLocks/>
          </p:cNvSpPr>
          <p:nvPr/>
        </p:nvSpPr>
        <p:spPr>
          <a:xfrm>
            <a:off x="777149" y="1397347"/>
            <a:ext cx="7843069" cy="1773885"/>
          </a:xfrm>
          <a:prstGeom prst="round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SzPct val="100000"/>
            </a:pPr>
            <a:r>
              <a:rPr lang="en-US" sz="2000">
                <a:latin typeface="Abadi Extra Light" panose="020B0204020104020204" pitchFamily="34" charset="0"/>
                <a:cs typeface="Aharoni" panose="02010803020104030203" pitchFamily="2" charset="-79"/>
              </a:rPr>
              <a:t>Full tuition scholarship available at Florida universities</a:t>
            </a:r>
          </a:p>
          <a:p>
            <a:pPr fontAlgn="base">
              <a:buSzPct val="100000"/>
            </a:pPr>
            <a:r>
              <a:rPr lang="en-US" sz="2000">
                <a:latin typeface="Abadi Extra Light" panose="020B0204020104020204" pitchFamily="34" charset="0"/>
                <a:cs typeface="Aharoni" panose="02010803020104030203" pitchFamily="2" charset="-79"/>
              </a:rPr>
              <a:t>Application opens October 1</a:t>
            </a:r>
            <a:r>
              <a:rPr lang="en-US" sz="2000" baseline="30000">
                <a:latin typeface="Abadi Extra Light" panose="020B0204020104020204" pitchFamily="34" charset="0"/>
                <a:cs typeface="Aharoni" panose="02010803020104030203" pitchFamily="2" charset="-79"/>
              </a:rPr>
              <a:t>st</a:t>
            </a:r>
            <a:r>
              <a:rPr lang="en-US" sz="2000">
                <a:latin typeface="Abadi Extra Light" panose="020B0204020104020204" pitchFamily="34" charset="0"/>
                <a:cs typeface="Aharoni" panose="02010803020104030203" pitchFamily="2" charset="-79"/>
              </a:rPr>
              <a:t>  </a:t>
            </a:r>
          </a:p>
          <a:p>
            <a:pPr fontAlgn="base">
              <a:buSzPct val="100000"/>
            </a:pPr>
            <a:r>
              <a:rPr lang="en-US" sz="2000">
                <a:latin typeface="Abadi Extra Light" panose="020B0204020104020204" pitchFamily="34" charset="0"/>
                <a:cs typeface="Aharoni" panose="02010803020104030203" pitchFamily="2" charset="-79"/>
              </a:rPr>
              <a:t>Deadline: June 30</a:t>
            </a:r>
            <a:r>
              <a:rPr lang="en-US" sz="2000" baseline="30000">
                <a:latin typeface="Abadi Extra Light" panose="020B0204020104020204" pitchFamily="34" charset="0"/>
                <a:cs typeface="Aharoni" panose="02010803020104030203" pitchFamily="2" charset="-79"/>
              </a:rPr>
              <a:t>th</a:t>
            </a:r>
            <a:r>
              <a:rPr lang="en-US" sz="2000">
                <a:latin typeface="Abadi Extra Light" panose="020B0204020104020204" pitchFamily="34" charset="0"/>
                <a:cs typeface="Aharoni" panose="02010803020104030203" pitchFamily="2" charset="-79"/>
              </a:rPr>
              <a:t> </a:t>
            </a:r>
            <a:endParaRPr lang="en-US" sz="2000">
              <a:latin typeface="Abadi Extra Light" panose="020B0204020104020204" pitchFamily="34" charset="0"/>
            </a:endParaRPr>
          </a:p>
        </p:txBody>
      </p:sp>
      <p:pic>
        <p:nvPicPr>
          <p:cNvPr id="6" name="Google Shape;202;g267f515cb1a_0_302">
            <a:extLst>
              <a:ext uri="{FF2B5EF4-FFF2-40B4-BE49-F238E27FC236}">
                <a16:creationId xmlns:a16="http://schemas.microsoft.com/office/drawing/2014/main" id="{274CF127-55B5-E176-EF99-EF96CFD41A01}"/>
              </a:ext>
            </a:extLst>
          </p:cNvPr>
          <p:cNvPicPr preferRelativeResize="0">
            <a:picLocks noGrp="1"/>
          </p:cNvPicPr>
          <p:nvPr>
            <p:ph idx="1"/>
          </p:nvPr>
        </p:nvPicPr>
        <p:blipFill>
          <a:blip r:embed="rId3">
            <a:alphaModFix/>
          </a:blip>
          <a:stretch>
            <a:fillRect/>
          </a:stretch>
        </p:blipFill>
        <p:spPr>
          <a:xfrm>
            <a:off x="936254" y="2639397"/>
            <a:ext cx="8520587" cy="4080294"/>
          </a:xfrm>
          <a:prstGeom prst="rect">
            <a:avLst/>
          </a:prstGeom>
          <a:noFill/>
          <a:ln>
            <a:noFill/>
          </a:ln>
        </p:spPr>
      </p:pic>
    </p:spTree>
    <p:extLst>
      <p:ext uri="{BB962C8B-B14F-4D97-AF65-F5344CB8AC3E}">
        <p14:creationId xmlns:p14="http://schemas.microsoft.com/office/powerpoint/2010/main" val="414682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QUESTBRIDGE</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9" name="Content Placeholder 8">
            <a:extLst>
              <a:ext uri="{FF2B5EF4-FFF2-40B4-BE49-F238E27FC236}">
                <a16:creationId xmlns:a16="http://schemas.microsoft.com/office/drawing/2014/main" id="{4EC6B71F-B251-8F17-1A58-C630DE197F0C}"/>
              </a:ext>
            </a:extLst>
          </p:cNvPr>
          <p:cNvGraphicFramePr>
            <a:graphicFrameLocks noGrp="1"/>
          </p:cNvGraphicFramePr>
          <p:nvPr>
            <p:ph idx="1"/>
            <p:extLst>
              <p:ext uri="{D42A27DB-BD31-4B8C-83A1-F6EECF244321}">
                <p14:modId xmlns:p14="http://schemas.microsoft.com/office/powerpoint/2010/main" val="2003393529"/>
              </p:ext>
            </p:extLst>
          </p:nvPr>
        </p:nvGraphicFramePr>
        <p:xfrm>
          <a:off x="778214" y="1635247"/>
          <a:ext cx="8738648" cy="4625506"/>
        </p:xfrm>
        <a:graphic>
          <a:graphicData uri="http://schemas.openxmlformats.org/drawingml/2006/table">
            <a:tbl>
              <a:tblPr firstRow="1" bandRow="1">
                <a:tableStyleId>{5C22544A-7EE6-4342-B048-85BDC9FD1C3A}</a:tableStyleId>
              </a:tblPr>
              <a:tblGrid>
                <a:gridCol w="1740444">
                  <a:extLst>
                    <a:ext uri="{9D8B030D-6E8A-4147-A177-3AD203B41FA5}">
                      <a16:colId xmlns:a16="http://schemas.microsoft.com/office/drawing/2014/main" val="2670626657"/>
                    </a:ext>
                  </a:extLst>
                </a:gridCol>
                <a:gridCol w="6998204">
                  <a:extLst>
                    <a:ext uri="{9D8B030D-6E8A-4147-A177-3AD203B41FA5}">
                      <a16:colId xmlns:a16="http://schemas.microsoft.com/office/drawing/2014/main" val="1674467"/>
                    </a:ext>
                  </a:extLst>
                </a:gridCol>
              </a:tblGrid>
              <a:tr h="395101">
                <a:tc gridSpan="2">
                  <a:txBody>
                    <a:bodyPr/>
                    <a:lstStyle/>
                    <a:p>
                      <a:pPr algn="ctr"/>
                      <a:r>
                        <a:rPr lang="en-US" sz="1600">
                          <a:solidFill>
                            <a:schemeClr val="tx1"/>
                          </a:solidFill>
                          <a:latin typeface="Aharoni" panose="02010803020104030203" pitchFamily="2" charset="-79"/>
                          <a:cs typeface="Aharoni" panose="02010803020104030203" pitchFamily="2" charset="-79"/>
                        </a:rPr>
                        <a:t>QUALIFYING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US"/>
                    </a:p>
                  </a:txBody>
                  <a:tcPr/>
                </a:tc>
                <a:extLst>
                  <a:ext uri="{0D108BD9-81ED-4DB2-BD59-A6C34878D82A}">
                    <a16:rowId xmlns:a16="http://schemas.microsoft.com/office/drawing/2014/main" val="1018324366"/>
                  </a:ext>
                </a:extLst>
              </a:tr>
              <a:tr h="682448">
                <a:tc>
                  <a:txBody>
                    <a:bodyPr/>
                    <a:lstStyle/>
                    <a:p>
                      <a:r>
                        <a:rPr lang="en-US" sz="1600" b="1">
                          <a:solidFill>
                            <a:schemeClr val="tx1"/>
                          </a:solidFill>
                          <a:latin typeface="Avenir Next LT Pro Light" panose="020B0304020202020204" pitchFamily="34" charset="0"/>
                        </a:rPr>
                        <a:t>Academics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venir Next LT Pro Light" panose="020B0304020202020204" pitchFamily="34" charset="0"/>
                        </a:rPr>
                        <a:t>Primarily A's in the most challenging courses available (usually including Honors, AP, and/or IB level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249363"/>
                  </a:ext>
                </a:extLst>
              </a:tr>
              <a:tr h="395101">
                <a:tc>
                  <a:txBody>
                    <a:bodyPr/>
                    <a:lstStyle/>
                    <a:p>
                      <a:r>
                        <a:rPr lang="en-US" sz="1600" b="1">
                          <a:solidFill>
                            <a:schemeClr val="tx1"/>
                          </a:solidFill>
                          <a:latin typeface="Avenir Next LT Pro Light" panose="020B0304020202020204" pitchFamily="34" charset="0"/>
                        </a:rPr>
                        <a:t>Class 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venir Next LT Pro Light" panose="020B0304020202020204" pitchFamily="34" charset="0"/>
                        </a:rPr>
                        <a:t>Top 5-10% of your graduating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259621"/>
                  </a:ext>
                </a:extLst>
              </a:tr>
              <a:tr h="1457108">
                <a:tc>
                  <a:txBody>
                    <a:bodyPr/>
                    <a:lstStyle/>
                    <a:p>
                      <a:r>
                        <a:rPr lang="en-US" sz="1600" b="1">
                          <a:solidFill>
                            <a:schemeClr val="tx1"/>
                          </a:solidFill>
                          <a:latin typeface="Avenir Next LT Pro Light" panose="020B0304020202020204" pitchFamily="34" charset="0"/>
                        </a:rPr>
                        <a:t>Test 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latin typeface="Avenir Next LT Pro Light" panose="020B0304020202020204" pitchFamily="34" charset="0"/>
                        </a:rPr>
                        <a:t>SAT or PSAT scores &gt; 1310</a:t>
                      </a:r>
                      <a:br>
                        <a:rPr lang="en-US" sz="1600">
                          <a:latin typeface="Avenir Next LT Pro Light" panose="020B0304020202020204" pitchFamily="34" charset="0"/>
                        </a:rPr>
                      </a:br>
                      <a:r>
                        <a:rPr lang="en-US" sz="1600">
                          <a:latin typeface="Avenir Next LT Pro Light" panose="020B0304020202020204" pitchFamily="34" charset="0"/>
                        </a:rPr>
                        <a:t>ACT composite score &gt; 28</a:t>
                      </a:r>
                    </a:p>
                    <a:p>
                      <a:r>
                        <a:rPr lang="en-US" sz="1600">
                          <a:latin typeface="Avenir Next LT Pro Light" panose="020B0304020202020204" pitchFamily="34" charset="0"/>
                        </a:rPr>
                        <a:t>We also recommend submitting any AP, IB, or SAT Subject Test scores.  Review the </a:t>
                      </a:r>
                      <a:r>
                        <a:rPr lang="en-US" sz="1600">
                          <a:latin typeface="Avenir Next LT Pro Light" panose="020B0304020202020204" pitchFamily="34" charset="0"/>
                          <a:hlinkClick r:id="rId3"/>
                        </a:rPr>
                        <a:t>standardized testing requirements</a:t>
                      </a:r>
                      <a:r>
                        <a:rPr lang="en-US" sz="1600">
                          <a:latin typeface="Avenir Next LT Pro Light" panose="020B0304020202020204" pitchFamily="34" charset="0"/>
                        </a:rPr>
                        <a:t> for each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3547619"/>
                  </a:ext>
                </a:extLst>
              </a:tr>
              <a:tr h="682448">
                <a:tc>
                  <a:txBody>
                    <a:bodyPr/>
                    <a:lstStyle/>
                    <a:p>
                      <a:r>
                        <a:rPr lang="en-US" sz="1600" b="1">
                          <a:solidFill>
                            <a:schemeClr val="tx1"/>
                          </a:solidFill>
                          <a:latin typeface="Avenir Next LT Pro Light" panose="020B0304020202020204" pitchFamily="34" charset="0"/>
                        </a:rPr>
                        <a:t>Financial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solidFill>
                            <a:schemeClr val="tx1"/>
                          </a:solidFill>
                          <a:latin typeface="Avenir Next LT Pro Light" panose="020B0304020202020204" pitchFamily="34" charset="0"/>
                        </a:rPr>
                        <a:t>Households typically earning less than $65,000 annually. Looks at ALL sources of income and both biological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4715444"/>
                  </a:ext>
                </a:extLst>
              </a:tr>
              <a:tr h="1013300">
                <a:tc>
                  <a:txBody>
                    <a:bodyPr/>
                    <a:lstStyle/>
                    <a:p>
                      <a:r>
                        <a:rPr lang="en-US" sz="1600" b="1">
                          <a:solidFill>
                            <a:schemeClr val="tx1"/>
                          </a:solidFill>
                          <a:latin typeface="Avenir Next LT Pro Light" panose="020B0304020202020204" pitchFamily="34" charset="0"/>
                        </a:rPr>
                        <a:t>Additional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venir Next LT Pro Light" panose="020B0304020202020204" pitchFamily="34" charset="0"/>
                        </a:rPr>
                        <a:t>Looks for evidence of strong writing ability, intellectual spark, and determination through essays and teacher/counselor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910972"/>
                  </a:ext>
                </a:extLst>
              </a:tr>
            </a:tbl>
          </a:graphicData>
        </a:graphic>
      </p:graphicFrame>
    </p:spTree>
    <p:extLst>
      <p:ext uri="{BB962C8B-B14F-4D97-AF65-F5344CB8AC3E}">
        <p14:creationId xmlns:p14="http://schemas.microsoft.com/office/powerpoint/2010/main" val="137050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QUESTBRIDGE</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7" name="Content Placeholder 3" descr="A picture containing timeline&#10;&#10;Description automatically generated">
            <a:extLst>
              <a:ext uri="{FF2B5EF4-FFF2-40B4-BE49-F238E27FC236}">
                <a16:creationId xmlns:a16="http://schemas.microsoft.com/office/drawing/2014/main" id="{62D3C264-5BC0-11DB-D1C7-49E787ED191A}"/>
              </a:ext>
            </a:extLst>
          </p:cNvPr>
          <p:cNvPicPr>
            <a:picLocks noGrp="1" noChangeAspect="1"/>
          </p:cNvPicPr>
          <p:nvPr>
            <p:ph idx="1"/>
          </p:nvPr>
        </p:nvPicPr>
        <p:blipFill>
          <a:blip r:embed="rId3"/>
          <a:stretch>
            <a:fillRect/>
          </a:stretch>
        </p:blipFill>
        <p:spPr>
          <a:xfrm>
            <a:off x="833489" y="1952171"/>
            <a:ext cx="8576840" cy="4460277"/>
          </a:xfrm>
          <a:prstGeom prst="rect">
            <a:avLst/>
          </a:prstGeom>
        </p:spPr>
      </p:pic>
    </p:spTree>
    <p:extLst>
      <p:ext uri="{BB962C8B-B14F-4D97-AF65-F5344CB8AC3E}">
        <p14:creationId xmlns:p14="http://schemas.microsoft.com/office/powerpoint/2010/main" val="3061630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9112766" cy="1368520"/>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POSSE SCHOLARSHIP</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120806" y="3267038"/>
            <a:ext cx="8809598" cy="2833987"/>
          </a:xfrm>
        </p:spPr>
        <p:txBody>
          <a:bodyPr>
            <a:normAutofit/>
          </a:bodyPr>
          <a:lstStyle/>
          <a:p>
            <a:pPr marL="0" indent="0">
              <a:buNone/>
              <a:defRPr/>
            </a:pPr>
            <a:r>
              <a:rPr lang="en-US" sz="2400" b="1">
                <a:solidFill>
                  <a:schemeClr val="tx1"/>
                </a:solidFill>
                <a:latin typeface="Aharoni" panose="02010803020104030203" pitchFamily="2" charset="-79"/>
                <a:cs typeface="Aharoni" panose="02010803020104030203" pitchFamily="2" charset="-79"/>
              </a:rPr>
              <a:t>Miami Posse Foundation Partner schools: </a:t>
            </a:r>
          </a:p>
          <a:p>
            <a:pPr>
              <a:spcBef>
                <a:spcPts val="0"/>
              </a:spcBef>
              <a:defRPr/>
            </a:pPr>
            <a:r>
              <a:rPr lang="en-US" sz="2400">
                <a:solidFill>
                  <a:schemeClr val="tx1"/>
                </a:solidFill>
                <a:latin typeface="Avenir Next LT Pro Light" panose="020B0304020202020204" pitchFamily="34" charset="0"/>
              </a:rPr>
              <a:t>Davidson College</a:t>
            </a:r>
          </a:p>
          <a:p>
            <a:pPr>
              <a:spcBef>
                <a:spcPts val="0"/>
              </a:spcBef>
              <a:defRPr/>
            </a:pPr>
            <a:r>
              <a:rPr lang="en-US" sz="2400">
                <a:solidFill>
                  <a:schemeClr val="tx1"/>
                </a:solidFill>
                <a:latin typeface="Avenir Next LT Pro Light" panose="020B0304020202020204" pitchFamily="34" charset="0"/>
              </a:rPr>
              <a:t>Franklin &amp; Marshall</a:t>
            </a:r>
          </a:p>
          <a:p>
            <a:pPr>
              <a:spcBef>
                <a:spcPts val="0"/>
              </a:spcBef>
              <a:defRPr/>
            </a:pPr>
            <a:r>
              <a:rPr lang="en-US" sz="2400">
                <a:solidFill>
                  <a:schemeClr val="tx1"/>
                </a:solidFill>
                <a:latin typeface="Avenir Next LT Pro Light" panose="020B0304020202020204" pitchFamily="34" charset="0"/>
              </a:rPr>
              <a:t>Hamilton College</a:t>
            </a:r>
          </a:p>
          <a:p>
            <a:pPr>
              <a:spcBef>
                <a:spcPts val="0"/>
              </a:spcBef>
              <a:defRPr/>
            </a:pPr>
            <a:r>
              <a:rPr lang="en-US" sz="2400">
                <a:solidFill>
                  <a:schemeClr val="tx1"/>
                </a:solidFill>
                <a:latin typeface="Avenir Next LT Pro Light" panose="020B0304020202020204" pitchFamily="34" charset="0"/>
              </a:rPr>
              <a:t>Mount Holyoke College</a:t>
            </a:r>
          </a:p>
          <a:p>
            <a:pPr>
              <a:spcBef>
                <a:spcPts val="0"/>
              </a:spcBef>
              <a:defRPr/>
            </a:pPr>
            <a:r>
              <a:rPr lang="en-US" sz="2400">
                <a:solidFill>
                  <a:schemeClr val="tx1"/>
                </a:solidFill>
                <a:latin typeface="Avenir Next LT Pro Light" panose="020B0304020202020204" pitchFamily="34" charset="0"/>
              </a:rPr>
              <a:t>Pomona College</a:t>
            </a:r>
          </a:p>
          <a:p>
            <a:pPr>
              <a:spcBef>
                <a:spcPts val="0"/>
              </a:spcBef>
              <a:defRPr/>
            </a:pPr>
            <a:r>
              <a:rPr lang="en-US" sz="2400">
                <a:solidFill>
                  <a:schemeClr val="tx1"/>
                </a:solidFill>
                <a:latin typeface="Avenir Next LT Pro Light" panose="020B0304020202020204" pitchFamily="34" charset="0"/>
              </a:rPr>
              <a:t>Syracuse University</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7" name="TextBox 6">
            <a:extLst>
              <a:ext uri="{FF2B5EF4-FFF2-40B4-BE49-F238E27FC236}">
                <a16:creationId xmlns:a16="http://schemas.microsoft.com/office/drawing/2014/main" id="{A90416DE-CB7E-647C-C51A-287D66DB887D}"/>
              </a:ext>
            </a:extLst>
          </p:cNvPr>
          <p:cNvSpPr txBox="1"/>
          <p:nvPr/>
        </p:nvSpPr>
        <p:spPr>
          <a:xfrm>
            <a:off x="1120806" y="1623413"/>
            <a:ext cx="7228208" cy="1532334"/>
          </a:xfrm>
          <a:prstGeom prst="roundRect">
            <a:avLst/>
          </a:prstGeom>
          <a:solidFill>
            <a:schemeClr val="bg2">
              <a:lumMod val="40000"/>
              <a:lumOff val="60000"/>
            </a:schemeClr>
          </a:solidFill>
        </p:spPr>
        <p:txBody>
          <a:bodyPr wrap="square">
            <a:spAutoFit/>
          </a:bodyPr>
          <a:lstStyle/>
          <a:p>
            <a:r>
              <a:rPr lang="en-US" sz="2800">
                <a:solidFill>
                  <a:schemeClr val="tx1"/>
                </a:solidFill>
                <a:latin typeface="Aharoni" panose="02010803020104030203" pitchFamily="2" charset="-79"/>
                <a:cs typeface="Aharoni" panose="02010803020104030203" pitchFamily="2" charset="-79"/>
              </a:rPr>
              <a:t>A </a:t>
            </a:r>
            <a:r>
              <a:rPr lang="en-US" sz="2800">
                <a:latin typeface="Aharoni" panose="02010803020104030203" pitchFamily="2" charset="-79"/>
                <a:cs typeface="Aharoni" panose="02010803020104030203" pitchFamily="2" charset="-79"/>
              </a:rPr>
              <a:t>partner full-tuition scholarship </a:t>
            </a:r>
            <a:r>
              <a:rPr lang="en-US" sz="2800">
                <a:solidFill>
                  <a:schemeClr val="tx1"/>
                </a:solidFill>
                <a:latin typeface="Aharoni" panose="02010803020104030203" pitchFamily="2" charset="-79"/>
                <a:cs typeface="Aharoni" panose="02010803020104030203" pitchFamily="2" charset="-79"/>
              </a:rPr>
              <a:t>based on nominations (nominated towards the end of Junior Year: </a:t>
            </a:r>
            <a:r>
              <a:rPr lang="en-US" sz="2800" b="1">
                <a:solidFill>
                  <a:schemeClr val="tx1"/>
                </a:solidFill>
                <a:latin typeface="Aharoni" panose="02010803020104030203" pitchFamily="2" charset="-79"/>
                <a:cs typeface="Aharoni" panose="02010803020104030203" pitchFamily="2" charset="-79"/>
              </a:rPr>
              <a:t>NOT NEED BASED!</a:t>
            </a:r>
            <a:endParaRPr lang="en-US" sz="2800" b="1">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9657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9112766" cy="1368520"/>
          </a:xfrm>
        </p:spPr>
        <p:txBody>
          <a:bodyPr>
            <a:norm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CARS</a:t>
            </a:r>
            <a:endParaRPr lang="en-US" sz="80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057905"/>
            <a:ext cx="9277733" cy="4272373"/>
          </a:xfrm>
        </p:spPr>
        <p:txBody>
          <a:bodyPr>
            <a:normAutofit fontScale="77500" lnSpcReduction="20000"/>
          </a:bodyPr>
          <a:lstStyle/>
          <a:p>
            <a:r>
              <a:rPr lang="en-US" sz="2800">
                <a:solidFill>
                  <a:schemeClr val="tx1"/>
                </a:solidFill>
                <a:latin typeface="Avenir Next LT Pro Light" panose="020B0304020202020204" pitchFamily="34" charset="0"/>
                <a:ea typeface="Ebrima" panose="02000000000000000000" pitchFamily="2" charset="0"/>
                <a:cs typeface="Calibri" panose="020F0502020204030204" pitchFamily="34" charset="0"/>
              </a:rPr>
              <a:t>3 day workshop for rising seniors to help them get a jumpstart on applications. Includes:</a:t>
            </a:r>
          </a:p>
          <a:p>
            <a:pPr lvl="1"/>
            <a:r>
              <a:rPr lang="en-US" sz="2100">
                <a:solidFill>
                  <a:schemeClr val="tx1"/>
                </a:solidFill>
                <a:latin typeface="Avenir Next LT Pro Light" panose="020B0304020202020204" pitchFamily="34" charset="0"/>
                <a:ea typeface="Ebrima" panose="02000000000000000000" pitchFamily="2" charset="0"/>
                <a:cs typeface="Calibri" panose="020F0502020204030204" pitchFamily="34" charset="0"/>
              </a:rPr>
              <a:t>College </a:t>
            </a:r>
            <a:r>
              <a:rPr lang="en-US" sz="2100">
                <a:latin typeface="Avenir Next LT Pro Light" panose="020B0304020202020204" pitchFamily="34" charset="0"/>
                <a:ea typeface="Ebrima" panose="02000000000000000000" pitchFamily="2" charset="0"/>
                <a:cs typeface="Calibri" panose="020F0502020204030204" pitchFamily="34" charset="0"/>
              </a:rPr>
              <a:t>admissions case study</a:t>
            </a:r>
          </a:p>
          <a:p>
            <a:pPr lvl="1"/>
            <a:r>
              <a:rPr lang="en-US" sz="2100">
                <a:latin typeface="Avenir Next LT Pro Light" panose="020B0304020202020204" pitchFamily="34" charset="0"/>
                <a:ea typeface="Ebrima" panose="02000000000000000000" pitchFamily="2" charset="0"/>
                <a:cs typeface="Calibri" panose="020F0502020204030204" pitchFamily="34" charset="0"/>
              </a:rPr>
              <a:t>Organizing the college list</a:t>
            </a:r>
          </a:p>
          <a:p>
            <a:pPr lvl="1"/>
            <a:r>
              <a:rPr lang="en-US" sz="2100">
                <a:solidFill>
                  <a:schemeClr val="tx1"/>
                </a:solidFill>
                <a:latin typeface="Avenir Next LT Pro Light" panose="020B0304020202020204" pitchFamily="34" charset="0"/>
                <a:ea typeface="Ebrima" panose="02000000000000000000" pitchFamily="2" charset="0"/>
                <a:cs typeface="Calibri" panose="020F0502020204030204" pitchFamily="34" charset="0"/>
              </a:rPr>
              <a:t>Resume workshop</a:t>
            </a:r>
          </a:p>
          <a:p>
            <a:pPr lvl="1"/>
            <a:r>
              <a:rPr lang="en-US" sz="2100">
                <a:latin typeface="Avenir Next LT Pro Light" panose="020B0304020202020204" pitchFamily="34" charset="0"/>
                <a:ea typeface="Ebrima" panose="02000000000000000000" pitchFamily="2" charset="0"/>
                <a:cs typeface="Calibri" panose="020F0502020204030204" pitchFamily="34" charset="0"/>
              </a:rPr>
              <a:t>Scholarship information</a:t>
            </a:r>
          </a:p>
          <a:p>
            <a:pPr lvl="1"/>
            <a:r>
              <a:rPr lang="en-US" sz="2100">
                <a:solidFill>
                  <a:schemeClr val="tx1"/>
                </a:solidFill>
                <a:latin typeface="Avenir Next LT Pro Light" panose="020B0304020202020204" pitchFamily="34" charset="0"/>
                <a:ea typeface="Ebrima" panose="02000000000000000000" pitchFamily="2" charset="0"/>
                <a:cs typeface="Calibri" panose="020F0502020204030204" pitchFamily="34" charset="0"/>
              </a:rPr>
              <a:t>College essay workshop</a:t>
            </a:r>
          </a:p>
          <a:p>
            <a:pPr lvl="1"/>
            <a:r>
              <a:rPr lang="en-US" sz="2100">
                <a:solidFill>
                  <a:schemeClr val="tx1"/>
                </a:solidFill>
                <a:latin typeface="Avenir Next LT Pro Light" panose="020B0304020202020204" pitchFamily="34" charset="0"/>
                <a:ea typeface="Ebrima" panose="02000000000000000000" pitchFamily="2" charset="0"/>
                <a:cs typeface="Calibri" panose="020F0502020204030204" pitchFamily="34" charset="0"/>
              </a:rPr>
              <a:t>Interview prep</a:t>
            </a:r>
          </a:p>
          <a:p>
            <a:r>
              <a:rPr lang="en-US" sz="2800">
                <a:solidFill>
                  <a:schemeClr val="tx1"/>
                </a:solidFill>
                <a:latin typeface="Avenir Next LT Pro Light" panose="020B0304020202020204" pitchFamily="34" charset="0"/>
                <a:ea typeface="Ebrima" panose="02000000000000000000" pitchFamily="2" charset="0"/>
                <a:cs typeface="Calibri" panose="020F0502020204030204" pitchFamily="34" charset="0"/>
              </a:rPr>
              <a:t>Dates: May 30th- June 3</a:t>
            </a:r>
            <a:r>
              <a:rPr lang="en-US" sz="2800" baseline="30000">
                <a:solidFill>
                  <a:schemeClr val="tx1"/>
                </a:solidFill>
                <a:latin typeface="Avenir Next LT Pro Light" panose="020B0304020202020204" pitchFamily="34" charset="0"/>
                <a:ea typeface="Ebrima" panose="02000000000000000000" pitchFamily="2" charset="0"/>
                <a:cs typeface="Calibri" panose="020F0502020204030204" pitchFamily="34" charset="0"/>
              </a:rPr>
              <a:t>rd</a:t>
            </a:r>
            <a:r>
              <a:rPr lang="en-US" sz="2800">
                <a:solidFill>
                  <a:schemeClr val="tx1"/>
                </a:solidFill>
                <a:latin typeface="Avenir Next LT Pro Light" panose="020B0304020202020204" pitchFamily="34" charset="0"/>
                <a:ea typeface="Ebrima" panose="02000000000000000000" pitchFamily="2" charset="0"/>
                <a:cs typeface="Calibri" panose="020F0502020204030204" pitchFamily="34" charset="0"/>
              </a:rPr>
              <a:t> (dates subject to change)</a:t>
            </a:r>
          </a:p>
          <a:p>
            <a:r>
              <a:rPr lang="en-US" sz="2800">
                <a:solidFill>
                  <a:schemeClr val="tx1"/>
                </a:solidFill>
                <a:latin typeface="Avenir Next LT Pro Light" panose="020B0304020202020204" pitchFamily="34" charset="0"/>
              </a:rPr>
              <a:t>Minimum unweighted 3.25 GPA, </a:t>
            </a:r>
            <a:r>
              <a:rPr lang="en-US" sz="2800">
                <a:latin typeface="Avenir Next LT Pro Light" panose="020B0304020202020204" pitchFamily="34" charset="0"/>
              </a:rPr>
              <a:t>and follow 10/20 attendance rule. </a:t>
            </a:r>
            <a:r>
              <a:rPr lang="en-US" sz="2800">
                <a:solidFill>
                  <a:schemeClr val="tx1"/>
                </a:solidFill>
                <a:latin typeface="Avenir Next LT Pro Light" panose="020B0304020202020204" pitchFamily="34" charset="0"/>
              </a:rPr>
              <a:t>Must sign up to attend. </a:t>
            </a:r>
          </a:p>
          <a:p>
            <a:r>
              <a:rPr lang="en-US" sz="2800">
                <a:solidFill>
                  <a:schemeClr val="tx1"/>
                </a:solidFill>
                <a:latin typeface="Avenir Next LT Pro Light" panose="020B0304020202020204" pitchFamily="34" charset="0"/>
                <a:cs typeface="Aharoni" panose="02010803020104030203" pitchFamily="2" charset="-79"/>
              </a:rPr>
              <a:t>All resources are shared with all students, even if they cannot attend. </a:t>
            </a: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7" name="TextBox 6">
            <a:extLst>
              <a:ext uri="{FF2B5EF4-FFF2-40B4-BE49-F238E27FC236}">
                <a16:creationId xmlns:a16="http://schemas.microsoft.com/office/drawing/2014/main" id="{A90416DE-CB7E-647C-C51A-287D66DB887D}"/>
              </a:ext>
            </a:extLst>
          </p:cNvPr>
          <p:cNvSpPr txBox="1"/>
          <p:nvPr/>
        </p:nvSpPr>
        <p:spPr>
          <a:xfrm>
            <a:off x="3633187" y="689385"/>
            <a:ext cx="4267940" cy="1055608"/>
          </a:xfrm>
          <a:prstGeom prst="roundRect">
            <a:avLst/>
          </a:prstGeom>
          <a:solidFill>
            <a:schemeClr val="bg2">
              <a:lumMod val="40000"/>
              <a:lumOff val="60000"/>
            </a:schemeClr>
          </a:solidFill>
        </p:spPr>
        <p:txBody>
          <a:bodyPr wrap="square">
            <a:spAutoFit/>
          </a:bodyPr>
          <a:lstStyle/>
          <a:p>
            <a:r>
              <a:rPr lang="en-US" sz="2800">
                <a:solidFill>
                  <a:schemeClr val="tx1"/>
                </a:solidFill>
                <a:latin typeface="Aharoni" panose="02010803020104030203" pitchFamily="2" charset="-79"/>
                <a:cs typeface="Aharoni" panose="02010803020104030203" pitchFamily="2" charset="-79"/>
              </a:rPr>
              <a:t>The College Application Readiness Symposium</a:t>
            </a:r>
            <a:endParaRPr lang="en-US" sz="2800" b="1">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5944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a:latin typeface="Aharoni" panose="02010803020104030203" pitchFamily="2" charset="-79"/>
                <a:cs typeface="Aharoni" panose="02010803020104030203" pitchFamily="2" charset="-79"/>
              </a:rPr>
              <a:t>CAVSCONNECT.COM</a:t>
            </a:r>
          </a:p>
          <a:p>
            <a:pPr marL="0" indent="0">
              <a:buNone/>
            </a:pPr>
            <a:r>
              <a:rPr lang="en-US" b="1">
                <a:latin typeface="Avenir Next LT Pro Light" panose="020B0304020202020204" pitchFamily="34" charset="0"/>
              </a:rPr>
              <a:t>	</a:t>
            </a:r>
            <a:r>
              <a:rPr lang="en-US" sz="2800">
                <a:latin typeface="Aharoni" panose="02010803020104030203" pitchFamily="2" charset="-79"/>
                <a:cs typeface="Aharoni" panose="02010803020104030203" pitchFamily="2" charset="-79"/>
              </a:rPr>
              <a:t>CAP CORNER- JUNIOR</a:t>
            </a:r>
            <a:endParaRPr lang="en-US">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28451"/>
            <a:ext cx="6986957" cy="1908213"/>
          </a:xfrm>
          <a:prstGeom prst="roundRect">
            <a:avLst/>
          </a:prstGeom>
          <a:solidFill>
            <a:schemeClr val="bg2">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a:latin typeface="Aharoni" panose="02010803020104030203" pitchFamily="2" charset="-79"/>
                <a:ea typeface="Ebrima" panose="02000000000000000000" pitchFamily="2" charset="0"/>
                <a:cs typeface="Aharoni" panose="02010803020104030203" pitchFamily="2" charset="-79"/>
              </a:rPr>
              <a:t>Email: </a:t>
            </a:r>
            <a:r>
              <a:rPr lang="en-US" sz="3300" b="1">
                <a:latin typeface="Aharoni" panose="02010803020104030203" pitchFamily="2" charset="-79"/>
                <a:ea typeface="Ebrima" panose="02000000000000000000" pitchFamily="2" charset="0"/>
                <a:cs typeface="Aharoni" panose="02010803020104030203" pitchFamily="2" charset="-79"/>
                <a:hlinkClick r:id="rId3">
                  <a:extLst>
                    <a:ext uri="{A12FA001-AC4F-418D-AE19-62706E023703}">
                      <ahyp:hlinkClr xmlns:ahyp="http://schemas.microsoft.com/office/drawing/2018/hyperlinkcolor" val="tx"/>
                    </a:ext>
                  </a:extLst>
                </a:hlinkClick>
              </a:rPr>
              <a:t>ssanz@dadeschools.net</a:t>
            </a:r>
            <a:endParaRPr lang="en-US" sz="3300" b="1">
              <a:latin typeface="Aharoni" panose="02010803020104030203" pitchFamily="2" charset="-79"/>
              <a:ea typeface="Ebrima" panose="02000000000000000000" pitchFamily="2" charset="0"/>
              <a:cs typeface="Aharoni" panose="02010803020104030203" pitchFamily="2" charset="-79"/>
            </a:endParaRPr>
          </a:p>
          <a:p>
            <a:r>
              <a:rPr lang="en-US" sz="3300" b="1">
                <a:latin typeface="Aharoni" panose="02010803020104030203" pitchFamily="2" charset="-79"/>
                <a:ea typeface="Ebrima" panose="02000000000000000000" pitchFamily="2" charset="0"/>
                <a:cs typeface="Aharoni" panose="02010803020104030203" pitchFamily="2" charset="-79"/>
              </a:rPr>
              <a:t>Instagram: @Gables_CAP</a:t>
            </a:r>
          </a:p>
          <a:p>
            <a:r>
              <a:rPr lang="en-US" sz="3300" b="1">
                <a:latin typeface="Aharoni" panose="02010803020104030203" pitchFamily="2" charset="-79"/>
                <a:ea typeface="Ebrima" panose="02000000000000000000" pitchFamily="2" charset="0"/>
                <a:cs typeface="Aharoni" panose="02010803020104030203" pitchFamily="2" charset="-79"/>
              </a:rPr>
              <a:t>Schoology: Class of </a:t>
            </a:r>
            <a:r>
              <a:rPr lang="en-US" sz="4200" b="1">
                <a:latin typeface="Aharoni" panose="02010803020104030203" pitchFamily="2" charset="-79"/>
                <a:ea typeface="Ebrima" panose="02000000000000000000" pitchFamily="2" charset="0"/>
                <a:cs typeface="Aharoni" panose="02010803020104030203" pitchFamily="2" charset="-79"/>
              </a:rPr>
              <a:t>2024, </a:t>
            </a:r>
            <a:r>
              <a:rPr lang="en-US" sz="3000" b="1">
                <a:latin typeface="Aharoni" panose="02010803020104030203" pitchFamily="2" charset="-79"/>
                <a:ea typeface="Ebrima" panose="02000000000000000000" pitchFamily="2" charset="0"/>
                <a:cs typeface="Aharoni" panose="02010803020104030203" pitchFamily="2" charset="-79"/>
              </a:rPr>
              <a:t>students only</a:t>
            </a:r>
          </a:p>
          <a:p>
            <a:r>
              <a:rPr lang="en-US" sz="3000" b="1">
                <a:latin typeface="Aharoni" panose="02010803020104030203" pitchFamily="2" charset="-79"/>
                <a:ea typeface="Ebrima" panose="02000000000000000000" pitchFamily="2" charset="0"/>
                <a:cs typeface="Aharoni" panose="02010803020104030203" pitchFamily="2" charset="-79"/>
              </a:rPr>
              <a:t>Room </a:t>
            </a:r>
            <a:r>
              <a:rPr lang="en-US" sz="4000" b="1">
                <a:latin typeface="Aharoni" panose="02010803020104030203" pitchFamily="2" charset="-79"/>
                <a:ea typeface="Ebrima" panose="02000000000000000000" pitchFamily="2" charset="0"/>
                <a:cs typeface="Aharoni" panose="02010803020104030203" pitchFamily="2" charset="-79"/>
              </a:rPr>
              <a:t>6111</a:t>
            </a:r>
          </a:p>
          <a:p>
            <a:endParaRPr lang="en-US"/>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4"/>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90320" y="5029381"/>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5746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976424" cy="1368520"/>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COLLEGE VISIT </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fontScale="92500"/>
          </a:bodyPr>
          <a:lstStyle/>
          <a:p>
            <a:pPr marL="0" indent="0">
              <a:buNone/>
            </a:pPr>
            <a:r>
              <a:rPr lang="en-US">
                <a:latin typeface="Aharoni" panose="02010803020104030203" pitchFamily="2" charset="-79"/>
                <a:cs typeface="Aharoni" panose="02010803020104030203" pitchFamily="2" charset="-79"/>
              </a:rPr>
              <a:t>Virtual or in-person options. Some tips:</a:t>
            </a:r>
          </a:p>
          <a:p>
            <a:r>
              <a:rPr lang="en-US" sz="2400">
                <a:solidFill>
                  <a:schemeClr val="tx1"/>
                </a:solidFill>
                <a:latin typeface="Avenir Next LT Pro Light" panose="020B0304020202020204" pitchFamily="34" charset="0"/>
              </a:rPr>
              <a:t>Make appointments/schedule your visit two weeks in advance, if possible…most can be done online. Let them know you’re there!</a:t>
            </a:r>
          </a:p>
          <a:p>
            <a:r>
              <a:rPr lang="en-US" sz="2400">
                <a:solidFill>
                  <a:schemeClr val="tx1"/>
                </a:solidFill>
                <a:latin typeface="Avenir Next LT Pro Light" panose="020B0304020202020204" pitchFamily="34" charset="0"/>
              </a:rPr>
              <a:t>Go while school is in session</a:t>
            </a:r>
          </a:p>
          <a:p>
            <a:r>
              <a:rPr lang="en-US" sz="2400">
                <a:solidFill>
                  <a:schemeClr val="tx1"/>
                </a:solidFill>
                <a:latin typeface="Avenir Next LT Pro Light" panose="020B0304020202020204" pitchFamily="34" charset="0"/>
              </a:rPr>
              <a:t>Notice the students on campus</a:t>
            </a:r>
          </a:p>
          <a:p>
            <a:r>
              <a:rPr lang="en-US" sz="2400">
                <a:solidFill>
                  <a:schemeClr val="tx1"/>
                </a:solidFill>
                <a:latin typeface="Avenir Next LT Pro Light" panose="020B0304020202020204" pitchFamily="34" charset="0"/>
              </a:rPr>
              <a:t>No more than two a day</a:t>
            </a:r>
          </a:p>
          <a:p>
            <a:r>
              <a:rPr lang="en-US" sz="2400">
                <a:solidFill>
                  <a:schemeClr val="tx1"/>
                </a:solidFill>
                <a:latin typeface="Avenir Next LT Pro Light" panose="020B0304020202020204" pitchFamily="34" charset="0"/>
              </a:rPr>
              <a:t>Eat in the dining hall if possible</a:t>
            </a:r>
          </a:p>
          <a:p>
            <a:r>
              <a:rPr lang="en-US" sz="2400">
                <a:solidFill>
                  <a:schemeClr val="tx1"/>
                </a:solidFill>
                <a:latin typeface="Avenir Next LT Pro Light" panose="020B0304020202020204" pitchFamily="34" charset="0"/>
              </a:rPr>
              <a:t>See a FRESHMAN dorm</a:t>
            </a:r>
          </a:p>
          <a:p>
            <a:r>
              <a:rPr lang="en-US" sz="2400">
                <a:solidFill>
                  <a:schemeClr val="tx1"/>
                </a:solidFill>
                <a:latin typeface="Avenir Next LT Pro Light" panose="020B0304020202020204" pitchFamily="34" charset="0"/>
              </a:rPr>
              <a:t>Ask about programs you are interested in</a:t>
            </a:r>
          </a:p>
          <a:p>
            <a:r>
              <a:rPr lang="en-US" sz="2400">
                <a:solidFill>
                  <a:schemeClr val="tx1"/>
                </a:solidFill>
                <a:latin typeface="Avenir Next LT Pro Light" panose="020B0304020202020204" pitchFamily="34" charset="0"/>
              </a:rPr>
              <a:t>Look for anything else that will be important to you</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77071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45284" y="1985242"/>
            <a:ext cx="4998622" cy="3558421"/>
            <a:chOff x="1083823" y="1967433"/>
            <a:chExt cx="4998622" cy="3558421"/>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67433"/>
              <a:ext cx="4998622" cy="3558421"/>
            </a:xfrm>
            <a:prstGeom prst="roundRect">
              <a:avLst/>
            </a:prstGeom>
            <a:solidFill>
              <a:schemeClr val="bg2">
                <a:lumMod val="40000"/>
                <a:lumOff val="60000"/>
              </a:schemeClr>
            </a:solidFill>
          </p:spPr>
          <p:txBody>
            <a:bodyPr wrap="square" rtlCol="0">
              <a:spAutoFit/>
            </a:bodyPr>
            <a:lstStyle/>
            <a:p>
              <a:pPr algn="ctr"/>
              <a:r>
                <a:rPr lang="en-US" sz="3600">
                  <a:latin typeface="Aharoni" panose="02010803020104030203" pitchFamily="2" charset="-79"/>
                  <a:cs typeface="Aharoni" panose="02010803020104030203" pitchFamily="2" charset="-79"/>
                </a:rPr>
                <a:t>CONTACT ME</a:t>
              </a:r>
              <a:r>
                <a:rPr lang="en-US" sz="4800">
                  <a:latin typeface="Aharoni" panose="02010803020104030203" pitchFamily="2" charset="-79"/>
                  <a:cs typeface="Aharoni" panose="02010803020104030203" pitchFamily="2" charset="-79"/>
                </a:rPr>
                <a:t>!</a:t>
              </a:r>
            </a:p>
            <a:p>
              <a:pPr algn="ctr"/>
              <a:r>
                <a:rPr lang="en-US" sz="2400">
                  <a:latin typeface="Abadi Extra Light" panose="020F0302020204030204" pitchFamily="34" charset="0"/>
                  <a:cs typeface="Abadi Extra Light" panose="020F0302020204030204" pitchFamily="34" charset="0"/>
                  <a:hlinkClick r:id="rId3"/>
                </a:rPr>
                <a:t>Q &amp; A Google Doc</a:t>
              </a:r>
              <a:endParaRPr lang="en-US" sz="2400">
                <a:latin typeface="Abadi Extra Light" panose="020B0204020104020204" pitchFamily="34" charset="0"/>
                <a:cs typeface="Aharoni" panose="02010803020104030203" pitchFamily="2" charset="-79"/>
                <a:hlinkClick r:id="rId4"/>
              </a:endParaRPr>
            </a:p>
            <a:p>
              <a:pPr algn="ctr"/>
              <a:endParaRPr lang="en-US" sz="1100">
                <a:latin typeface="Abadi Extra Light" panose="020B0204020104020204" pitchFamily="34" charset="0"/>
                <a:cs typeface="Aharoni" panose="02010803020104030203" pitchFamily="2" charset="-79"/>
                <a:hlinkClick r:id="rId4"/>
              </a:endParaRPr>
            </a:p>
            <a:p>
              <a:pPr algn="ctr"/>
              <a:r>
                <a:rPr lang="en-US" sz="2400">
                  <a:latin typeface="Abadi Extra Light" panose="020B0204020104020204" pitchFamily="34" charset="0"/>
                  <a:cs typeface="Aharoni" panose="02010803020104030203" pitchFamily="2" charset="-79"/>
                  <a:hlinkClick r:id="rId4"/>
                </a:rPr>
                <a:t>ssanz@dadeschools.net</a:t>
              </a:r>
              <a:endParaRPr lang="en-US" sz="2400">
                <a:latin typeface="Abadi Extra Light" panose="020B0204020104020204" pitchFamily="34" charset="0"/>
                <a:cs typeface="Aharoni" panose="02010803020104030203" pitchFamily="2" charset="-79"/>
              </a:endParaRPr>
            </a:p>
            <a:p>
              <a:pPr algn="ctr"/>
              <a:r>
                <a:rPr lang="en-US" sz="2400">
                  <a:latin typeface="Abadi Extra Light" panose="020B0204020104020204" pitchFamily="34" charset="0"/>
                  <a:cs typeface="Aharoni" panose="02010803020104030203" pitchFamily="2" charset="-79"/>
                </a:rPr>
                <a:t>CAP Office: 6111</a:t>
              </a:r>
            </a:p>
            <a:p>
              <a:pPr algn="ctr"/>
              <a:r>
                <a:rPr lang="en-US" sz="2400">
                  <a:latin typeface="Abadi Extra Light" panose="020B0204020104020204" pitchFamily="34" charset="0"/>
                  <a:cs typeface="Aharoni" panose="02010803020104030203" pitchFamily="2" charset="-79"/>
                </a:rPr>
                <a:t>Schedule a meeting:</a:t>
              </a:r>
            </a:p>
            <a:p>
              <a:pPr algn="ctr"/>
              <a:endParaRPr lang="en-US" sz="2400">
                <a:latin typeface="Abadi Extra Light" panose="020B0204020104020204" pitchFamily="34" charset="0"/>
                <a:cs typeface="Aharoni" panose="02010803020104030203" pitchFamily="2" charset="-79"/>
              </a:endParaRPr>
            </a:p>
            <a:p>
              <a:pPr algn="ctr"/>
              <a:endParaRPr lang="en-US" sz="240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5"/>
            <a:stretch>
              <a:fillRect/>
            </a:stretch>
          </p:blipFill>
          <p:spPr>
            <a:xfrm>
              <a:off x="3162863" y="4530182"/>
              <a:ext cx="840542" cy="840542"/>
            </a:xfrm>
            <a:prstGeom prst="rect">
              <a:avLst/>
            </a:prstGeom>
          </p:spPr>
        </p:pic>
      </p:grpSp>
    </p:spTree>
    <p:extLst>
      <p:ext uri="{BB962C8B-B14F-4D97-AF65-F5344CB8AC3E}">
        <p14:creationId xmlns:p14="http://schemas.microsoft.com/office/powerpoint/2010/main" val="147760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a:latin typeface="Abadi Extra Light" panose="020B0204020104020204" pitchFamily="34" charset="0"/>
                <a:cs typeface="Aharoni" panose="02010803020104030203" pitchFamily="2" charset="-79"/>
              </a:rPr>
              <a:t>A college planning tool that assists parents and students in making informed decisions about college opportunities. All students must have a registered </a:t>
            </a:r>
            <a:r>
              <a:rPr lang="en-US" err="1">
                <a:latin typeface="Abadi Extra Light" panose="020B0204020104020204" pitchFamily="34" charset="0"/>
                <a:cs typeface="Aharoni" panose="02010803020104030203" pitchFamily="2" charset="-79"/>
              </a:rPr>
              <a:t>Scoir</a:t>
            </a:r>
            <a:r>
              <a:rPr lang="en-US">
                <a:latin typeface="Abadi Extra Light" panose="020B0204020104020204" pitchFamily="34" charset="0"/>
                <a:cs typeface="Aharoni" panose="02010803020104030203" pitchFamily="2" charset="-79"/>
              </a:rPr>
              <a:t> account. Only your student can invite you to join. </a:t>
            </a:r>
            <a:endParaRPr lang="en-US" b="0" i="0">
              <a:effectLst/>
              <a:latin typeface="Abadi Extra Light" panose="020B0204020104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
        <p:nvSpPr>
          <p:cNvPr id="16" name="Donut 8">
            <a:extLst>
              <a:ext uri="{FF2B5EF4-FFF2-40B4-BE49-F238E27FC236}">
                <a16:creationId xmlns:a16="http://schemas.microsoft.com/office/drawing/2014/main" id="{9F5CEA4F-5CBD-AAB9-F1CE-2A4C2D3FD441}"/>
              </a:ext>
            </a:extLst>
          </p:cNvPr>
          <p:cNvSpPr/>
          <p:nvPr/>
        </p:nvSpPr>
        <p:spPr>
          <a:xfrm>
            <a:off x="4662710" y="3711776"/>
            <a:ext cx="1026360"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259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938375" y="111316"/>
            <a:ext cx="8037429" cy="1977511"/>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r>
              <a:rPr lang="en-US" sz="5400">
                <a:ln w="38100">
                  <a:solidFill>
                    <a:schemeClr val="accent1"/>
                  </a:solidFill>
                  <a:prstDash val="solid"/>
                </a:ln>
                <a:solidFill>
                  <a:schemeClr val="bg2">
                    <a:lumMod val="20000"/>
                    <a:lumOff val="80000"/>
                  </a:schemeClr>
                </a:solidFill>
                <a:latin typeface="Jumble" panose="02000503000000020004" pitchFamily="2" charset="0"/>
              </a:rPr>
              <a:t> </a:t>
            </a:r>
            <a:r>
              <a:rPr lang="en-US" sz="7200">
                <a:ln w="38100">
                  <a:solidFill>
                    <a:schemeClr val="accent1"/>
                  </a:solidFill>
                  <a:prstDash val="solid"/>
                </a:ln>
                <a:solidFill>
                  <a:schemeClr val="bg2">
                    <a:lumMod val="20000"/>
                    <a:lumOff val="80000"/>
                  </a:schemeClr>
                </a:solidFill>
                <a:latin typeface="Jumble" panose="02000503000000020004" pitchFamily="2" charset="0"/>
              </a:rPr>
              <a:t>FEATURES</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758176" y="1281757"/>
            <a:ext cx="6300659" cy="5217278"/>
          </a:xfrm>
          <a:prstGeom prst="roundRect">
            <a:avLst/>
          </a:prstGeom>
          <a:solidFill>
            <a:schemeClr val="bg2">
              <a:lumMod val="40000"/>
              <a:lumOff val="60000"/>
            </a:schemeClr>
          </a:solidFill>
        </p:spPr>
        <p:txBody>
          <a:bodyPr>
            <a:normAutofit fontScale="77500" lnSpcReduction="20000"/>
          </a:bodyPr>
          <a:lstStyle/>
          <a:p>
            <a:pPr marL="0" indent="0">
              <a:buNone/>
              <a:defRPr/>
            </a:pPr>
            <a:r>
              <a:rPr lang="en-US" b="1">
                <a:latin typeface="Aharoni" panose="02010803020104030203" pitchFamily="2" charset="-79"/>
                <a:cs typeface="Aharoni" panose="02010803020104030203" pitchFamily="2" charset="-79"/>
              </a:rPr>
              <a:t>UPDATE YOUR PROFILE</a:t>
            </a:r>
          </a:p>
          <a:p>
            <a:pPr>
              <a:defRPr/>
            </a:pPr>
            <a:r>
              <a:rPr lang="en-US">
                <a:latin typeface="Avenir Next LT Pro Light" panose="020B0304020202020204" pitchFamily="34" charset="0"/>
                <a:cs typeface="Aharoni" panose="02010803020104030203" pitchFamily="2" charset="-79"/>
              </a:rPr>
              <a:t>Add college preferences for personalized suggestions</a:t>
            </a:r>
          </a:p>
          <a:p>
            <a:pPr>
              <a:defRPr/>
            </a:pPr>
            <a:r>
              <a:rPr lang="en-US">
                <a:latin typeface="Avenir Next LT Pro Light" panose="020B0304020202020204" pitchFamily="34" charset="0"/>
                <a:cs typeface="Aharoni" panose="02010803020104030203" pitchFamily="2" charset="-79"/>
              </a:rPr>
              <a:t>Update personal bio</a:t>
            </a:r>
          </a:p>
          <a:p>
            <a:pPr>
              <a:defRPr/>
            </a:pPr>
            <a:r>
              <a:rPr lang="en-US">
                <a:latin typeface="Avenir Next LT Pro Light" panose="020B0304020202020204" pitchFamily="34" charset="0"/>
                <a:cs typeface="Aharoni" panose="02010803020104030203" pitchFamily="2" charset="-79"/>
              </a:rPr>
              <a:t>Add activities and achievements</a:t>
            </a:r>
          </a:p>
          <a:p>
            <a:pPr marL="0" indent="0">
              <a:buNone/>
              <a:defRPr/>
            </a:pPr>
            <a:r>
              <a:rPr lang="en-US" b="1">
                <a:latin typeface="Aharoni" panose="02010803020104030203" pitchFamily="2" charset="-79"/>
                <a:cs typeface="Aharoni" panose="02010803020104030203" pitchFamily="2" charset="-79"/>
              </a:rPr>
              <a:t>RESEARCH COLLEGES</a:t>
            </a:r>
            <a:endParaRPr lang="en-US" sz="2400" b="1">
              <a:solidFill>
                <a:schemeClr val="tx1"/>
              </a:solidFill>
              <a:latin typeface="Aharoni" panose="02010803020104030203" pitchFamily="2" charset="-79"/>
              <a:cs typeface="Aharoni" panose="02010803020104030203" pitchFamily="2" charset="-79"/>
            </a:endParaRPr>
          </a:p>
          <a:p>
            <a:pPr>
              <a:defRPr/>
            </a:pPr>
            <a:r>
              <a:rPr lang="en-US">
                <a:latin typeface="Avenir Next LT Pro Light" panose="020B0304020202020204" pitchFamily="34" charset="0"/>
                <a:cs typeface="Calibri" panose="020F0502020204030204" pitchFamily="34" charset="0"/>
              </a:rPr>
              <a:t>Search schools by preferences</a:t>
            </a:r>
          </a:p>
          <a:p>
            <a:pPr>
              <a:defRPr/>
            </a:pPr>
            <a:r>
              <a:rPr lang="en-US" sz="2400">
                <a:solidFill>
                  <a:schemeClr val="tx1"/>
                </a:solidFill>
                <a:latin typeface="Avenir Next LT Pro Light" panose="020B0304020202020204" pitchFamily="34" charset="0"/>
                <a:cs typeface="Calibri" panose="020F0502020204030204" pitchFamily="34" charset="0"/>
              </a:rPr>
              <a:t>Look a</a:t>
            </a:r>
            <a:r>
              <a:rPr lang="en-US">
                <a:latin typeface="Avenir Next LT Pro Light" panose="020B0304020202020204" pitchFamily="34" charset="0"/>
                <a:cs typeface="Calibri" panose="020F0502020204030204" pitchFamily="34" charset="0"/>
              </a:rPr>
              <a:t>t information such as: virtual tours, location, athletics/clubs available, academic programs offered, admission rates, application requirements, cost &amp; aid, student life, and more</a:t>
            </a:r>
          </a:p>
          <a:p>
            <a:pPr marL="0" indent="0">
              <a:buNone/>
              <a:defRPr/>
            </a:pPr>
            <a:r>
              <a:rPr lang="en-US" b="1">
                <a:latin typeface="Aharoni" panose="02010803020104030203" pitchFamily="2" charset="-79"/>
                <a:cs typeface="Aharoni" panose="02010803020104030203" pitchFamily="2" charset="-79"/>
              </a:rPr>
              <a:t>ORGANIZE THE COLLEGE LIST</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cs typeface="Calibri" panose="020F0502020204030204" pitchFamily="34" charset="0"/>
              </a:rPr>
              <a:t>S</a:t>
            </a:r>
            <a:r>
              <a:rPr lang="en-US">
                <a:latin typeface="Avenir Next LT Pro Light" panose="020B0304020202020204" pitchFamily="34" charset="0"/>
                <a:cs typeface="Calibri" panose="020F0502020204030204" pitchFamily="34" charset="0"/>
              </a:rPr>
              <a:t>tart “following” colleges that you plan to apply to next year</a:t>
            </a:r>
          </a:p>
          <a:p>
            <a:pPr>
              <a:defRPr/>
            </a:pPr>
            <a:r>
              <a:rPr lang="en-US" sz="2400">
                <a:solidFill>
                  <a:schemeClr val="tx1"/>
                </a:solidFill>
                <a:latin typeface="Avenir Next LT Pro Light" panose="020B0304020202020204" pitchFamily="34" charset="0"/>
                <a:cs typeface="Calibri" panose="020F0502020204030204" pitchFamily="34" charset="0"/>
              </a:rPr>
              <a:t>Parents can “suggest” c</a:t>
            </a:r>
            <a:r>
              <a:rPr lang="en-US">
                <a:latin typeface="Avenir Next LT Pro Light" panose="020B0304020202020204" pitchFamily="34" charset="0"/>
                <a:cs typeface="Calibri" panose="020F0502020204030204" pitchFamily="34" charset="0"/>
              </a:rPr>
              <a:t>olleges</a:t>
            </a:r>
            <a:endParaRPr lang="en-US" sz="2400">
              <a:solidFill>
                <a:schemeClr val="tx1"/>
              </a:solidFill>
              <a:latin typeface="Avenir Next LT Pro Light" panose="020B0304020202020204" pitchFamily="34" charset="0"/>
              <a:cs typeface="Calibri" panose="020F0502020204030204" pitchFamily="34" charset="0"/>
            </a:endParaRPr>
          </a:p>
          <a:p>
            <a:endParaRPr lang="en-US">
              <a:latin typeface="Avenir Book" panose="02000503020000020003" pitchFamily="2" charset="0"/>
            </a:endParaRPr>
          </a:p>
        </p:txBody>
      </p:sp>
      <p:pic>
        <p:nvPicPr>
          <p:cNvPr id="7" name="Content Placeholder 4" descr="A screenshot of a computer&#10;&#10;Description automatically generated with low confidence">
            <a:extLst>
              <a:ext uri="{FF2B5EF4-FFF2-40B4-BE49-F238E27FC236}">
                <a16:creationId xmlns:a16="http://schemas.microsoft.com/office/drawing/2014/main" id="{01B5EE5C-3019-B456-9C3F-B838AE8D7E46}"/>
              </a:ext>
            </a:extLst>
          </p:cNvPr>
          <p:cNvPicPr>
            <a:picLocks noGrp="1" noChangeAspect="1"/>
          </p:cNvPicPr>
          <p:nvPr/>
        </p:nvPicPr>
        <p:blipFill>
          <a:blip r:embed="rId2"/>
          <a:stretch>
            <a:fillRect/>
          </a:stretch>
        </p:blipFill>
        <p:spPr>
          <a:xfrm>
            <a:off x="476347" y="1064186"/>
            <a:ext cx="4854444" cy="3017199"/>
          </a:xfrm>
          <a:prstGeom prst="rect">
            <a:avLst/>
          </a:prstGeom>
        </p:spPr>
      </p:pic>
      <p:pic>
        <p:nvPicPr>
          <p:cNvPr id="9" name="Picture 2">
            <a:extLst>
              <a:ext uri="{FF2B5EF4-FFF2-40B4-BE49-F238E27FC236}">
                <a16:creationId xmlns:a16="http://schemas.microsoft.com/office/drawing/2014/main" id="{A37385DE-5E4F-C9D4-A9AE-08261A7E0A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5" t="17963" r="26625"/>
          <a:stretch/>
        </p:blipFill>
        <p:spPr bwMode="auto">
          <a:xfrm>
            <a:off x="476347" y="3991783"/>
            <a:ext cx="4935408" cy="275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7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a:solidFill>
                  <a:schemeClr val="tx1"/>
                </a:solidFill>
                <a:latin typeface="Aharoni" panose="02010803020104030203" pitchFamily="2" charset="-79"/>
                <a:cs typeface="Aharoni" panose="02010803020104030203" pitchFamily="2" charset="-79"/>
              </a:rPr>
              <a:t>FACTORS TO CONSIDER: </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Four-year, two-year, or vocational?</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Location: close to home or far away? City life or college town?</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Size: Under 3,000 students or over 30,000 students?</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Coed or single sex?</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Private or public institutions?</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What programs are offered?</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What sports or extracurricular activities are available?</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Cost? Do not exclude any choices because of high cost (Expensive schools often offer more aid) </a:t>
            </a:r>
            <a:r>
              <a:rPr kumimoji="0" lang="en-US" sz="2400">
                <a:solidFill>
                  <a:schemeClr val="tx1"/>
                </a:solidFill>
                <a:latin typeface="Aharoni" panose="02010803020104030203" pitchFamily="2" charset="-79"/>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3600">
                <a:ln w="38100">
                  <a:solidFill>
                    <a:schemeClr val="accent1"/>
                  </a:solidFill>
                  <a:prstDash val="solid"/>
                </a:ln>
                <a:solidFill>
                  <a:schemeClr val="bg2">
                    <a:lumMod val="20000"/>
                    <a:lumOff val="80000"/>
                  </a:schemeClr>
                </a:solidFill>
                <a:latin typeface="Jumble" panose="02000503000000020004" pitchFamily="2" charset="0"/>
              </a:rPr>
              <a:t>HOLISTIC REVIEW OF APPLICATIONS</a:t>
            </a:r>
            <a:endParaRPr lang="en-US" sz="36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1367161"/>
            <a:ext cx="9445124" cy="5080401"/>
          </a:xfrm>
        </p:spPr>
        <p:txBody>
          <a:bodyPr>
            <a:normAutofit fontScale="92500" lnSpcReduction="10000"/>
          </a:bodyPr>
          <a:lstStyle/>
          <a:p>
            <a:pPr marL="0" indent="0">
              <a:buNone/>
              <a:defRPr/>
            </a:pPr>
            <a:r>
              <a:rPr lang="en-US" sz="2400" b="1">
                <a:solidFill>
                  <a:schemeClr val="tx1"/>
                </a:solidFill>
                <a:latin typeface="Aharoni" panose="02010803020104030203" pitchFamily="2" charset="-79"/>
                <a:cs typeface="Aharoni" panose="02010803020104030203" pitchFamily="2" charset="-79"/>
              </a:rPr>
              <a:t>IMPORTANT FACTORS:</a:t>
            </a:r>
          </a:p>
          <a:p>
            <a:pPr>
              <a:defRPr/>
            </a:pPr>
            <a:r>
              <a:rPr lang="en-US" sz="2400">
                <a:solidFill>
                  <a:schemeClr val="tx1"/>
                </a:solidFill>
                <a:latin typeface="Avenir Next LT Pro Light" panose="020B0304020202020204" pitchFamily="34" charset="0"/>
                <a:cs typeface="Calibri" panose="020F0502020204030204" pitchFamily="34" charset="0"/>
              </a:rPr>
              <a:t>Strength of curriculum (IB, AP, Honors)</a:t>
            </a:r>
          </a:p>
          <a:p>
            <a:pPr>
              <a:defRPr/>
            </a:pPr>
            <a:r>
              <a:rPr lang="en-US" sz="2400">
                <a:solidFill>
                  <a:schemeClr val="tx1"/>
                </a:solidFill>
                <a:latin typeface="Avenir Next LT Pro Light" panose="020B0304020202020204" pitchFamily="34" charset="0"/>
                <a:cs typeface="Calibri" panose="020F0502020204030204" pitchFamily="34" charset="0"/>
              </a:rPr>
              <a:t>Grade Point Average (GPA) and class rank (percentile)</a:t>
            </a:r>
          </a:p>
          <a:p>
            <a:pPr>
              <a:defRPr/>
            </a:pPr>
            <a:r>
              <a:rPr lang="en-US" sz="2400">
                <a:solidFill>
                  <a:schemeClr val="tx1"/>
                </a:solidFill>
                <a:latin typeface="Avenir Next LT Pro Light" panose="020B0304020202020204" pitchFamily="34" charset="0"/>
                <a:cs typeface="Calibri" panose="020F0502020204030204" pitchFamily="34" charset="0"/>
              </a:rPr>
              <a:t>College Entrance Examination Scores (ACT or SAT)</a:t>
            </a:r>
          </a:p>
          <a:p>
            <a:pPr>
              <a:defRPr/>
            </a:pPr>
            <a:r>
              <a:rPr lang="en-US" sz="2400">
                <a:solidFill>
                  <a:schemeClr val="tx1"/>
                </a:solidFill>
                <a:latin typeface="Avenir Next LT Pro Light" panose="020B0304020202020204" pitchFamily="34" charset="0"/>
                <a:cs typeface="Calibri" panose="020F0502020204030204" pitchFamily="34" charset="0"/>
              </a:rPr>
              <a:t>Activities student is involved in </a:t>
            </a:r>
          </a:p>
          <a:p>
            <a:pPr>
              <a:defRPr/>
            </a:pPr>
            <a:r>
              <a:rPr lang="en-US">
                <a:latin typeface="Avenir Next LT Pro Light" panose="020B0304020202020204" pitchFamily="34" charset="0"/>
                <a:cs typeface="Calibri" panose="020F0502020204030204" pitchFamily="34" charset="0"/>
              </a:rPr>
              <a:t>College essay</a:t>
            </a:r>
          </a:p>
          <a:p>
            <a:pPr>
              <a:defRPr/>
            </a:pPr>
            <a:r>
              <a:rPr lang="en-US" sz="2400">
                <a:solidFill>
                  <a:schemeClr val="tx1"/>
                </a:solidFill>
                <a:latin typeface="Avenir Next LT Pro Light" panose="020B0304020202020204" pitchFamily="34" charset="0"/>
                <a:cs typeface="Calibri" panose="020F0502020204030204" pitchFamily="34" charset="0"/>
              </a:rPr>
              <a:t>Supplemental questions</a:t>
            </a:r>
          </a:p>
          <a:p>
            <a:pPr>
              <a:defRPr/>
            </a:pPr>
            <a:r>
              <a:rPr lang="en-US">
                <a:latin typeface="Avenir Next LT Pro Light" panose="020B0304020202020204" pitchFamily="34" charset="0"/>
                <a:cs typeface="Calibri" panose="020F0502020204030204" pitchFamily="34" charset="0"/>
              </a:rPr>
              <a:t>Letters of recommendation</a:t>
            </a:r>
          </a:p>
          <a:p>
            <a:pPr>
              <a:defRPr/>
            </a:pPr>
            <a:r>
              <a:rPr lang="en-US" sz="2400">
                <a:solidFill>
                  <a:schemeClr val="tx1"/>
                </a:solidFill>
                <a:latin typeface="Avenir Next LT Pro Light" panose="020B0304020202020204" pitchFamily="34" charset="0"/>
                <a:cs typeface="Calibri" panose="020F0502020204030204" pitchFamily="34" charset="0"/>
              </a:rPr>
              <a:t>Comm</a:t>
            </a:r>
            <a:r>
              <a:rPr lang="en-US">
                <a:latin typeface="Avenir Next LT Pro Light" panose="020B0304020202020204" pitchFamily="34" charset="0"/>
                <a:cs typeface="Calibri" panose="020F0502020204030204" pitchFamily="34" charset="0"/>
              </a:rPr>
              <a:t>unity service</a:t>
            </a:r>
          </a:p>
          <a:p>
            <a:pPr>
              <a:defRPr/>
            </a:pPr>
            <a:r>
              <a:rPr lang="en-US">
                <a:latin typeface="Avenir Next LT Pro Light" panose="020B0304020202020204" pitchFamily="34" charset="0"/>
                <a:cs typeface="Calibri" panose="020F0502020204030204" pitchFamily="34" charset="0"/>
              </a:rPr>
              <a:t>Strength of resume</a:t>
            </a:r>
          </a:p>
          <a:p>
            <a:pPr>
              <a:defRPr/>
            </a:pPr>
            <a:r>
              <a:rPr lang="en-US" sz="2400">
                <a:solidFill>
                  <a:schemeClr val="tx1"/>
                </a:solidFill>
                <a:latin typeface="Avenir Next LT Pro Light" panose="020B0304020202020204" pitchFamily="34" charset="0"/>
                <a:cs typeface="Calibri" panose="020F0502020204030204" pitchFamily="34" charset="0"/>
              </a:rPr>
              <a:t>Demonstrated interest</a:t>
            </a:r>
          </a:p>
          <a:p>
            <a:pPr>
              <a:defRPr/>
            </a:pPr>
            <a:r>
              <a:rPr lang="en-US">
                <a:latin typeface="Avenir Next LT Pro Light" panose="020B0304020202020204" pitchFamily="34" charset="0"/>
                <a:cs typeface="Calibri" panose="020F0502020204030204" pitchFamily="34" charset="0"/>
              </a:rPr>
              <a:t>Personal interview</a:t>
            </a:r>
            <a:endParaRPr lang="en-US" sz="2400">
              <a:solidFill>
                <a:schemeClr val="tx1"/>
              </a:solidFill>
              <a:latin typeface="Avenir Next LT Pro Light" panose="020B0304020202020204" pitchFamily="34" charset="0"/>
              <a:cs typeface="Calibri" panose="020F0502020204030204" pitchFamily="34" charset="0"/>
            </a:endParaRPr>
          </a:p>
          <a:p>
            <a:endParaRPr lang="en-US">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E0A2E65A-7484-5EB0-D622-E79EF21989F3}"/>
                  </a:ext>
                </a:extLst>
              </p14:cNvPr>
              <p14:cNvContentPartPr/>
              <p14:nvPr/>
            </p14:nvContentPartPr>
            <p14:xfrm>
              <a:off x="896183" y="1997200"/>
              <a:ext cx="4724280" cy="54720"/>
            </p14:xfrm>
          </p:contentPart>
        </mc:Choice>
        <mc:Fallback>
          <p:pic>
            <p:nvPicPr>
              <p:cNvPr id="6" name="Ink 5">
                <a:extLst>
                  <a:ext uri="{FF2B5EF4-FFF2-40B4-BE49-F238E27FC236}">
                    <a16:creationId xmlns:a16="http://schemas.microsoft.com/office/drawing/2014/main" id="{E0A2E65A-7484-5EB0-D622-E79EF21989F3}"/>
                  </a:ext>
                </a:extLst>
              </p:cNvPr>
              <p:cNvPicPr/>
              <p:nvPr/>
            </p:nvPicPr>
            <p:blipFill>
              <a:blip r:embed="rId4"/>
              <a:stretch>
                <a:fillRect/>
              </a:stretch>
            </p:blipFill>
            <p:spPr>
              <a:xfrm>
                <a:off x="842183" y="1889200"/>
                <a:ext cx="48319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DC66B74-4A0B-B21D-1A90-0E7E65740925}"/>
                  </a:ext>
                </a:extLst>
              </p14:cNvPr>
              <p14:cNvContentPartPr/>
              <p14:nvPr/>
            </p14:nvContentPartPr>
            <p14:xfrm>
              <a:off x="940823" y="2378440"/>
              <a:ext cx="6465600" cy="89640"/>
            </p14:xfrm>
          </p:contentPart>
        </mc:Choice>
        <mc:Fallback>
          <p:pic>
            <p:nvPicPr>
              <p:cNvPr id="7" name="Ink 6">
                <a:extLst>
                  <a:ext uri="{FF2B5EF4-FFF2-40B4-BE49-F238E27FC236}">
                    <a16:creationId xmlns:a16="http://schemas.microsoft.com/office/drawing/2014/main" id="{6DC66B74-4A0B-B21D-1A90-0E7E65740925}"/>
                  </a:ext>
                </a:extLst>
              </p:cNvPr>
              <p:cNvPicPr/>
              <p:nvPr/>
            </p:nvPicPr>
            <p:blipFill>
              <a:blip r:embed="rId6"/>
              <a:stretch>
                <a:fillRect/>
              </a:stretch>
            </p:blipFill>
            <p:spPr>
              <a:xfrm>
                <a:off x="886826" y="2270440"/>
                <a:ext cx="6573234"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A493F132-5828-728B-2860-ED49F7E1C013}"/>
                  </a:ext>
                </a:extLst>
              </p14:cNvPr>
              <p14:cNvContentPartPr/>
              <p14:nvPr/>
            </p14:nvContentPartPr>
            <p14:xfrm>
              <a:off x="913823" y="3710800"/>
              <a:ext cx="1605240" cy="360"/>
            </p14:xfrm>
          </p:contentPart>
        </mc:Choice>
        <mc:Fallback>
          <p:pic>
            <p:nvPicPr>
              <p:cNvPr id="8" name="Ink 7">
                <a:extLst>
                  <a:ext uri="{FF2B5EF4-FFF2-40B4-BE49-F238E27FC236}">
                    <a16:creationId xmlns:a16="http://schemas.microsoft.com/office/drawing/2014/main" id="{A493F132-5828-728B-2860-ED49F7E1C013}"/>
                  </a:ext>
                </a:extLst>
              </p:cNvPr>
              <p:cNvPicPr/>
              <p:nvPr/>
            </p:nvPicPr>
            <p:blipFill>
              <a:blip r:embed="rId8"/>
              <a:stretch>
                <a:fillRect/>
              </a:stretch>
            </p:blipFill>
            <p:spPr>
              <a:xfrm>
                <a:off x="859823" y="3602800"/>
                <a:ext cx="1712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5B8D2C0B-2612-CE46-759E-766A67987633}"/>
                  </a:ext>
                </a:extLst>
              </p14:cNvPr>
              <p14:cNvContentPartPr/>
              <p14:nvPr/>
            </p14:nvContentPartPr>
            <p14:xfrm>
              <a:off x="1011743" y="3221200"/>
              <a:ext cx="3636000" cy="10440"/>
            </p14:xfrm>
          </p:contentPart>
        </mc:Choice>
        <mc:Fallback>
          <p:pic>
            <p:nvPicPr>
              <p:cNvPr id="9" name="Ink 8">
                <a:extLst>
                  <a:ext uri="{FF2B5EF4-FFF2-40B4-BE49-F238E27FC236}">
                    <a16:creationId xmlns:a16="http://schemas.microsoft.com/office/drawing/2014/main" id="{5B8D2C0B-2612-CE46-759E-766A67987633}"/>
                  </a:ext>
                </a:extLst>
              </p:cNvPr>
              <p:cNvPicPr/>
              <p:nvPr/>
            </p:nvPicPr>
            <p:blipFill>
              <a:blip r:embed="rId10"/>
              <a:stretch>
                <a:fillRect/>
              </a:stretch>
            </p:blipFill>
            <p:spPr>
              <a:xfrm>
                <a:off x="957748" y="3113200"/>
                <a:ext cx="3743629"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328DD9C8-48EE-51B3-6CFF-6C093E86871C}"/>
                  </a:ext>
                </a:extLst>
              </p14:cNvPr>
              <p14:cNvContentPartPr/>
              <p14:nvPr/>
            </p14:nvContentPartPr>
            <p14:xfrm>
              <a:off x="905183" y="5317120"/>
              <a:ext cx="2372760" cy="36000"/>
            </p14:xfrm>
          </p:contentPart>
        </mc:Choice>
        <mc:Fallback>
          <p:pic>
            <p:nvPicPr>
              <p:cNvPr id="12" name="Ink 11">
                <a:extLst>
                  <a:ext uri="{FF2B5EF4-FFF2-40B4-BE49-F238E27FC236}">
                    <a16:creationId xmlns:a16="http://schemas.microsoft.com/office/drawing/2014/main" id="{328DD9C8-48EE-51B3-6CFF-6C093E86871C}"/>
                  </a:ext>
                </a:extLst>
              </p:cNvPr>
              <p:cNvPicPr/>
              <p:nvPr/>
            </p:nvPicPr>
            <p:blipFill>
              <a:blip r:embed="rId12"/>
              <a:stretch>
                <a:fillRect/>
              </a:stretch>
            </p:blipFill>
            <p:spPr>
              <a:xfrm>
                <a:off x="851183" y="5208029"/>
                <a:ext cx="2480400" cy="253818"/>
              </a:xfrm>
              <a:prstGeom prst="rect">
                <a:avLst/>
              </a:prstGeom>
            </p:spPr>
          </p:pic>
        </mc:Fallback>
      </mc:AlternateContent>
    </p:spTree>
    <p:extLst>
      <p:ext uri="{BB962C8B-B14F-4D97-AF65-F5344CB8AC3E}">
        <p14:creationId xmlns:p14="http://schemas.microsoft.com/office/powerpoint/2010/main" val="367420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a:ln w="38100">
                  <a:solidFill>
                    <a:schemeClr val="accent1"/>
                  </a:solidFill>
                  <a:prstDash val="solid"/>
                </a:ln>
                <a:solidFill>
                  <a:schemeClr val="bg2">
                    <a:lumMod val="20000"/>
                    <a:lumOff val="80000"/>
                  </a:schemeClr>
                </a:solidFill>
                <a:latin typeface="Jumble" panose="02000503000000020004" pitchFamily="2" charset="0"/>
              </a:rPr>
              <a:t>SELECTIVITY OF COLLEGES</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a:bodyPr>
          <a:lstStyle/>
          <a:p>
            <a:pPr marL="0" indent="0">
              <a:buNone/>
              <a:defRPr/>
            </a:pPr>
            <a:r>
              <a:rPr lang="en-US" b="1">
                <a:latin typeface="Aharoni" panose="02010803020104030203" pitchFamily="2" charset="-79"/>
                <a:cs typeface="Aharoni" panose="02010803020104030203" pitchFamily="2" charset="-79"/>
              </a:rPr>
              <a:t>OPEN ADMISSIONS: </a:t>
            </a:r>
            <a:r>
              <a:rPr lang="en-US" b="1">
                <a:latin typeface="Avenir Next LT Pro Demi" panose="020B0704020202020204" pitchFamily="34" charset="0"/>
                <a:cs typeface="Aharoni" panose="02010803020104030203" pitchFamily="2" charset="-79"/>
              </a:rPr>
              <a:t>100% acceptance rate</a:t>
            </a:r>
            <a:endParaRPr lang="en-US" sz="2400" b="1">
              <a:solidFill>
                <a:schemeClr val="tx1"/>
              </a:solidFill>
              <a:latin typeface="Avenir Next LT Pro Demi" panose="020B0704020202020204" pitchFamily="34" charset="0"/>
              <a:cs typeface="Aharoni" panose="02010803020104030203" pitchFamily="2" charset="-79"/>
            </a:endParaRPr>
          </a:p>
          <a:p>
            <a:pPr>
              <a:defRPr/>
            </a:pPr>
            <a:r>
              <a:rPr lang="en-US">
                <a:latin typeface="Avenir Next LT Pro Light" panose="020B0304020202020204" pitchFamily="34" charset="0"/>
                <a:cs typeface="Calibri" panose="020F0502020204030204" pitchFamily="34" charset="0"/>
              </a:rPr>
              <a:t>Community Colleges: application, high school degree- automatic acceptance</a:t>
            </a:r>
            <a:endParaRPr lang="en-US" sz="2400">
              <a:solidFill>
                <a:schemeClr val="tx1"/>
              </a:solidFill>
              <a:latin typeface="Avenir Next LT Pro Light" panose="020B0304020202020204" pitchFamily="34" charset="0"/>
            </a:endParaRPr>
          </a:p>
          <a:p>
            <a:pPr marL="0" indent="0">
              <a:buNone/>
              <a:defRPr/>
            </a:pPr>
            <a:r>
              <a:rPr lang="en-US" sz="2400" b="1">
                <a:solidFill>
                  <a:schemeClr val="tx1"/>
                </a:solidFill>
                <a:latin typeface="Aharoni" panose="02010803020104030203" pitchFamily="2" charset="-79"/>
                <a:cs typeface="Aharoni" panose="02010803020104030203" pitchFamily="2" charset="-79"/>
              </a:rPr>
              <a:t>SELECTIVE: </a:t>
            </a:r>
            <a:r>
              <a:rPr lang="en-US" b="1">
                <a:latin typeface="Avenir Next LT Pro Demi" panose="020B0704020202020204" pitchFamily="34" charset="0"/>
                <a:cs typeface="Aharoni" panose="02010803020104030203" pitchFamily="2" charset="-79"/>
              </a:rPr>
              <a:t>&lt; 70% acceptance rate</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cs typeface="Calibri" panose="020F0502020204030204" pitchFamily="34" charset="0"/>
              </a:rPr>
              <a:t>Clemson, UCF, Syracuse, Penn State</a:t>
            </a:r>
            <a:endParaRPr lang="en-US">
              <a:latin typeface="Avenir Book" panose="02000503020000020003" pitchFamily="2" charset="0"/>
              <a:cs typeface="Calibri" panose="020F0502020204030204" pitchFamily="34" charset="0"/>
            </a:endParaRPr>
          </a:p>
          <a:p>
            <a:pPr marL="0" indent="0">
              <a:buNone/>
              <a:defRPr/>
            </a:pPr>
            <a:r>
              <a:rPr lang="en-US" b="1">
                <a:latin typeface="Aharoni" panose="02010803020104030203" pitchFamily="2" charset="-79"/>
                <a:cs typeface="Aharoni" panose="02010803020104030203" pitchFamily="2" charset="-79"/>
              </a:rPr>
              <a:t>VERY </a:t>
            </a:r>
            <a:r>
              <a:rPr lang="en-US" sz="2400" b="1">
                <a:solidFill>
                  <a:schemeClr val="tx1"/>
                </a:solidFill>
                <a:latin typeface="Aharoni" panose="02010803020104030203" pitchFamily="2" charset="-79"/>
                <a:cs typeface="Aharoni" panose="02010803020104030203" pitchFamily="2" charset="-79"/>
              </a:rPr>
              <a:t>SELECTIVE: </a:t>
            </a:r>
            <a:r>
              <a:rPr lang="en-US" b="1">
                <a:latin typeface="Avenir Next LT Pro Demi" panose="020B0704020202020204" pitchFamily="34" charset="0"/>
                <a:cs typeface="Aharoni" panose="02010803020104030203" pitchFamily="2" charset="-79"/>
              </a:rPr>
              <a:t>&lt; 40% acceptance rate</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cs typeface="Calibri" panose="020F0502020204030204" pitchFamily="34" charset="0"/>
              </a:rPr>
              <a:t>UF, FSU, Villanova, Wake Forest, Smith College</a:t>
            </a:r>
          </a:p>
          <a:p>
            <a:pPr marL="0" indent="0">
              <a:buNone/>
              <a:defRPr/>
            </a:pPr>
            <a:r>
              <a:rPr lang="en-US" sz="2400" b="1">
                <a:solidFill>
                  <a:schemeClr val="tx1"/>
                </a:solidFill>
                <a:latin typeface="Aharoni" panose="02010803020104030203" pitchFamily="2" charset="-79"/>
                <a:cs typeface="Aharoni" panose="02010803020104030203" pitchFamily="2" charset="-79"/>
              </a:rPr>
              <a:t>MOST SELECTIVE: </a:t>
            </a:r>
            <a:r>
              <a:rPr lang="en-US" sz="2400" b="1">
                <a:solidFill>
                  <a:schemeClr val="tx1"/>
                </a:solidFill>
                <a:latin typeface="Avenir Next LT Pro Demi" panose="020B0704020202020204" pitchFamily="34" charset="0"/>
                <a:cs typeface="Aharoni" panose="02010803020104030203" pitchFamily="2" charset="-79"/>
              </a:rPr>
              <a:t>&lt;</a:t>
            </a:r>
            <a:r>
              <a:rPr lang="en-US" b="1">
                <a:latin typeface="Avenir Next LT Pro Demi" panose="020B0704020202020204" pitchFamily="34" charset="0"/>
                <a:cs typeface="Aharoni" panose="02010803020104030203" pitchFamily="2" charset="-79"/>
              </a:rPr>
              <a:t> 20% acceptance rate</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rPr>
              <a:t> Ivy League, Duke University, NYU, UChicago, UC Berkeley</a:t>
            </a:r>
            <a:endParaRPr lang="en-US">
              <a:latin typeface="Avenir Book" panose="02000503020000020003" pitchFamily="2" charset="0"/>
              <a:cs typeface="Calibri" panose="020F050202020403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9486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lnSpcReduction="10000"/>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EARLY DECISION:</a:t>
            </a:r>
            <a:r>
              <a:rPr kumimoji="0" lang="en-US" sz="2400" b="0"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 </a:t>
            </a:r>
            <a:r>
              <a:rPr kumimoji="0" lang="en-US" sz="2400" b="1" i="0" u="none" strike="noStrike" kern="1200" cap="none" spc="0" normalizeH="0" baseline="0" noProof="0">
                <a:ln>
                  <a:noFill/>
                </a:ln>
                <a:effectLst/>
                <a:uLnTx/>
                <a:uFillTx/>
                <a:latin typeface="Aharoni" panose="02010803020104030203" pitchFamily="2" charset="-79"/>
                <a:cs typeface="Aharoni" panose="02010803020104030203" pitchFamily="2" charset="-79"/>
              </a:rPr>
              <a:t>binding, regardless of financial aid status.</a:t>
            </a:r>
            <a:r>
              <a:rPr kumimoji="0" lang="en-US" sz="2400" b="0" i="0" u="none" strike="noStrike" kern="1200" cap="none" spc="0" normalizeH="0" baseline="0" noProof="0">
                <a:ln>
                  <a:noFill/>
                </a:ln>
                <a:effectLst/>
                <a:uLnTx/>
                <a:uFillTx/>
                <a:latin typeface="Aharoni" panose="02010803020104030203" pitchFamily="2" charset="-79"/>
                <a:cs typeface="Aharoni" panose="02010803020104030203" pitchFamily="2" charset="-79"/>
              </a:rPr>
              <a:t> </a:t>
            </a:r>
            <a:r>
              <a:rPr kumimoji="0" lang="en-US" sz="2400" b="0" i="0" u="none" strike="noStrike" kern="1200" cap="none" spc="0" normalizeH="0" baseline="0" noProof="0">
                <a:ln>
                  <a:noFill/>
                </a:ln>
                <a:effectLst/>
                <a:uLnTx/>
                <a:uFillTx/>
                <a:latin typeface="Avenir Next LT Pro Light" panose="020B0304020202020204" pitchFamily="34" charset="0"/>
              </a:rPr>
              <a:t>You can only apply to only one ED school and must sign a contract, along with your parents &amp; myself. </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EARLY ACTION: </a:t>
            </a:r>
            <a:r>
              <a:rPr kumimoji="0" lang="en-US" sz="2400" b="1" i="0" u="none" strike="noStrike" kern="1200" cap="none" spc="0" normalizeH="0" baseline="0" noProof="0">
                <a:ln>
                  <a:noFill/>
                </a:ln>
                <a:effectLst/>
                <a:uLnTx/>
                <a:uFillTx/>
                <a:latin typeface="Aharoni" panose="02010803020104030203" pitchFamily="2" charset="-79"/>
                <a:cs typeface="Aharoni" panose="02010803020104030203" pitchFamily="2" charset="-79"/>
              </a:rPr>
              <a:t>nonbinding.</a:t>
            </a:r>
            <a:r>
              <a:rPr kumimoji="0" lang="en-US" sz="2400" b="1" i="0" u="none" strike="noStrike" kern="1200" cap="none" spc="0" normalizeH="0" baseline="0" noProof="0">
                <a:ln>
                  <a:noFill/>
                </a:ln>
                <a:effectLst/>
                <a:uLnTx/>
                <a:uFillTx/>
                <a:latin typeface="Avenir Next LT Pro Light" panose="020B0304020202020204" pitchFamily="34" charset="0"/>
              </a:rPr>
              <a:t> </a:t>
            </a:r>
            <a:r>
              <a:rPr kumimoji="0" lang="en-US" sz="2400" b="0" i="0" u="none" strike="noStrike" kern="1200" cap="none" spc="0" normalizeH="0" baseline="0" noProof="0">
                <a:ln>
                  <a:noFill/>
                </a:ln>
                <a:effectLst/>
                <a:uLnTx/>
                <a:uFillTx/>
                <a:latin typeface="Avenir Next LT Pro Light" panose="020B03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REGULAR DECISION:</a:t>
            </a:r>
            <a:r>
              <a:rPr kumimoji="0" lang="en-US" sz="2400" b="0"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 </a:t>
            </a:r>
            <a:r>
              <a:rPr kumimoji="0" lang="en-US" sz="2400" b="0" i="0" u="none" strike="noStrike" kern="1200" cap="none" spc="0" normalizeH="0" baseline="0" noProof="0">
                <a:ln>
                  <a:noFill/>
                </a:ln>
                <a:effectLst/>
                <a:uLnTx/>
                <a:uFillTx/>
                <a:latin typeface="Avenir Next LT Pro Light" panose="020B03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a:solidFill>
                  <a:srgbClr val="C00000"/>
                </a:solidFill>
                <a:latin typeface="Aharoni" panose="02010803020104030203" pitchFamily="2" charset="-79"/>
                <a:cs typeface="Aharoni" panose="02010803020104030203" pitchFamily="2" charset="-79"/>
              </a:rPr>
              <a:t>ROLLING ADMISSION:</a:t>
            </a:r>
            <a:r>
              <a:rPr lang="en-US">
                <a:solidFill>
                  <a:srgbClr val="C00000"/>
                </a:solidFill>
                <a:latin typeface="Avenir Next LT Pro Light" panose="020B0304020202020204" pitchFamily="34" charset="0"/>
                <a:cs typeface="Aharoni" panose="02010803020104030203" pitchFamily="2" charset="-79"/>
              </a:rPr>
              <a:t> </a:t>
            </a:r>
            <a:r>
              <a:rPr lang="en-US">
                <a:latin typeface="Avenir Next LT Pro Light" panose="020B0304020202020204" pitchFamily="34" charset="0"/>
                <a:cs typeface="Aharoni" panose="02010803020104030203" pitchFamily="2" charset="-79"/>
              </a:rPr>
              <a:t>accepts students as applications come in, and until they run out of spots, so apply early!​</a:t>
            </a:r>
          </a:p>
          <a:p>
            <a:endParaRPr lang="en-US">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0</TotalTime>
  <Words>2063</Words>
  <Application>Microsoft Macintosh PowerPoint</Application>
  <PresentationFormat>Widescreen</PresentationFormat>
  <Paragraphs>317</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Abadi Extra Light</vt:lpstr>
      <vt:lpstr>Aharoni</vt:lpstr>
      <vt:lpstr>Arial</vt:lpstr>
      <vt:lpstr>Avenir Book</vt:lpstr>
      <vt:lpstr>Avenir Next LT Pro Demi</vt:lpstr>
      <vt:lpstr>Avenir Next LT Pro Light</vt:lpstr>
      <vt:lpstr>Calibri</vt:lpstr>
      <vt:lpstr>Century Gothic</vt:lpstr>
      <vt:lpstr>Jumble</vt:lpstr>
      <vt:lpstr>Neue Haas Grotesk Text Pro</vt:lpstr>
      <vt:lpstr>Wingdings</vt:lpstr>
      <vt:lpstr>PunchcardVTI</vt:lpstr>
      <vt:lpstr>PowerPoint Presentation</vt:lpstr>
      <vt:lpstr>COUNSELOR ASSIGNMENTS</vt:lpstr>
      <vt:lpstr>CAP COMMUNICATIONS</vt:lpstr>
      <vt:lpstr>SCOIR</vt:lpstr>
      <vt:lpstr>SCOIR FEATURES</vt:lpstr>
      <vt:lpstr>PICKING A COLLEGE OR UNIVERSITY</vt:lpstr>
      <vt:lpstr>HOLISTIC REVIEW OF APPLICATIONS</vt:lpstr>
      <vt:lpstr>SELECTIVITY OF COLLEGES</vt:lpstr>
      <vt:lpstr>TYPES OF APPLICATIONS</vt:lpstr>
      <vt:lpstr>PowerPoint Presentation</vt:lpstr>
      <vt:lpstr>PowerPoint Presentation</vt:lpstr>
      <vt:lpstr>POST SECONDARY EDUCATION</vt:lpstr>
      <vt:lpstr>COMMUNITY COLLEGES  AND STATE UNIVERISTIES </vt:lpstr>
      <vt:lpstr>COLLEGE ENTRANCE EXAMS</vt:lpstr>
      <vt:lpstr>COLLEGE ENTRANCE EXAMS</vt:lpstr>
      <vt:lpstr>UPCOMING EXAM DATES</vt:lpstr>
      <vt:lpstr>FEE WAIVERS</vt:lpstr>
      <vt:lpstr>THE TIMELINE</vt:lpstr>
      <vt:lpstr>THE TIMELINE</vt:lpstr>
      <vt:lpstr>APPLYING FOR  ADMISSION</vt:lpstr>
      <vt:lpstr>FINANCIAL AID</vt:lpstr>
      <vt:lpstr>FAFSA UPDATES</vt:lpstr>
      <vt:lpstr>SCHOLARSHIPS</vt:lpstr>
      <vt:lpstr>SCHOLARSHIPS</vt:lpstr>
      <vt:lpstr>BRIGHT FUTURES</vt:lpstr>
      <vt:lpstr>QUESTBRIDGE</vt:lpstr>
      <vt:lpstr>QUESTBRIDGE</vt:lpstr>
      <vt:lpstr>POSSE SCHOLARSHIP</vt:lpstr>
      <vt:lpstr>CARS</vt:lpstr>
      <vt:lpstr>THE COLLEGE VISIT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1</cp:revision>
  <cp:lastPrinted>2023-08-28T11:30:52Z</cp:lastPrinted>
  <dcterms:created xsi:type="dcterms:W3CDTF">2023-08-13T14:26:10Z</dcterms:created>
  <dcterms:modified xsi:type="dcterms:W3CDTF">2023-11-29T12:46:47Z</dcterms:modified>
</cp:coreProperties>
</file>