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7"/>
  </p:notesMasterIdLst>
  <p:sldIdLst>
    <p:sldId id="257" r:id="rId2"/>
    <p:sldId id="293" r:id="rId3"/>
    <p:sldId id="275" r:id="rId4"/>
    <p:sldId id="258" r:id="rId5"/>
    <p:sldId id="259" r:id="rId6"/>
    <p:sldId id="260" r:id="rId7"/>
    <p:sldId id="261" r:id="rId8"/>
    <p:sldId id="262" r:id="rId9"/>
    <p:sldId id="310" r:id="rId10"/>
    <p:sldId id="313" r:id="rId11"/>
    <p:sldId id="264" r:id="rId12"/>
    <p:sldId id="265" r:id="rId13"/>
    <p:sldId id="266" r:id="rId14"/>
    <p:sldId id="297" r:id="rId15"/>
    <p:sldId id="298" r:id="rId16"/>
    <p:sldId id="299" r:id="rId17"/>
    <p:sldId id="281" r:id="rId18"/>
    <p:sldId id="284" r:id="rId19"/>
    <p:sldId id="267" r:id="rId20"/>
    <p:sldId id="309" r:id="rId21"/>
    <p:sldId id="286" r:id="rId22"/>
    <p:sldId id="285" r:id="rId23"/>
    <p:sldId id="303" r:id="rId24"/>
    <p:sldId id="294" r:id="rId25"/>
    <p:sldId id="295" r:id="rId26"/>
    <p:sldId id="296" r:id="rId27"/>
    <p:sldId id="304" r:id="rId28"/>
    <p:sldId id="282" r:id="rId29"/>
    <p:sldId id="283" r:id="rId30"/>
    <p:sldId id="305" r:id="rId31"/>
    <p:sldId id="308" r:id="rId32"/>
    <p:sldId id="312" r:id="rId33"/>
    <p:sldId id="306" r:id="rId34"/>
    <p:sldId id="311" r:id="rId35"/>
    <p:sldId id="307"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0000"/>
    <a:srgbClr val="1F5171"/>
    <a:srgbClr val="C2E5FF"/>
    <a:srgbClr val="3056D4"/>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EAF37-E603-C242-8C3A-63A4C71AD9D7}" v="385" dt="2023-09-14T21:40:46.134"/>
    <p1510:client id="{D2464A9D-E2C2-4155-9F23-672817C5E8DC}" v="1953" dt="2023-09-14T18:19:21.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9143828-E7CA-414C-9703-9D38C5BB1AAB}">
      <dgm:prSet/>
      <dgm:spPr/>
      <dgm:t>
        <a:bodyPr/>
        <a:lstStyle/>
        <a:p>
          <a:r>
            <a:rPr lang="en-US">
              <a:latin typeface="Aharoni" panose="02010803020104030203" pitchFamily="2" charset="-79"/>
              <a:cs typeface="Aharoni" panose="02010803020104030203" pitchFamily="2" charset="-79"/>
            </a:rPr>
            <a:t> COLLEGE OR UNIVERSITY </a:t>
          </a:r>
          <a:r>
            <a:rPr lang="en-US">
              <a:latin typeface="Avenir Next LT Pro Light" panose="020B0304020202020204" pitchFamily="34" charset="0"/>
            </a:rPr>
            <a:t>(FIU, Harvard, Pomona College)</a:t>
          </a:r>
        </a:p>
      </dgm:t>
    </dgm:pt>
    <dgm:pt modelId="{26C1CF3D-F07C-49F1-99C5-E30CD57EB9C6}" type="parTrans" cxnId="{E882926C-D147-4F83-B605-BE3DC6B786AB}">
      <dgm:prSet/>
      <dgm:spPr/>
      <dgm:t>
        <a:bodyPr/>
        <a:lstStyle/>
        <a:p>
          <a:endParaRPr lang="en-US">
            <a:latin typeface="Avenir Next LT Pro Light" panose="020B0304020202020204" pitchFamily="34" charset="0"/>
          </a:endParaRPr>
        </a:p>
      </dgm:t>
    </dgm:pt>
    <dgm:pt modelId="{E882A1D9-77B9-4BAB-A35D-622A6197D452}" type="sibTrans" cxnId="{E882926C-D147-4F83-B605-BE3DC6B786AB}">
      <dgm:prSet/>
      <dgm:spPr/>
      <dgm:t>
        <a:bodyPr/>
        <a:lstStyle/>
        <a:p>
          <a:endParaRPr lang="en-US">
            <a:latin typeface="Avenir Next LT Pro Light" panose="020B0304020202020204" pitchFamily="34" charset="0"/>
          </a:endParaRPr>
        </a:p>
      </dgm:t>
    </dgm:pt>
    <dgm:pt modelId="{67CBDC67-45ED-4D36-AFAF-3170A3F495E3}">
      <dgm:prSet/>
      <dgm:spPr/>
      <dgm:t>
        <a:bodyPr/>
        <a:lstStyle/>
        <a:p>
          <a:r>
            <a:rPr lang="en-US">
              <a:latin typeface="Aharoni" panose="02010803020104030203" pitchFamily="2" charset="-79"/>
              <a:cs typeface="Aharoni" panose="02010803020104030203" pitchFamily="2" charset="-79"/>
            </a:rPr>
            <a:t>COMMUNITY COLLEGE </a:t>
          </a:r>
          <a:r>
            <a:rPr lang="en-US">
              <a:latin typeface="Avenir Next LT Pro Light" panose="020B0304020202020204" pitchFamily="34" charset="0"/>
            </a:rPr>
            <a:t>(Miami Dade College, Santa Fe)</a:t>
          </a:r>
        </a:p>
      </dgm:t>
    </dgm:pt>
    <dgm:pt modelId="{0E280D89-0C2E-4F90-AB90-ABFB2838E5CF}" type="parTrans" cxnId="{1BB7F2D0-3307-4856-A3EB-F0E51787AF9A}">
      <dgm:prSet/>
      <dgm:spPr/>
      <dgm:t>
        <a:bodyPr/>
        <a:lstStyle/>
        <a:p>
          <a:endParaRPr lang="en-US">
            <a:latin typeface="Avenir Next LT Pro Light" panose="020B0304020202020204" pitchFamily="34" charset="0"/>
          </a:endParaRPr>
        </a:p>
      </dgm:t>
    </dgm:pt>
    <dgm:pt modelId="{E2B3AD19-492C-46B2-81F0-EC45B15EC328}" type="sibTrans" cxnId="{1BB7F2D0-3307-4856-A3EB-F0E51787AF9A}">
      <dgm:prSet/>
      <dgm:spPr/>
      <dgm:t>
        <a:bodyPr/>
        <a:lstStyle/>
        <a:p>
          <a:endParaRPr lang="en-US">
            <a:latin typeface="Avenir Next LT Pro Light" panose="020B0304020202020204" pitchFamily="34" charset="0"/>
          </a:endParaRPr>
        </a:p>
      </dgm:t>
    </dgm:pt>
    <dgm:pt modelId="{B300E7FF-38B3-4832-AA78-6E939261283C}">
      <dgm:prSet/>
      <dgm:spPr/>
      <dgm:t>
        <a:bodyPr/>
        <a:lstStyle/>
        <a:p>
          <a:r>
            <a:rPr lang="en-US">
              <a:latin typeface="Aharoni" panose="02010803020104030203" pitchFamily="2" charset="-79"/>
              <a:cs typeface="Aharoni" panose="02010803020104030203" pitchFamily="2" charset="-79"/>
            </a:rPr>
            <a:t>VOCATIONAL/TECHNICAL </a:t>
          </a:r>
          <a:r>
            <a:rPr lang="en-US">
              <a:latin typeface="Avenir Next LT Pro Light" panose="020B0304020202020204" pitchFamily="34" charset="0"/>
            </a:rPr>
            <a:t>(Robert Morgan, Lindsay Hopkins</a:t>
          </a:r>
        </a:p>
      </dgm:t>
    </dgm:pt>
    <dgm:pt modelId="{026A079A-E1CA-46E4-9CA0-CFD638C84A97}" type="parTrans" cxnId="{0FBD7A21-B243-4672-92D4-F28B22EF0564}">
      <dgm:prSet/>
      <dgm:spPr/>
      <dgm:t>
        <a:bodyPr/>
        <a:lstStyle/>
        <a:p>
          <a:endParaRPr lang="en-US">
            <a:latin typeface="Avenir Next LT Pro Light" panose="020B0304020202020204" pitchFamily="34" charset="0"/>
          </a:endParaRPr>
        </a:p>
      </dgm:t>
    </dgm:pt>
    <dgm:pt modelId="{C129E7D0-81C6-4EA9-B40B-021B3B4D8242}" type="sibTrans" cxnId="{0FBD7A21-B243-4672-92D4-F28B22EF0564}">
      <dgm:prSet/>
      <dgm:spPr/>
      <dgm:t>
        <a:bodyPr/>
        <a:lstStyle/>
        <a:p>
          <a:endParaRPr lang="en-US">
            <a:latin typeface="Avenir Next LT Pro Light" panose="020B0304020202020204" pitchFamily="34" charset="0"/>
          </a:endParaRPr>
        </a:p>
      </dgm:t>
    </dgm:pt>
    <dgm:pt modelId="{EE685E09-22A4-453E-8395-F6DB3CA79BE8}">
      <dgm:prSet/>
      <dgm:spPr/>
      <dgm:t>
        <a:bodyPr/>
        <a:lstStyle/>
        <a:p>
          <a:r>
            <a:rPr lang="en-US">
              <a:latin typeface="Aharoni" panose="02010803020104030203" pitchFamily="2" charset="-79"/>
              <a:cs typeface="Aharoni" panose="02010803020104030203" pitchFamily="2" charset="-79"/>
            </a:rPr>
            <a:t>MILITARY</a:t>
          </a:r>
          <a:r>
            <a:rPr lang="en-US">
              <a:latin typeface="Avenir Next LT Pro Light" panose="020B0304020202020204" pitchFamily="34" charset="0"/>
            </a:rPr>
            <a:t> (Army, Navy, Marines)</a:t>
          </a:r>
        </a:p>
      </dgm:t>
    </dgm:pt>
    <dgm:pt modelId="{3BCDA18A-1460-4C01-8ABC-6D46191B93D4}" type="parTrans" cxnId="{D15A1DDA-421E-4A23-B1A3-37C9EA726109}">
      <dgm:prSet/>
      <dgm:spPr/>
      <dgm:t>
        <a:bodyPr/>
        <a:lstStyle/>
        <a:p>
          <a:endParaRPr lang="en-US">
            <a:latin typeface="Avenir Next LT Pro Light" panose="020B0304020202020204" pitchFamily="34" charset="0"/>
          </a:endParaRPr>
        </a:p>
      </dgm:t>
    </dgm:pt>
    <dgm:pt modelId="{9ED7942F-BE69-4B06-B66B-80F30029DD98}" type="sibTrans" cxnId="{D15A1DDA-421E-4A23-B1A3-37C9EA726109}">
      <dgm:prSet/>
      <dgm:spPr/>
      <dgm:t>
        <a:bodyPr/>
        <a:lstStyle/>
        <a:p>
          <a:endParaRPr lang="en-US">
            <a:latin typeface="Avenir Next LT Pro Light" panose="020B030402020202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D3C1BDC0-1D7F-419E-BDE0-9C48E2B6DF5B}" type="pres">
      <dgm:prSet presAssocID="{A9143828-E7CA-414C-9703-9D38C5BB1AAB}" presName="thickLine" presStyleLbl="alignNode1" presStyleIdx="0" presStyleCnt="4"/>
      <dgm:spPr/>
    </dgm:pt>
    <dgm:pt modelId="{214A5AE4-E8BE-4743-AC43-F0DB9EF8D9E6}" type="pres">
      <dgm:prSet presAssocID="{A9143828-E7CA-414C-9703-9D38C5BB1AAB}" presName="horz1" presStyleCnt="0"/>
      <dgm:spPr/>
    </dgm:pt>
    <dgm:pt modelId="{9976E0CB-A4F7-4A36-AFD4-8517BD0ED4FC}" type="pres">
      <dgm:prSet presAssocID="{A9143828-E7CA-414C-9703-9D38C5BB1AAB}" presName="tx1" presStyleLbl="revTx" presStyleIdx="0" presStyleCnt="4"/>
      <dgm:spPr/>
    </dgm:pt>
    <dgm:pt modelId="{207033AE-8930-4183-ABD8-CE3BE3B13987}" type="pres">
      <dgm:prSet presAssocID="{A9143828-E7CA-414C-9703-9D38C5BB1AAB}" presName="vert1" presStyleCnt="0"/>
      <dgm:spPr/>
    </dgm:pt>
    <dgm:pt modelId="{EE79DC4A-E367-4174-A5D1-75A16F91BD60}" type="pres">
      <dgm:prSet presAssocID="{67CBDC67-45ED-4D36-AFAF-3170A3F495E3}" presName="thickLine" presStyleLbl="alignNode1" presStyleIdx="1" presStyleCnt="4"/>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1" presStyleCnt="4"/>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2" presStyleCnt="4"/>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2" presStyleCnt="4"/>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3" presStyleCnt="4"/>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3" presStyleCnt="4"/>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2"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E882926C-D147-4F83-B605-BE3DC6B786AB}" srcId="{E0BB108E-C75A-4327-A188-91AF648CCE4E}" destId="{A9143828-E7CA-414C-9703-9D38C5BB1AAB}" srcOrd="0" destOrd="0" parTransId="{26C1CF3D-F07C-49F1-99C5-E30CD57EB9C6}" sibTransId="{E882A1D9-77B9-4BAB-A35D-622A6197D452}"/>
    <dgm:cxn modelId="{7B086981-F644-4F35-B223-AEF0CE9E972D}" type="presOf" srcId="{A9143828-E7CA-414C-9703-9D38C5BB1AAB}" destId="{9976E0CB-A4F7-4A36-AFD4-8517BD0ED4FC}"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1" destOrd="0" parTransId="{0E280D89-0C2E-4F90-AB90-ABFB2838E5CF}" sibTransId="{E2B3AD19-492C-46B2-81F0-EC45B15EC328}"/>
    <dgm:cxn modelId="{D15A1DDA-421E-4A23-B1A3-37C9EA726109}" srcId="{E0BB108E-C75A-4327-A188-91AF648CCE4E}" destId="{EE685E09-22A4-453E-8395-F6DB3CA79BE8}" srcOrd="3"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056540E4-4705-45EE-A33A-1696D531A1FD}" type="presParOf" srcId="{C4980A5D-78C0-4DBE-A28E-751DFF6A3020}" destId="{D3C1BDC0-1D7F-419E-BDE0-9C48E2B6DF5B}" srcOrd="0" destOrd="0" presId="urn:microsoft.com/office/officeart/2008/layout/LinedList"/>
    <dgm:cxn modelId="{A0823FC0-C3CA-45F9-AAAE-6DD9BF015CB1}" type="presParOf" srcId="{C4980A5D-78C0-4DBE-A28E-751DFF6A3020}" destId="{214A5AE4-E8BE-4743-AC43-F0DB9EF8D9E6}" srcOrd="1" destOrd="0" presId="urn:microsoft.com/office/officeart/2008/layout/LinedList"/>
    <dgm:cxn modelId="{CDD1BD6F-0667-4F91-BA8A-CB0BB45627A0}" type="presParOf" srcId="{214A5AE4-E8BE-4743-AC43-F0DB9EF8D9E6}" destId="{9976E0CB-A4F7-4A36-AFD4-8517BD0ED4FC}" srcOrd="0" destOrd="0" presId="urn:microsoft.com/office/officeart/2008/layout/LinedList"/>
    <dgm:cxn modelId="{F0286A97-1A1B-4209-80F3-4DC8EFD0F23A}" type="presParOf" srcId="{214A5AE4-E8BE-4743-AC43-F0DB9EF8D9E6}" destId="{207033AE-8930-4183-ABD8-CE3BE3B13987}" srcOrd="1" destOrd="0" presId="urn:microsoft.com/office/officeart/2008/layout/LinedList"/>
    <dgm:cxn modelId="{5C754FA1-437C-403B-B79F-2003D97AD44C}" type="presParOf" srcId="{C4980A5D-78C0-4DBE-A28E-751DFF6A3020}" destId="{EE79DC4A-E367-4174-A5D1-75A16F91BD60}" srcOrd="2" destOrd="0" presId="urn:microsoft.com/office/officeart/2008/layout/LinedList"/>
    <dgm:cxn modelId="{8CC50AA5-9253-4CB9-89A2-8DC164CD246B}" type="presParOf" srcId="{C4980A5D-78C0-4DBE-A28E-751DFF6A3020}" destId="{170FD032-393D-4F09-BDC6-11BF8FB62197}" srcOrd="3"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4" destOrd="0" presId="urn:microsoft.com/office/officeart/2008/layout/LinedList"/>
    <dgm:cxn modelId="{C359A984-89D6-4550-A407-7DDC5C57317B}" type="presParOf" srcId="{C4980A5D-78C0-4DBE-A28E-751DFF6A3020}" destId="{A0782BF2-3DDD-4F3D-8DCC-1FD89300ED8B}" srcOrd="5"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6" destOrd="0" presId="urn:microsoft.com/office/officeart/2008/layout/LinedList"/>
    <dgm:cxn modelId="{69C74BBD-7C43-4565-A825-3D62629F91D8}" type="presParOf" srcId="{C4980A5D-78C0-4DBE-A28E-751DFF6A3020}" destId="{29219511-9409-4858-80B5-D586D297C692}" srcOrd="7"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7CBDC67-45ED-4D36-AFAF-3170A3F495E3}">
      <dgm:prSet/>
      <dgm:spPr/>
      <dgm:t>
        <a:bodyPr/>
        <a:lstStyle/>
        <a:p>
          <a:r>
            <a:rPr lang="en-US">
              <a:latin typeface="Aharoni" panose="02010803020104030203" pitchFamily="2" charset="-79"/>
              <a:cs typeface="Aharoni" panose="02010803020104030203" pitchFamily="2" charset="-79"/>
            </a:rPr>
            <a:t>COMMUNITY COLLEGE: </a:t>
          </a:r>
          <a:r>
            <a:rPr lang="en-US">
              <a:latin typeface="Avenir Next LT Pro Light" panose="020B0304020202020204" pitchFamily="34" charset="0"/>
            </a:rPr>
            <a:t>Better financially, MDC Honors</a:t>
          </a:r>
        </a:p>
      </dgm:t>
    </dgm:pt>
    <dgm:pt modelId="{0E280D89-0C2E-4F90-AB90-ABFB2838E5CF}" type="parTrans" cxnId="{1BB7F2D0-3307-4856-A3EB-F0E51787AF9A}">
      <dgm:prSet/>
      <dgm:spPr/>
      <dgm:t>
        <a:bodyPr/>
        <a:lstStyle/>
        <a:p>
          <a:endParaRPr lang="en-US">
            <a:latin typeface="Century Gothic" panose="020B0502020202090204" pitchFamily="34" charset="0"/>
          </a:endParaRPr>
        </a:p>
      </dgm:t>
    </dgm:pt>
    <dgm:pt modelId="{E2B3AD19-492C-46B2-81F0-EC45B15EC328}" type="sibTrans" cxnId="{1BB7F2D0-3307-4856-A3EB-F0E51787AF9A}">
      <dgm:prSet/>
      <dgm:spPr/>
      <dgm:t>
        <a:bodyPr/>
        <a:lstStyle/>
        <a:p>
          <a:endParaRPr lang="en-US">
            <a:latin typeface="Century Gothic" panose="020B0502020202090204" pitchFamily="34" charset="0"/>
          </a:endParaRPr>
        </a:p>
      </dgm:t>
    </dgm:pt>
    <dgm:pt modelId="{B300E7FF-38B3-4832-AA78-6E939261283C}">
      <dgm:prSet/>
      <dgm:spPr/>
      <dgm:t>
        <a:bodyPr/>
        <a:lstStyle/>
        <a:p>
          <a:r>
            <a:rPr lang="en-US">
              <a:latin typeface="Aharoni" panose="02010803020104030203" pitchFamily="2" charset="-79"/>
              <a:cs typeface="Aharoni" panose="02010803020104030203" pitchFamily="2" charset="-79"/>
            </a:rPr>
            <a:t>VOCATIONAL/TECHNICAL: </a:t>
          </a:r>
          <a:r>
            <a:rPr lang="en-US">
              <a:latin typeface="Avenir Next LT Pro Light" panose="020B0304020202020204" pitchFamily="34" charset="0"/>
            </a:rPr>
            <a:t>quick path into the work force</a:t>
          </a:r>
        </a:p>
      </dgm:t>
    </dgm:pt>
    <dgm:pt modelId="{026A079A-E1CA-46E4-9CA0-CFD638C84A97}" type="parTrans" cxnId="{0FBD7A21-B243-4672-92D4-F28B22EF0564}">
      <dgm:prSet/>
      <dgm:spPr/>
      <dgm:t>
        <a:bodyPr/>
        <a:lstStyle/>
        <a:p>
          <a:endParaRPr lang="en-US">
            <a:latin typeface="Century Gothic" panose="020B0502020202090204" pitchFamily="34" charset="0"/>
          </a:endParaRPr>
        </a:p>
      </dgm:t>
    </dgm:pt>
    <dgm:pt modelId="{C129E7D0-81C6-4EA9-B40B-021B3B4D8242}" type="sibTrans" cxnId="{0FBD7A21-B243-4672-92D4-F28B22EF0564}">
      <dgm:prSet/>
      <dgm:spPr/>
      <dgm:t>
        <a:bodyPr/>
        <a:lstStyle/>
        <a:p>
          <a:endParaRPr lang="en-US">
            <a:latin typeface="Century Gothic" panose="020B0502020202090204" pitchFamily="34" charset="0"/>
          </a:endParaRPr>
        </a:p>
      </dgm:t>
    </dgm:pt>
    <dgm:pt modelId="{EE685E09-22A4-453E-8395-F6DB3CA79BE8}">
      <dgm:prSet/>
      <dgm:spPr/>
      <dgm:t>
        <a:bodyPr/>
        <a:lstStyle/>
        <a:p>
          <a:r>
            <a:rPr lang="en-US">
              <a:latin typeface="Aharoni" panose="02010803020104030203" pitchFamily="2" charset="-79"/>
              <a:cs typeface="Aharoni" panose="02010803020104030203" pitchFamily="2" charset="-79"/>
            </a:rPr>
            <a:t>MILITARY:</a:t>
          </a:r>
          <a:r>
            <a:rPr lang="en-US">
              <a:latin typeface="Avenir Next LT Pro Light" panose="020B0304020202020204" pitchFamily="34" charset="0"/>
              <a:cs typeface="Aharoni" panose="02010803020104030203" pitchFamily="2" charset="-79"/>
            </a:rPr>
            <a:t> scholarship opportunities</a:t>
          </a:r>
          <a:endParaRPr lang="en-US">
            <a:solidFill>
              <a:schemeClr val="tx1"/>
            </a:solidFill>
            <a:latin typeface="Century Gothic" panose="020B0502020202090204" pitchFamily="34" charset="0"/>
          </a:endParaRPr>
        </a:p>
      </dgm:t>
    </dgm:pt>
    <dgm:pt modelId="{3BCDA18A-1460-4C01-8ABC-6D46191B93D4}" type="parTrans" cxnId="{D15A1DDA-421E-4A23-B1A3-37C9EA726109}">
      <dgm:prSet/>
      <dgm:spPr/>
      <dgm:t>
        <a:bodyPr/>
        <a:lstStyle/>
        <a:p>
          <a:endParaRPr lang="en-US">
            <a:latin typeface="Century Gothic" panose="020B0502020202090204" pitchFamily="34" charset="0"/>
          </a:endParaRPr>
        </a:p>
      </dgm:t>
    </dgm:pt>
    <dgm:pt modelId="{9ED7942F-BE69-4B06-B66B-80F30029DD98}" type="sibTrans" cxnId="{D15A1DDA-421E-4A23-B1A3-37C9EA726109}">
      <dgm:prSet/>
      <dgm:spPr/>
      <dgm:t>
        <a:bodyPr/>
        <a:lstStyle/>
        <a:p>
          <a:endParaRPr lang="en-US">
            <a:latin typeface="Century Gothic" panose="020B050202020209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EE79DC4A-E367-4174-A5D1-75A16F91BD60}" type="pres">
      <dgm:prSet presAssocID="{67CBDC67-45ED-4D36-AFAF-3170A3F495E3}" presName="thickLine" presStyleLbl="alignNode1" presStyleIdx="0" presStyleCnt="3"/>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0" presStyleCnt="3"/>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1" presStyleCnt="3"/>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1" presStyleCnt="3" custScaleY="78072"/>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2" presStyleCnt="3"/>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2" presStyleCnt="3" custScaleY="68533"/>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1"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0" destOrd="0" parTransId="{0E280D89-0C2E-4F90-AB90-ABFB2838E5CF}" sibTransId="{E2B3AD19-492C-46B2-81F0-EC45B15EC328}"/>
    <dgm:cxn modelId="{D15A1DDA-421E-4A23-B1A3-37C9EA726109}" srcId="{E0BB108E-C75A-4327-A188-91AF648CCE4E}" destId="{EE685E09-22A4-453E-8395-F6DB3CA79BE8}" srcOrd="2"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5C754FA1-437C-403B-B79F-2003D97AD44C}" type="presParOf" srcId="{C4980A5D-78C0-4DBE-A28E-751DFF6A3020}" destId="{EE79DC4A-E367-4174-A5D1-75A16F91BD60}" srcOrd="0" destOrd="0" presId="urn:microsoft.com/office/officeart/2008/layout/LinedList"/>
    <dgm:cxn modelId="{8CC50AA5-9253-4CB9-89A2-8DC164CD246B}" type="presParOf" srcId="{C4980A5D-78C0-4DBE-A28E-751DFF6A3020}" destId="{170FD032-393D-4F09-BDC6-11BF8FB62197}" srcOrd="1"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2" destOrd="0" presId="urn:microsoft.com/office/officeart/2008/layout/LinedList"/>
    <dgm:cxn modelId="{C359A984-89D6-4550-A407-7DDC5C57317B}" type="presParOf" srcId="{C4980A5D-78C0-4DBE-A28E-751DFF6A3020}" destId="{A0782BF2-3DDD-4F3D-8DCC-1FD89300ED8B}" srcOrd="3"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4" destOrd="0" presId="urn:microsoft.com/office/officeart/2008/layout/LinedList"/>
    <dgm:cxn modelId="{69C74BBD-7C43-4565-A825-3D62629F91D8}" type="presParOf" srcId="{C4980A5D-78C0-4DBE-A28E-751DFF6A3020}" destId="{29219511-9409-4858-80B5-D586D297C692}" srcOrd="5"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1BDC0-1D7F-419E-BDE0-9C48E2B6DF5B}">
      <dsp:nvSpPr>
        <dsp:cNvPr id="0" name=""/>
        <dsp:cNvSpPr/>
      </dsp:nvSpPr>
      <dsp:spPr>
        <a:xfrm>
          <a:off x="0" y="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6E0CB-A4F7-4A36-AFD4-8517BD0ED4FC}">
      <dsp:nvSpPr>
        <dsp:cNvPr id="0" name=""/>
        <dsp:cNvSpPr/>
      </dsp:nvSpPr>
      <dsp:spPr>
        <a:xfrm>
          <a:off x="0" y="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latin typeface="Aharoni" panose="02010803020104030203" pitchFamily="2" charset="-79"/>
              <a:cs typeface="Aharoni" panose="02010803020104030203" pitchFamily="2" charset="-79"/>
            </a:rPr>
            <a:t> COLLEGE OR UNIVERSITY </a:t>
          </a:r>
          <a:r>
            <a:rPr lang="en-US" sz="2500" kern="1200">
              <a:latin typeface="Avenir Next LT Pro Light" panose="020B0304020202020204" pitchFamily="34" charset="0"/>
            </a:rPr>
            <a:t>(FIU, Harvard, Pomona College)</a:t>
          </a:r>
        </a:p>
      </dsp:txBody>
      <dsp:txXfrm>
        <a:off x="0" y="0"/>
        <a:ext cx="9159308" cy="908180"/>
      </dsp:txXfrm>
    </dsp:sp>
    <dsp:sp modelId="{EE79DC4A-E367-4174-A5D1-75A16F91BD60}">
      <dsp:nvSpPr>
        <dsp:cNvPr id="0" name=""/>
        <dsp:cNvSpPr/>
      </dsp:nvSpPr>
      <dsp:spPr>
        <a:xfrm>
          <a:off x="0" y="90818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90818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latin typeface="Aharoni" panose="02010803020104030203" pitchFamily="2" charset="-79"/>
              <a:cs typeface="Aharoni" panose="02010803020104030203" pitchFamily="2" charset="-79"/>
            </a:rPr>
            <a:t>COMMUNITY COLLEGE </a:t>
          </a:r>
          <a:r>
            <a:rPr lang="en-US" sz="2500" kern="1200">
              <a:latin typeface="Avenir Next LT Pro Light" panose="020B0304020202020204" pitchFamily="34" charset="0"/>
            </a:rPr>
            <a:t>(Miami Dade College, Santa Fe)</a:t>
          </a:r>
        </a:p>
      </dsp:txBody>
      <dsp:txXfrm>
        <a:off x="0" y="908180"/>
        <a:ext cx="9159308" cy="908180"/>
      </dsp:txXfrm>
    </dsp:sp>
    <dsp:sp modelId="{CBBB0E83-ABF6-4210-BFF3-008A6FD559AB}">
      <dsp:nvSpPr>
        <dsp:cNvPr id="0" name=""/>
        <dsp:cNvSpPr/>
      </dsp:nvSpPr>
      <dsp:spPr>
        <a:xfrm>
          <a:off x="0" y="181636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81636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latin typeface="Aharoni" panose="02010803020104030203" pitchFamily="2" charset="-79"/>
              <a:cs typeface="Aharoni" panose="02010803020104030203" pitchFamily="2" charset="-79"/>
            </a:rPr>
            <a:t>VOCATIONAL/TECHNICAL </a:t>
          </a:r>
          <a:r>
            <a:rPr lang="en-US" sz="2500" kern="1200">
              <a:latin typeface="Avenir Next LT Pro Light" panose="020B0304020202020204" pitchFamily="34" charset="0"/>
            </a:rPr>
            <a:t>(Robert Morgan, Lindsay Hopkins</a:t>
          </a:r>
        </a:p>
      </dsp:txBody>
      <dsp:txXfrm>
        <a:off x="0" y="1816360"/>
        <a:ext cx="9159308" cy="908180"/>
      </dsp:txXfrm>
    </dsp:sp>
    <dsp:sp modelId="{2523AB5A-E7D6-41AC-8612-B44EF8E9885D}">
      <dsp:nvSpPr>
        <dsp:cNvPr id="0" name=""/>
        <dsp:cNvSpPr/>
      </dsp:nvSpPr>
      <dsp:spPr>
        <a:xfrm>
          <a:off x="0" y="272454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72454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latin typeface="Aharoni" panose="02010803020104030203" pitchFamily="2" charset="-79"/>
              <a:cs typeface="Aharoni" panose="02010803020104030203" pitchFamily="2" charset="-79"/>
            </a:rPr>
            <a:t>MILITARY</a:t>
          </a:r>
          <a:r>
            <a:rPr lang="en-US" sz="2500" kern="1200">
              <a:latin typeface="Avenir Next LT Pro Light" panose="020B0304020202020204" pitchFamily="34" charset="0"/>
            </a:rPr>
            <a:t> (Army, Navy, Marines)</a:t>
          </a:r>
        </a:p>
      </dsp:txBody>
      <dsp:txXfrm>
        <a:off x="0" y="2724540"/>
        <a:ext cx="9159308" cy="90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DC4A-E367-4174-A5D1-75A16F91BD60}">
      <dsp:nvSpPr>
        <dsp:cNvPr id="0" name=""/>
        <dsp:cNvSpPr/>
      </dsp:nvSpPr>
      <dsp:spPr>
        <a:xfrm>
          <a:off x="0" y="1034"/>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1034"/>
          <a:ext cx="8494629" cy="14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Aharoni" panose="02010803020104030203" pitchFamily="2" charset="-79"/>
              <a:cs typeface="Aharoni" panose="02010803020104030203" pitchFamily="2" charset="-79"/>
            </a:rPr>
            <a:t>COMMUNITY COLLEGE: </a:t>
          </a:r>
          <a:r>
            <a:rPr lang="en-US" sz="3200" kern="1200">
              <a:latin typeface="Avenir Next LT Pro Light" panose="020B0304020202020204" pitchFamily="34" charset="0"/>
            </a:rPr>
            <a:t>Better financially, MDC Honors</a:t>
          </a:r>
        </a:p>
      </dsp:txBody>
      <dsp:txXfrm>
        <a:off x="0" y="1034"/>
        <a:ext cx="8494629" cy="1456593"/>
      </dsp:txXfrm>
    </dsp:sp>
    <dsp:sp modelId="{CBBB0E83-ABF6-4210-BFF3-008A6FD559AB}">
      <dsp:nvSpPr>
        <dsp:cNvPr id="0" name=""/>
        <dsp:cNvSpPr/>
      </dsp:nvSpPr>
      <dsp:spPr>
        <a:xfrm>
          <a:off x="0" y="1457627"/>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457627"/>
          <a:ext cx="8494629" cy="113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Aharoni" panose="02010803020104030203" pitchFamily="2" charset="-79"/>
              <a:cs typeface="Aharoni" panose="02010803020104030203" pitchFamily="2" charset="-79"/>
            </a:rPr>
            <a:t>VOCATIONAL/TECHNICAL: </a:t>
          </a:r>
          <a:r>
            <a:rPr lang="en-US" sz="3200" kern="1200">
              <a:latin typeface="Avenir Next LT Pro Light" panose="020B0304020202020204" pitchFamily="34" charset="0"/>
            </a:rPr>
            <a:t>quick path into the work force</a:t>
          </a:r>
        </a:p>
      </dsp:txBody>
      <dsp:txXfrm>
        <a:off x="0" y="1457627"/>
        <a:ext cx="8494629" cy="1137191"/>
      </dsp:txXfrm>
    </dsp:sp>
    <dsp:sp modelId="{2523AB5A-E7D6-41AC-8612-B44EF8E9885D}">
      <dsp:nvSpPr>
        <dsp:cNvPr id="0" name=""/>
        <dsp:cNvSpPr/>
      </dsp:nvSpPr>
      <dsp:spPr>
        <a:xfrm>
          <a:off x="0" y="2594818"/>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594818"/>
          <a:ext cx="8494629" cy="99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Aharoni" panose="02010803020104030203" pitchFamily="2" charset="-79"/>
              <a:cs typeface="Aharoni" panose="02010803020104030203" pitchFamily="2" charset="-79"/>
            </a:rPr>
            <a:t>MILITARY:</a:t>
          </a:r>
          <a:r>
            <a:rPr lang="en-US" sz="3200" kern="1200">
              <a:latin typeface="Avenir Next LT Pro Light" panose="020B0304020202020204" pitchFamily="34" charset="0"/>
              <a:cs typeface="Aharoni" panose="02010803020104030203" pitchFamily="2" charset="-79"/>
            </a:rPr>
            <a:t> scholarship opportunities</a:t>
          </a:r>
          <a:endParaRPr lang="en-US" sz="3200" kern="1200">
            <a:solidFill>
              <a:schemeClr val="tx1"/>
            </a:solidFill>
            <a:latin typeface="Century Gothic" panose="020B0502020202090204" pitchFamily="34" charset="0"/>
          </a:endParaRPr>
        </a:p>
      </dsp:txBody>
      <dsp:txXfrm>
        <a:off x="0" y="2594818"/>
        <a:ext cx="8494629" cy="9982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7:29.487"/>
    </inkml:context>
    <inkml:brush xml:id="br0">
      <inkml:brushProperty name="width" value="0.35" units="cm"/>
      <inkml:brushProperty name="height" value="0.35" units="cm"/>
      <inkml:brushProperty name="color" value="#FFFFFF"/>
    </inkml:brush>
  </inkml:definitions>
  <inkml:trace contextRef="#ctx0" brushRef="#br0">445 1331 24575,'51'-55'0,"0"-1"0,6-1 0,5-4 0,-3 2 0,3-5 0,3 2-328,2 4 0,1 2 0,0 2 0,-7 5 0,-2 2 0,-1 3-164,16-12 0,-2 6 0,3 8 0,-3 3 0,-23 9 0,1 3 0,23 5 0,-1 4 168,20-10 324,-2 21 0,-66 35 983,-10 40 0,-32 10-619,3-24 0,-6 0 127,-10-10 1,-4-3-1,0-1 1,-3-1-401,-4 1 0,-2-1-91,1-5 0,0-3 0,-1 2 0,1-3 0,-32 12 0,19-8 0,1-2 0,-2-3 0,3 0 0,-1 0 0,-9 3 0,-23 8 0,6 0 0,2-1 0,2 1 762,13-9-762,0 6 0,10-6 0,7-1 0,12-7 0,4-8 0,17-6 0,4 0 0,79-74 0,-21 27 0,6-5-328,10-10 0,8-7 0,2 0 0,1 1 0,2 0 0,-1 2 0,-6 3 0,0 1 0,1-1 130,9-8 1,0-1 0,-6 5 197,-3 4 0,-2 1-328,-8 4 0,3-2 0,-4 4-87,2 4 1,-2 3 105,3-6 1,-3 2 308,-11 13 0,-4 3 0,14-10 0,-25 15 983,-16 13 0,-33 6 0,-21 15-414,-40 19-715,9 5 1,-7 9 145,20-9 0,-1 2 0,-3 3-328,-16 8 0,-4 2 0,0 3 82,18-9 0,1 3 0,-1 0 0,0 0 11,-4 1 0,-1 1 1,1-1-1,2 1 235,-7 7 0,3 0 0,-1 2 0,9-8 0,0 2 0,-1-1 0,3-3 0,-6 2 0,2-3 0,2 0-328,4 0 0,3 1 0,-1-2 66,-29 18 0,7-7 44,1 9 218,32-30 0,3-2 0,-5-1 983,19-7-143,19-24-840,66-45 0,-18 10 0,5-4 327,2-3 1,6-4 0,-1 1-49,21-15 1,1-2-280,-11 12 0,3-2 0,-1 1-328,-7 4 0,-1 1 0,2 0 248,12-8 1,2-1 0,-1 0 79,-6 4 0,-1 0 0,0 1 0,0-1 0,1 0 0,-5 3-492,4-4 0,-2 3 484,11-4 1,-6 2 7,-29 16 0,-2 2-435,12-4 0,-2 2 435,19-21 983,-14 17-236,-21 14 236,-14 8 0,-7 6 0,-61 43-921,-1 1 1,-7 6-391,-4 2 0,-5 6 0,-3 2 82,7-6 0,-3 3 0,-1 1 0,0 0 126,-6 7 0,-1 2 0,0-1 1,3-1 119,-10 5 0,3-2 0,-2 3 0,11-7 0,-4 4 0,4-2 0,7-6 0,-6 4 0,3-2 0,3-4 0,-4 2 0,7-3 165,7-4 0,3-3-165,-1-4 0,2-2 0,-25 27 0,53-42 0,77-61 0,5-4 0,12-10-246,-20 14 0,6-5 0,2-1 0,1-1 0,8-5 0,2-2 0,0 0 0,-1 1 0,-7 6 0,-1 1 0,0 0 0,2 0 181,9-4 1,3-1 0,-2 2 0,-7 5 64,12-13 0,-3 5 0,-4 9 0,5 1 0,-8 2 0,-4 0 0,-5 3 41,3 3 1,-2 3-42,-11 3 0,-5 5 0,7-1 0,-17 12 983,-30 20 0,-40 28-492,-12 5 1,-7 6-1,-13 9 1,-5 4-299,10-7 1,-4 3-1,0 1-193,-4 3 0,0 1 0,1-2 0,10-9 0,2-2 0,-2 2 0,-12 10 0,-1 3 0,6-6 0,10-9 0,2-1 0,0-2 0,-3 3 0,5-3 43,8-5 1,2-2-44,-12 6 0,2-2 0,0 10 0,13-20 0,24-13 0,50-52 0,24-28 0,-7 9 0,6-6-246,-6 6 0,7-5 0,3-4 0,-2 0 0,2-2 0,0-2 0,0 1 0,-2 1 153,-8 9 1,-3 1 0,1 1 0,2-2 92,13-12 0,4-3 0,-3 1 0,-7 8 0,5-11 0,-3 4 0,-1 7 0,3-2 0,-6 5-304,-6 3 0,-3 4 304,3-4 0,-3 2 0,-14 14 0,-3 5 0,14-11 0,-34 28 0,-67 36 0,12 5 0,-7 5 327,-11 4 1,-8 6 0,-1 2-210,-9 7 1,-2 4 0,-4 1-365,5-3 0,-5 1 0,1 2 0,3-3 0,14-7 0,2-1 0,1 0 0,-4 2 156,-18 8 1,-5 3 0,3-1 0,10-4 89,-3 10 0,4-2-328,-4-5 0,-5 2 0,7-3-91,5 0 0,4-3 109,-3 0 0,2-3 310,12-7 0,6-3 983,-9 4 0,18-10 0,21-16 0,10-5 0,45-4 0,28-28-492,-1-1 1,8-7-255,14-16 0,2-6-237,-5 0 0,2-3 0,-13 9 0,3-2 0,-7 2 0,-4-1 0,-2 1 0,-4 7 0,3-2 0,-3 3 0,0-1 0,-2 2 0,6-1 0,-3 1-61,-11 7 0,-3 3 61,20-11 0,-68 48 0,-62 43 0,15-12 0,-9 7-246,6-3 0,-8 6 0,-3 2 0,4-1-82,-10 7 0,2-1 0,-2 1 82,12-6 0,-2 1 0,0 0 0,5-3-82,-3 1 0,4-2 0,2-1 285,-21 18 0,4-2-449,12-10 0,2-1 440,-5 4 1,2-3 51,14-11 0,4-5 0,-9 8 0,22-13 0,13-18 983,20-6 0,34-35 0,35-18-492,-6-12 1,4-5-382,-9 17 0,2-1-438,-5-4 0,4-5 0,-3 3 269,13-9 0,-3 3 59,-3 3 0,-2 1-492,3-6 0,-6 4-423,11-10 824,-30 28 0,-1 1 91,11-10 983,-17 16-410,-37 23 410,-37 36-492,-2-3 1,-5 5-185,-10 14 1,-2 4 162,-11 6 1,1 1-471,17-9 0,2 0 0,-6 0 0,4-2 0,-14 22 0,-3-6 249,22-11-249,12-21 0,22-10 0,2-10 0,25-4 0,24-19 0,31-24 0,-20 9 0,2-3 378,8-12 1,-1 0-379,-10 9 0,-1 1 0,15-10 0,-3 1 0,19-14 0,-31 24 0,-2 1 0,19-10 0,-18 7 0,-20 22 0,-10 4 0,-13 17 0,-39 25 0,-5 10 0,-7 5-492,-5-3 0,-5 3 164,4 1 0,-4 4 0,1-2 233,-19 14 1,4-4 94,12-7 0,0-2-169,-9 6 1,6-3 168,-5 9 0,27-31 0,1-1 0,-8 12 0,18-22 0,19-9 0,41-30 983,5-2 0,41-25 0,-20 7-672,3 5-311,-20 4 0,-4 11 0,-11 2 0,-6 5 0,-7 5 0,-72 7 0,0 27-492,-4-11 0,-4 4 357,7 11 0,2 3 135,10-10 0,1 0-346,-9 10 1,1 1 345,-22 13 0,-6 6 0,18-17 0,20-11 0,12-12 0,17-1 0,4-10 983,11-5-757,2-21 510,8 1-736,14-31 0,6 10 0,8-13 0,-7 6 0,-7 17 0,-2-11 0,-10 25 0,4-10 0,-10 14 0,-9 8 0,-14 1 0,-2 8 0,-3 1 0,5 5 0,12-2 0,-7 1 0,13 0 0,-4-1 0,4 9 0,0-1 0,0 11 0,0-1 0,0 12 0,0-5 0,0 11 0,0-5 0,0 6 0,0 0 0,0 0 0,0 1 0,5-1 0,1-6 0,5 5 0,0-5 0,0 1 0,5 3 0,-4-4 0,9 6 0,-9-6 0,9 5 0,-4-11 0,5 11 0,-1-11 0,1 4 0,5-4 0,-5-2 0,4-4 0,-7-3 0,0-5 0,0 0 0,0-4 0,-4-2 0,-2-4 0,-5-4 0,1-1 0,-4-39 0,-7 6 0,-11-46 0,-12 11 0,-4-23 0,-2 21 0,-1-18 0,5 20 0,-5-16 0,7 16 0,0 3 0,8 27 0,1-2 0,7 20 0,4-3 0,-3 15 0,7-4 0,-3 38 0,10 9 0,20 38 0,13 15-528,10-21 528,-21-25 0,0-2 0,10 14 0,13 8 0,-20-14 0,2-16 0,-12-6 0,-7-15 0,0-2 0,-6-4 0,-3-43 0,-8-16 0,-3 1 0,-3-5-492,-2-6 0,-1 0 321,1 4 1,-1-1 170,-6-7 0,0 1-273,6 11 1,0 2 272,-2-5 0,-1 1 0,-11-29 0,12 19 0,2 24 0,4 20 0,7 30 983,22 29-167,12 43-816,-1-29 0,2 0-428,-8-6 0,0 1 428,23 26 0,-1-3 0,0 0-443,-4-3 1,1 0 442,2-5 0,2 13 0,-12-27 0,-9-10 0,-13-18 983,-1-2-579,-5-11 549,-1 1-953,-13-48 0,-12-4 0,1-6 0,-3-8-492,-6-3 0,-3-4 112,-5-10 1,-1-3 379,-1-10 0,0 3 0,-2 15 0,1 1 0,3-8 0,1 3-355,2 22 1,1 2 354,2-7 0,2 2 0,-22-23 0,20 23 0,1 20 0,15 14 0,2 14 983,5 30-289,15 20-694,19 46-306,-10-41 1,5 3 305,9 13 0,2 4-492,1 5 0,2 2 0,9 8 0,-1-2 433,-13-18 0,0-1-309,6 8 0,-2-3 368,11 18 0,-20-34 0,0-1 0,20 25 0,-10-18 0,-16-19 983,-9-18-785,-4-2 785,-2-15 0,-3-31 0,-1-16-905,-11-50-78,-2 43 0,-4-3-492,-3-16 0,-2-4 94,-6-8 0,-2 1 398,3 13 0,0 1-371,-1-11 0,-1 4 371,4 26 0,1 2 0,1-5 0,1 1 0,-13-23 0,12 23 0,4 18 0,10 32 0,38 67 0,10 8 70,-9-8 0,4 3-70,5-10 0,0-1 0,-5 8 0,0 0 0,-3-15 0,0-1 135,1 9 1,-3-1-136,16 24 0,0 1 0,-8-6 0,-13-31 0,-5-3 0,-8-24 0,-1-2 983,-5-11-374,-10-45-609,-16-14 0,4 0 0,-4-6-492,-8-2 0,-3-4 459,-1-13 0,0-3 33,-4-2 0,0 2 0,5 9 0,0 1 0,-3-1 0,1 4 0,8 19 0,1 2 0,-3-2 0,0 1 0,-9-25 0,4 24 0,13 20 0,2 12 0,9 15 983,1 28-397,10 26-586,4-5 0,3 5-492,6 12 0,4 3 133,5 9 1,3 3 30,-5-20 0,1 1 0,-1 1-164,10 29 0,-1-3 460,-1-15 1,-1-1 31,-1 12 0,0-3-487,-6-31 1,0-1 486,2 16 0,-1-2 0,15 14 0,-11-9 0,-14-36 983,-3-7-538,-5-13 538,0-8 0,-4-40-862,-21-19-121,4-12 0,-4-5-492,-5 13 0,-3-4 305,-1-15 0,-2-10 0,2 6 187,-1 0 0,-2 0 0,-3-4 0,-3-8 0,2 3 0,8 17 0,3 2 0,-2 3 0,-13-22 0,0 2-492,4-10 0,3 6 188,6 33 1,1 4 300,-1-3 1,2 3 2,-9-27 0,7 33 0,17 23 0,2 28 0,31 44 0,4 8 0,4 9-263,9 15 1,4 7 262,-7-10 0,2 5 0,1 1-328,3 5 0,1 1 0,1 3 82,-9-13 0,-1 2 0,1 0 0,-1-3 20,8 11 1,-1-2 0,2 2-21,-5-8 0,3 4 0,-2-3 0,-5-8-246,5 8 0,-3-1 477,1 0 1,3 6 0,-5-8 14,-2-7 0,-2-4-275,3 8 1,-2-2 274,-9-17 0,-1-6 983,10 15 0,-15-23 0,-6-15 0,-3-13 0,-8-28 0,-1-21 0,-11-37-535,-11 8 0,-7-8-448,-3-10 0,-5-7-328,3 12 0,-4-5 0,-1-3 82,7 16 0,0-1 0,-2-2 0,1-1 0,-3-6 0,-1-1 0,0 0 0,2 2-82,-6-15 0,2 3 0,-2-2 285,3 15 0,-1-4 0,0 3 1,5 7-450,-3-17 0,0 3 168,-4 6 1,-3-3 0,4 6 323,4 5 0,3 4-492,-10-10 0,2 4 401,10 23 0,4 6 1074,-4-18-590,1 33 590,19 23 0,-2 48 0,31 42-658,-1-1 0,5 5-733,1-17 0,5 5 408,-4-5 0,3 9 0,2 3 0,-1-7 0,2 0 0,-1-4 0,1 3 0,-3-3 0,2 4 0,0 0 0,-1-3 0,8 14 0,1-3 0,-4-6 0,3 3 0,-1-2 0,-6-13 0,1 2 0,-3-4 0,1 1 0,-1-2 443,5 7 0,-1-1-443,-9-20 0,-2-4 0,17 31 0,-13-35 0,-12-9 0,-3-17 983,-4-4 0,-4-10 0,-1-28 0,-4-44-717,-3 16 1,-2-6-759,-6-24 0,-5-8 164,1 15 0,-3-4 0,-1-1 0,-4-6 0,-1-2 0,-2-4 82,2 9 0,-1-5 0,-1 1 0,1 4-82,-3-7 0,1 4 0,0 1 0,0 0 0,0 1 0,0 3 0,0 13 0,-1 2 0,2 4-164,-5-18 0,0 4 78,-5-7 1,1 5 316,9 22 0,1 6 97,-7-10 983,9 29 0,12 27-815,8 48-168,9 32 491,14 8 1,6 10-165,-8-27 1,2 3 0,4 2-656,9 16 0,5 4 0,1 2 82,-10-18 0,0 2 0,0 0 0,2 1 197,4 5 0,1 1 0,1 0 0,-3-2 49,3 13 0,-2-3 0,0 3 0,-4-14 0,1 2 0,0-1 0,-2-3 0,4 4 0,-2-3 0,-2-2-328,-5-7 0,-2 0 0,1-2 238,5 1 0,2-1 0,-5-6 1,-6-6 0,-1-4 89,3 6 0,0-4 0,9 15 0,-13-22 983,-4-25-14,-6-7 14,-3-16 0,-1-31 0,-18-45 0,-2-16-1311,-2 32 0,-4-7 0,-1 0 316,1 8 1,-1 0-1,-1-5 12,-1-5 0,-2-6 0,0 0 0,1 4 0,0 1 0,1 4 0,-1-3 0,0 2 0,-2-4 0,0-1 0,1 5 0,-3-4 0,0 3 0,0 1 0,1 2 0,0 0 0,-1 1 0,-2-1 0,-2 0 0,3 6-290,-2 1 1,2 4 289,-1 1 0,1 3 0,1 4 0,3 7 0,-2-1 0,7 10 0,9 23 983,8 27 0,1 32-492,10 12 1,5 10-984,5 11 0,5 6 413,-3-13 1,1 5-1,2-3-249,2-9 0,2-1 0,-1 1 0,1 11 0,0 2 0,1-1 0,1-2 0,2-1 0,0 1 0,-2 5 0,-1 0 0,1-2 0,-3-13 0,1-3 0,-1 0-164,6 26 0,-1-8 290,-7-29 0,-1-3 661,-2 0 0,-1-1-459,13 21 983,-13-26 0,-3-18 0,-6-8 0,0-14 0,-4-47-447,-1-58-1028,-7 27 0,-2-9 357,-3 7 1,-2-6-1,-2-1-193,-1-4 0,-1-1 0,-3-4 82,0 11 0,-2-2 0,-1-1 0,2 3-82,-3-12 0,1 3 0,-2-2 82,2 12 0,-2-3 0,1 3 0,1 8-246,-6-13 0,0 4 348,3 9 0,-1-3 0,1 8 144,0 10 0,1 6-18,-1-7 0,1 4 18,-9-12 983,14 34-108,7 53-875,13 51 0,16 4 0,5 7 491,-6-8 1,3 4-271,7-6 1,4 5 0,0-2-301,-7-9 1,-1-2-1,2 2 79,6 13 0,1 2 0,1 1 0,-2 1 0,1 0 0,0 0 0,0 2 0,1 0 0,-3-5 0,3 8 0,-2-3 0,-6-20 0,1 2 0,-3-8 0,-4-6 0,-1-3-146,5 11 0,-1-2 146,11 29 0,-10-34 0,-7-17 983,-3-19 0,-5-10 0,-4-10 0,-1-21 0,-4-32-621,-13-1 1,-4-6-855,4 4 0,-2-6 164,-10-16 0,-5-10 0,1-1 0,4 6 0,2 0 0,-2-5 82,-1 1 0,-3-5 0,0 0 0,3 4-82,0-6 0,2 4 0,-1-2 82,-1 8 0,-1-4 0,0 1 0,1 5-82,-2-5 0,1 5 0,1 0 0,1 2 0,1 0 0,-1 1 0,-2-2 0,-1 1 0,3 7-164,3 6 0,2 4 441,-5-8 0,0 2 542,7 16 1,1 6 25,-2-9 466,2 16 0,12 35 0,0 35 0,19 44-492,0-21 1,3 6-1,8 17 1,3 5-1,5 9 1,2 2-820,-11-27 0,0 1 0,-1 2 0,2 4 0,-1 2 0,1-2 0,-2-7 0,1-2 0,-1-2-164,7 17 0,-1-2 0,-1-1 0,-1-3 407,-5-19 1,-1-1 84,2 4 0,-2-1-486,8 34 486,0-27 983,-17-22-581,4-9 581,-7-17 0,-4-1 0,3-8 0,-7-75-492,1 21 1,-1-7-820,-2-8 0,-2-8 0,-1-2 121,-5-8 1,-1-3-1,-1 0-121,1 3 0,0 0 0,-2-2 0,-7-14 0,-2-2 0,1 7-164,2-1 0,0 3 164,2 14 0,1-3 0,-1 7-164,-4 1 0,1 5 0,2-4 0,1 3 0,1 15 0,0 6 1475,-3-4-262,8 21 262,5 38 0,1 50-492,6-5 1,4 9-1,5 22 1,4 5-451,1 1 1,5 6-288,-1-23 0,4 5 0,2 3 0,-2-3-82,3 16 0,-2-1 0,2 5 131,-3-20 0,1 6 1,2 1-1,-1-2 0,-2-4-21,-1-4 0,-2-3 0,-1-1 0,1 3 218,3 13 0,1 4 0,0-2 0,-2-10 0,8 12 0,-1-3 0,-5-5 0,0 4 0,-1-6-492,2-3 0,-1-5 471,1 3 1,-2-1-59,-4-11 1,-2-7 78,7 10 983,-7-19 0,-4-29 0,-5-9 0,-4-14 0,-1-33 0,-11-23-492,-7-1 1,-3-7-805,4 7 0,-2-7 313,-7-12 0,-5-9 0,2 1-328,4 11 0,1 1 0,0-5 82,0-3 0,1-7 0,-1-1 0,0 7-82,-3 2 0,1 4 0,0-3 82,4 4 0,0-5 0,0 2 0,0 9 205,-8-11 1,0 4 40,5-3 0,-1-5 0,-1 7-492,-5 1 0,0 4 330,1-12 1,1 1 161,-1 17 0,0 6-2,-9-30 2,10 28 983,9 26 0,8 19 0,0 11 0,4 8 0,1 29 0,4 26-492,2-6 1,3 6-604,5 6 1,4 3 111,2 14 0,3 2-492,5 6 0,3 1 0,2 0 0,0 0 426,-2 7 0,0-4-426,0-23 0,0-3 447,-3 7 1,-1-2-234,-2-17 0,0-1 278,0 1 0,0 0 0,14 37 983,-4-26-761,-9-16 761,-5-13 0,-3-14 0,-5-5-629,0-10 366,-1 0-720,-3-21 0,-2-22 0,1-8 0,0-8-492,-3-18 0,0-8 164,1 16 0,1-3 0,-1 1 191,-2-31 1,0-2 136,3 22 0,0-2 0,0 5 0,-2 2 0,0 1 0,2 5 0,1-3 0,-2 6-237,-2 9 0,0 3 237,0-11 0,0 4 0,0-8 0,0 20 0,0 55 0,0 53 0,0-7 0,0 8-328,0 8 0,-1 8 0,2 1 302,1 0 1,2 1-1,-1 0 26,0 2 0,0 0 0,1 2 0,2 8 0,1 0 0,0-1 0,-1-13 0,-1-2 0,2 2 0,2 9 0,1 2 0,-1-4 0,1 15 0,0-3-492,3-1 0,0-5 424,-5-26 1,-1-3-25,1 2 1,-1-1 91,0-11 0,0-5 0,0 9 0,3-17 0,-9-19 983,7-11 0,-8-41 0,4-21-963,-6-15 1,-4-11-513,-8-16 0,-2-8 213,2 15 0,0-4 1,-2-5 32,0 10 0,0-3 0,-2-1 0,0-2 0,-2-3 0,0-3 0,-1 1 0,2 3 0,4 11 0,1 1 0,0 2 0,-2 1-82,-7-20 0,-1 1 0,1 7 0,7 21 0,1 4 0,0 2-164,-7-24 0,0 2 93,1 3 0,1 5 399,5 19 0,1 6 983,-7-11 0,9 26 0,4 23 0,7 11 0,-3 33 0,4 10 0,6 40 0,14 2-492,-6-27 1,3 3-277,4 3 1,2 1-216,0 7 0,1 1 0,3 3 0,1 2 0,1-1 0,-1 0 0,1 2 0,-1-3 0,-2-17 0,-1-1-277,-3 10 0,0-3 277,17 15 0,-6-1 0,5 0 0,-15-37 0,1 10 0,-10-27 0,-5-7 983,0-8-673,-5-40-310,0-39 0,-3 7 0,-2-9-328,2 9 0,0-6 0,-3-1 0,-5-9 0,-3-3 0,0 1 0,4 6 0,0 1 0,-3-2 0,-9-15 0,-3-3 0,1 9-164,3 7 0,-1 3 164,1 6 0,-2-2 0,1 5-164,-2-1 0,0 5 279,-3 1 1,0 3 212,-13-31 983,12 44 0,9 23 0,6 17 0,4 13 0,1 33 0,4 23-492,-1-12 1,2 5-984,7 5 0,4 3 393,0 5 1,3 1 98,4 4 0,2 0-470,3 2 1,-2-2 469,-9-13 0,0 0 0,5 5 0,0 0 0,-7-11 0,0-2-132,3 1 1,0-1 131,-3 0 0,1-2 0,11 22 0,-9-14 0,2-11 983,-6-19 0,-4-6 0,2-7-835,-7-4 163,3-47-311,-4-5 0,-7-53 0,-2 44 0,-3-2-492,-4-13 0,-2-1 139,-9-8 1,-2-3-140,-6-13 0,-2-2 164,10 29 0,-1 1 0,0 2-23,-6-10 0,0 2-102,-8-11 1,2 6 452,-11-4 0,20 34 0,-1 2 0,-14-15 0,13 24 0,7 12 983,7 13-599,4 5 599,2 4 0,5 3 0,-1 6-35,5 0-948,-5 8 0,4-7 0,0 3 0,-3-4 0,4-1 0,-1 1 0,-3-1 0,7 1 0,-7 0 0,7-1 0,-7 0 0,4 1 0,-5-5 0,0 8 0,-4-2 0,3 4 0,-9 9 0,-1-7 0,-1 9 0,-9-4 0,9-7 0,-6 5 0,7-9 0,-3 3 0,4-8 0,4-1 0,2-4 0,4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23.655"/>
    </inkml:context>
    <inkml:brush xml:id="br0">
      <inkml:brushProperty name="width" value="0.2" units="cm"/>
      <inkml:brushProperty name="height" value="0.2" units="cm"/>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04.616"/>
    </inkml:context>
    <inkml:brush xml:id="br0">
      <inkml:brushProperty name="width" value="0.2" units="cm"/>
      <inkml:brushProperty name="height" value="0.2" units="cm"/>
    </inkml:brush>
  </inkml:definitions>
  <inkml:trace contextRef="#ctx0" brushRef="#br0">0 1 24575,'2262'0'-1365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11.432"/>
    </inkml:context>
    <inkml:brush xml:id="br0">
      <inkml:brushProperty name="width" value="0.2" units="cm"/>
      <inkml:brushProperty name="height" value="0.2" units="cm"/>
    </inkml:brush>
  </inkml:definitions>
  <inkml:trace contextRef="#ctx0" brushRef="#br0">0 1 24575,'2058'0'-1365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22.038"/>
    </inkml:context>
    <inkml:brush xml:id="br0">
      <inkml:brushProperty name="width" value="0.2" units="cm"/>
      <inkml:brushProperty name="height" value="0.2" units="cm"/>
    </inkml:brush>
  </inkml:definitions>
  <inkml:trace contextRef="#ctx0" brushRef="#br0">0 1 24575,'1275'0'-1365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32.779"/>
    </inkml:context>
    <inkml:brush xml:id="br0">
      <inkml:brushProperty name="width" value="0.2" units="cm"/>
      <inkml:brushProperty name="height" value="0.2" units="cm"/>
    </inkml:brush>
  </inkml:definitions>
  <inkml:trace contextRef="#ctx0" brushRef="#br0">0 1 24575,'1275'0'-1365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46.028"/>
    </inkml:context>
    <inkml:brush xml:id="br0">
      <inkml:brushProperty name="width" value="0.2" units="cm"/>
      <inkml:brushProperty name="height" value="0.2" units="cm"/>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57.281"/>
    </inkml:context>
    <inkml:brush xml:id="br0">
      <inkml:brushProperty name="width" value="0.2" units="cm"/>
      <inkml:brushProperty name="height" value="0.2" units="cm"/>
    </inkml:brush>
  </inkml:definitions>
  <inkml:trace contextRef="#ctx0" brushRef="#br0">0 1 24575,'1275'0'-1365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3"/>
    </inkml:context>
    <inkml:brush xml:id="br0">
      <inkml:brushProperty name="width" value="0.35" units="cm"/>
      <inkml:brushProperty name="height" value="0.35" units="cm"/>
    </inkml:brush>
  </inkml:definitions>
  <inkml:trace contextRef="#ctx0" brushRef="#br0">1 0 24575,'2853'0'-1365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4"/>
    </inkml:context>
    <inkml:brush xml:id="br0">
      <inkml:brushProperty name="width" value="0.35" units="cm"/>
      <inkml:brushProperty name="height" value="0.35" units="cm"/>
    </inkml:brush>
  </inkml:definitions>
  <inkml:trace contextRef="#ctx0" brushRef="#br0">1 0 24575,'3065'0'-1365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5"/>
    </inkml:context>
    <inkml:brush xml:id="br0">
      <inkml:brushProperty name="width" value="0.35" units="cm"/>
      <inkml:brushProperty name="height" value="0.35" units="cm"/>
    </inkml:brush>
  </inkml:definitions>
  <inkml:trace contextRef="#ctx0" brushRef="#br0">1 0 24575,'3670'0'-1365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26.859"/>
    </inkml:context>
    <inkml:brush xml:id="br0">
      <inkml:brushProperty name="width" value="0.35" units="cm"/>
      <inkml:brushProperty name="height" value="0.35" units="cm"/>
    </inkml:brush>
  </inkml:definitions>
  <inkml:trace contextRef="#ctx0" brushRef="#br0">1 0 24575,'2853'0'-1365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6"/>
    </inkml:context>
    <inkml:brush xml:id="br0">
      <inkml:brushProperty name="width" value="0.2" units="cm"/>
      <inkml:brushProperty name="height" value="0.2"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7"/>
    </inkml:context>
    <inkml:brush xml:id="br0">
      <inkml:brushProperty name="width" value="0.2" units="cm"/>
      <inkml:brushProperty name="height" value="0.2"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8"/>
    </inkml:context>
    <inkml:brush xml:id="br0">
      <inkml:brushProperty name="width" value="0.2" units="cm"/>
      <inkml:brushProperty name="height" value="0.2" units="cm"/>
    </inkml:brush>
  </inkml:definitions>
  <inkml:trace contextRef="#ctx0" brushRef="#br0">0 1 24575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9"/>
    </inkml:context>
    <inkml:brush xml:id="br0">
      <inkml:brushProperty name="width" value="0.2" units="cm"/>
      <inkml:brushProperty name="height" value="0.2" units="cm"/>
    </inkml:brush>
  </inkml:definitions>
  <inkml:trace contextRef="#ctx0" brushRef="#br0">0 1 24575,'1275'0'-1365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4.630"/>
    </inkml:context>
    <inkml:brush xml:id="br0">
      <inkml:brushProperty name="width" value="0.35" units="cm"/>
      <inkml:brushProperty name="height" value="0.35" units="cm"/>
    </inkml:brush>
  </inkml:definitions>
  <inkml:trace contextRef="#ctx0" brushRef="#br0">1 0 24575,'2853'0'-1365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8.954"/>
    </inkml:context>
    <inkml:brush xml:id="br0">
      <inkml:brushProperty name="width" value="0.35" units="cm"/>
      <inkml:brushProperty name="height" value="0.35" units="cm"/>
    </inkml:brush>
  </inkml:definitions>
  <inkml:trace contextRef="#ctx0" brushRef="#br0">1 0 24575,'2853'0'-1365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42.044"/>
    </inkml:context>
    <inkml:brush xml:id="br0">
      <inkml:brushProperty name="width" value="0.35" units="cm"/>
      <inkml:brushProperty name="height" value="0.35" units="cm"/>
    </inkml:brush>
  </inkml:definitions>
  <inkml:trace contextRef="#ctx0" brushRef="#br0">1 0 24575,'3065'0'-1365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0.810"/>
    </inkml:context>
    <inkml:brush xml:id="br0">
      <inkml:brushProperty name="width" value="0.35" units="cm"/>
      <inkml:brushProperty name="height" value="0.35" units="cm"/>
    </inkml:brush>
  </inkml:definitions>
  <inkml:trace contextRef="#ctx0" brushRef="#br0">1 0 24575,'2853'0'-1365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7.276"/>
    </inkml:context>
    <inkml:brush xml:id="br0">
      <inkml:brushProperty name="width" value="0.35" units="cm"/>
      <inkml:brushProperty name="height" value="0.35" units="cm"/>
    </inkml:brush>
  </inkml:definitions>
  <inkml:trace contextRef="#ctx0" brushRef="#br0">1 0 24575,'2853'0'-1365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02.459"/>
    </inkml:context>
    <inkml:brush xml:id="br0">
      <inkml:brushProperty name="width" value="0.35" units="cm"/>
      <inkml:brushProperty name="height" value="0.35" units="cm"/>
    </inkml:brush>
  </inkml:definitions>
  <inkml:trace contextRef="#ctx0" brushRef="#br0">1 0 24575,'3670'0'-1365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19.224"/>
    </inkml:context>
    <inkml:brush xml:id="br0">
      <inkml:brushProperty name="width" value="0.2" units="cm"/>
      <inkml:brushProperty name="height" value="0.2"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F1EF226-D001-486A-8548-B06E75414EEE}" type="datetimeFigureOut">
              <a:rPr lang="en-US" smtClean="0"/>
              <a:t>9/15/23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560F742-0282-4E8C-8626-52843FC8DB77}" type="slidenum">
              <a:rPr lang="en-US" smtClean="0"/>
              <a:t>‹#›</a:t>
            </a:fld>
            <a:endParaRPr lang="en-US"/>
          </a:p>
        </p:txBody>
      </p:sp>
    </p:spTree>
    <p:extLst>
      <p:ext uri="{BB962C8B-B14F-4D97-AF65-F5344CB8AC3E}">
        <p14:creationId xmlns:p14="http://schemas.microsoft.com/office/powerpoint/2010/main" val="5679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9/15/23</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9/15/23</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9/15/23</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9/15/23</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sanz@dadeschools.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2.png"/><Relationship Id="rId18" Type="http://schemas.openxmlformats.org/officeDocument/2006/relationships/image" Target="../media/image14.png"/><Relationship Id="rId26" Type="http://schemas.openxmlformats.org/officeDocument/2006/relationships/customXml" Target="../ink/ink17.xml"/><Relationship Id="rId3" Type="http://schemas.openxmlformats.org/officeDocument/2006/relationships/image" Target="../media/image8.png"/><Relationship Id="rId21" Type="http://schemas.openxmlformats.org/officeDocument/2006/relationships/customXml" Target="../ink/ink13.xml"/><Relationship Id="rId7" Type="http://schemas.openxmlformats.org/officeDocument/2006/relationships/customXml" Target="../ink/ink4.xml"/><Relationship Id="rId12" Type="http://schemas.openxmlformats.org/officeDocument/2006/relationships/customXml" Target="../ink/ink8.xml"/><Relationship Id="rId17" Type="http://schemas.openxmlformats.org/officeDocument/2006/relationships/customXml" Target="../ink/ink11.xml"/><Relationship Id="rId25" Type="http://schemas.openxmlformats.org/officeDocument/2006/relationships/customXml" Target="../ink/ink16.xml"/><Relationship Id="rId2" Type="http://schemas.openxmlformats.org/officeDocument/2006/relationships/image" Target="../media/image1.png"/><Relationship Id="rId16" Type="http://schemas.openxmlformats.org/officeDocument/2006/relationships/customXml" Target="../ink/ink10.xml"/><Relationship Id="rId20" Type="http://schemas.openxmlformats.org/officeDocument/2006/relationships/image" Target="../media/image15.png"/><Relationship Id="rId29"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7.xml"/><Relationship Id="rId24" Type="http://schemas.openxmlformats.org/officeDocument/2006/relationships/customXml" Target="../ink/ink15.xml"/><Relationship Id="rId32" Type="http://schemas.openxmlformats.org/officeDocument/2006/relationships/customXml" Target="../ink/ink23.xml"/><Relationship Id="rId5" Type="http://schemas.openxmlformats.org/officeDocument/2006/relationships/image" Target="../media/image10.png"/><Relationship Id="rId15" Type="http://schemas.openxmlformats.org/officeDocument/2006/relationships/image" Target="../media/image13.png"/><Relationship Id="rId23" Type="http://schemas.openxmlformats.org/officeDocument/2006/relationships/customXml" Target="../ink/ink14.xml"/><Relationship Id="rId28"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customXml" Target="../ink/ink12.xml"/><Relationship Id="rId31"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11.png"/><Relationship Id="rId14" Type="http://schemas.openxmlformats.org/officeDocument/2006/relationships/customXml" Target="../ink/ink9.xml"/><Relationship Id="rId22" Type="http://schemas.openxmlformats.org/officeDocument/2006/relationships/image" Target="../media/image16.png"/><Relationship Id="rId27" Type="http://schemas.openxmlformats.org/officeDocument/2006/relationships/customXml" Target="../ink/ink18.xml"/><Relationship Id="rId30" Type="http://schemas.openxmlformats.org/officeDocument/2006/relationships/customXml" Target="../ink/ink2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sar.selfreportedtranscript.com/Login.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olgarcia@dadeschool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F3CxBRT7V8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N3EC15QviP9hqUHAosz_cVCldG4LHU5j3oXs_hP_Wlk/edit?usp=sharin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ssanz@dadeschools.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8" name="Picture 7" descr="A person in a hat and cape&#10;&#10;Description automatically generated">
            <a:extLst>
              <a:ext uri="{FF2B5EF4-FFF2-40B4-BE49-F238E27FC236}">
                <a16:creationId xmlns:a16="http://schemas.microsoft.com/office/drawing/2014/main" id="{B6F61FFB-91FA-2ABC-BB0C-96B23C3C0A68}"/>
              </a:ext>
            </a:extLst>
          </p:cNvPr>
          <p:cNvPicPr>
            <a:picLocks noChangeAspect="1"/>
          </p:cNvPicPr>
          <p:nvPr/>
        </p:nvPicPr>
        <p:blipFill>
          <a:blip r:embed="rId2"/>
          <a:stretch>
            <a:fillRect/>
          </a:stretch>
        </p:blipFill>
        <p:spPr>
          <a:xfrm>
            <a:off x="1149698" y="1641832"/>
            <a:ext cx="4618921" cy="4618921"/>
          </a:xfrm>
          <a:prstGeom prst="rect">
            <a:avLst/>
          </a:prstGeom>
        </p:spPr>
      </p:pic>
      <p:sp>
        <p:nvSpPr>
          <p:cNvPr id="9" name="Rectangle 8">
            <a:extLst>
              <a:ext uri="{FF2B5EF4-FFF2-40B4-BE49-F238E27FC236}">
                <a16:creationId xmlns:a16="http://schemas.microsoft.com/office/drawing/2014/main" id="{E5012518-D0A9-C03D-343E-D717CACE152C}"/>
              </a:ext>
            </a:extLst>
          </p:cNvPr>
          <p:cNvSpPr/>
          <p:nvPr/>
        </p:nvSpPr>
        <p:spPr>
          <a:xfrm>
            <a:off x="822319" y="1362244"/>
            <a:ext cx="5273681" cy="4711700"/>
          </a:xfrm>
          <a:prstGeom prst="rect">
            <a:avLst/>
          </a:prstGeom>
          <a:noFill/>
        </p:spPr>
        <p:txBody>
          <a:bodyPr wrap="none" lIns="91440" tIns="45720" rIns="91440" bIns="45720">
            <a:prstTxWarp prst="textArchUp">
              <a:avLst>
                <a:gd name="adj" fmla="val 10966836"/>
              </a:avLst>
            </a:prstTxWarp>
            <a:spAutoFit/>
          </a:bodyPr>
          <a:lstStyle/>
          <a:p>
            <a:pPr algn="ctr"/>
            <a:r>
              <a:rPr lang="en-US" sz="8800" b="1">
                <a:ln w="57150">
                  <a:solidFill>
                    <a:schemeClr val="accent1"/>
                  </a:solidFill>
                  <a:prstDash val="solid"/>
                </a:ln>
                <a:solidFill>
                  <a:schemeClr val="bg2">
                    <a:lumMod val="20000"/>
                    <a:lumOff val="80000"/>
                  </a:schemeClr>
                </a:solidFill>
                <a:latin typeface="Jumble" panose="020F0502020204030204" pitchFamily="34" charset="0"/>
                <a:ea typeface="UD Digi Kyokasho NP-B" panose="02020700000000000000" pitchFamily="18" charset="-128"/>
                <a:cs typeface="Jumble" panose="020F0502020204030204" pitchFamily="34" charset="0"/>
              </a:rPr>
              <a:t>SENIOR YEAR</a:t>
            </a:r>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
        <p:nvSpPr>
          <p:cNvPr id="3" name="Title 1">
            <a:extLst>
              <a:ext uri="{FF2B5EF4-FFF2-40B4-BE49-F238E27FC236}">
                <a16:creationId xmlns:a16="http://schemas.microsoft.com/office/drawing/2014/main" id="{E2E9F76A-15A0-55B6-20B6-4F9EAFA4513F}"/>
              </a:ext>
            </a:extLst>
          </p:cNvPr>
          <p:cNvSpPr txBox="1">
            <a:spLocks/>
          </p:cNvSpPr>
          <p:nvPr/>
        </p:nvSpPr>
        <p:spPr>
          <a:xfrm>
            <a:off x="403413" y="1398016"/>
            <a:ext cx="9274597" cy="445414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2023 STATE UNIVERSITY SYSTEMS DATA</a:t>
            </a:r>
            <a:endParaRPr lang="en-US" sz="7200" dirty="0"/>
          </a:p>
        </p:txBody>
      </p:sp>
      <p:sp>
        <p:nvSpPr>
          <p:cNvPr id="4" name="TextBox 3">
            <a:extLst>
              <a:ext uri="{FF2B5EF4-FFF2-40B4-BE49-F238E27FC236}">
                <a16:creationId xmlns:a16="http://schemas.microsoft.com/office/drawing/2014/main" id="{D5D69ECA-5CF7-81BA-9868-7A561F577D46}"/>
              </a:ext>
            </a:extLst>
          </p:cNvPr>
          <p:cNvSpPr txBox="1"/>
          <p:nvPr/>
        </p:nvSpPr>
        <p:spPr>
          <a:xfrm>
            <a:off x="793647" y="5090652"/>
            <a:ext cx="1720343" cy="369332"/>
          </a:xfrm>
          <a:prstGeom prst="rect">
            <a:avLst/>
          </a:prstGeom>
          <a:noFill/>
        </p:spPr>
        <p:txBody>
          <a:bodyPr wrap="none" rtlCol="0">
            <a:spAutoFit/>
          </a:bodyPr>
          <a:lstStyle/>
          <a:p>
            <a:r>
              <a:rPr lang="en-US" dirty="0">
                <a:latin typeface="Avenir Light" panose="020B0402020203020204" pitchFamily="34" charset="77"/>
              </a:rPr>
              <a:t>OPEN LINK!!!!</a:t>
            </a:r>
          </a:p>
        </p:txBody>
      </p:sp>
    </p:spTree>
    <p:extLst>
      <p:ext uri="{BB962C8B-B14F-4D97-AF65-F5344CB8AC3E}">
        <p14:creationId xmlns:p14="http://schemas.microsoft.com/office/powerpoint/2010/main" val="250742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264160"/>
            <a:ext cx="8073524" cy="2018055"/>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6" name="Content Placeholder 2">
            <a:extLst>
              <a:ext uri="{FF2B5EF4-FFF2-40B4-BE49-F238E27FC236}">
                <a16:creationId xmlns:a16="http://schemas.microsoft.com/office/drawing/2014/main" id="{239A7325-8654-16A7-ECCC-25DF96B00B06}"/>
              </a:ext>
            </a:extLst>
          </p:cNvPr>
          <p:cNvGraphicFramePr>
            <a:graphicFrameLocks noGrp="1"/>
          </p:cNvGraphicFramePr>
          <p:nvPr>
            <p:ph idx="1"/>
            <p:extLst>
              <p:ext uri="{D42A27DB-BD31-4B8C-83A1-F6EECF244321}">
                <p14:modId xmlns:p14="http://schemas.microsoft.com/office/powerpoint/2010/main" val="1314217358"/>
              </p:ext>
            </p:extLst>
          </p:nvPr>
        </p:nvGraphicFramePr>
        <p:xfrm>
          <a:off x="659434" y="2441224"/>
          <a:ext cx="9159308" cy="363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27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507036"/>
            <a:ext cx="8073524" cy="1775179"/>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POST SECONDARY EDUCATION</a:t>
            </a:r>
            <a:endParaRPr lang="en-US" sz="60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8" name="Content Placeholder 2">
            <a:extLst>
              <a:ext uri="{FF2B5EF4-FFF2-40B4-BE49-F238E27FC236}">
                <a16:creationId xmlns:a16="http://schemas.microsoft.com/office/drawing/2014/main" id="{E0228303-7225-F2DE-EE8C-49444E440035}"/>
              </a:ext>
            </a:extLst>
          </p:cNvPr>
          <p:cNvGraphicFramePr>
            <a:graphicFrameLocks noGrp="1"/>
          </p:cNvGraphicFramePr>
          <p:nvPr>
            <p:ph idx="1"/>
            <p:extLst>
              <p:ext uri="{D42A27DB-BD31-4B8C-83A1-F6EECF244321}">
                <p14:modId xmlns:p14="http://schemas.microsoft.com/office/powerpoint/2010/main" val="3139369248"/>
              </p:ext>
            </p:extLst>
          </p:nvPr>
        </p:nvGraphicFramePr>
        <p:xfrm>
          <a:off x="1118602" y="2479844"/>
          <a:ext cx="8494629"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54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549E425-42D7-6151-92EC-B931313F156B}"/>
                  </a:ext>
                </a:extLst>
              </p14:cNvPr>
              <p14:cNvContentPartPr/>
              <p14:nvPr/>
            </p14:nvContentPartPr>
            <p14:xfrm>
              <a:off x="8906248" y="587274"/>
              <a:ext cx="1107000" cy="1500120"/>
            </p14:xfrm>
          </p:contentPart>
        </mc:Choice>
        <mc:Fallback xmlns="">
          <p:pic>
            <p:nvPicPr>
              <p:cNvPr id="9" name="Ink 8">
                <a:extLst>
                  <a:ext uri="{FF2B5EF4-FFF2-40B4-BE49-F238E27FC236}">
                    <a16:creationId xmlns:a16="http://schemas.microsoft.com/office/drawing/2014/main" id="{6549E425-42D7-6151-92EC-B931313F156B}"/>
                  </a:ext>
                </a:extLst>
              </p:cNvPr>
              <p:cNvPicPr/>
              <p:nvPr/>
            </p:nvPicPr>
            <p:blipFill>
              <a:blip r:embed="rId3"/>
              <a:stretch>
                <a:fillRect/>
              </a:stretch>
            </p:blipFill>
            <p:spPr>
              <a:xfrm>
                <a:off x="8843248" y="524274"/>
                <a:ext cx="1232640" cy="1625760"/>
              </a:xfrm>
              <a:prstGeom prst="rect">
                <a:avLst/>
              </a:prstGeom>
            </p:spPr>
          </p:pic>
        </mc:Fallback>
      </mc:AlternateContent>
      <p:pic>
        <p:nvPicPr>
          <p:cNvPr id="6" name="Picture 2" descr="FCS Logo Map-2021">
            <a:extLst>
              <a:ext uri="{FF2B5EF4-FFF2-40B4-BE49-F238E27FC236}">
                <a16:creationId xmlns:a16="http://schemas.microsoft.com/office/drawing/2014/main" id="{1BDF33A9-565C-1E67-5BBF-FD5D6AF66E4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795" b="5925"/>
          <a:stretch/>
        </p:blipFill>
        <p:spPr bwMode="auto">
          <a:xfrm>
            <a:off x="4532587" y="1805637"/>
            <a:ext cx="5480661" cy="4953208"/>
          </a:xfrm>
          <a:prstGeom prst="rect">
            <a:avLst/>
          </a:prstGeom>
          <a:solidFill>
            <a:srgbClr val="FFFFFF"/>
          </a:solidFill>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84747" y="228600"/>
            <a:ext cx="9280358" cy="2261937"/>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COMMUNITY COLLEGES </a:t>
            </a:r>
            <a:br>
              <a:rPr lang="en-US" sz="6000" dirty="0">
                <a:ln w="38100">
                  <a:solidFill>
                    <a:schemeClr val="accent1"/>
                  </a:solidFill>
                  <a:prstDash val="solid"/>
                </a:ln>
                <a:solidFill>
                  <a:schemeClr val="bg2">
                    <a:lumMod val="20000"/>
                    <a:lumOff val="80000"/>
                  </a:schemeClr>
                </a:solidFill>
                <a:latin typeface="Jumble" panose="02000503000000020004" pitchFamily="2" charset="0"/>
              </a:rPr>
            </a:br>
            <a:r>
              <a:rPr lang="en-US" sz="6000" dirty="0">
                <a:ln w="38100">
                  <a:solidFill>
                    <a:schemeClr val="accent1"/>
                  </a:solidFill>
                  <a:prstDash val="solid"/>
                </a:ln>
                <a:solidFill>
                  <a:schemeClr val="bg2">
                    <a:lumMod val="20000"/>
                    <a:lumOff val="80000"/>
                  </a:schemeClr>
                </a:solidFill>
                <a:latin typeface="Jumble" panose="02000503000000020004" pitchFamily="2" charset="0"/>
              </a:rPr>
              <a:t>AND STATE UNIVERISTIES </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8" name="TextBox 7">
            <a:extLst>
              <a:ext uri="{FF2B5EF4-FFF2-40B4-BE49-F238E27FC236}">
                <a16:creationId xmlns:a16="http://schemas.microsoft.com/office/drawing/2014/main" id="{319CED74-21D2-9378-A1B4-74F0311F6535}"/>
              </a:ext>
            </a:extLst>
          </p:cNvPr>
          <p:cNvSpPr txBox="1"/>
          <p:nvPr/>
        </p:nvSpPr>
        <p:spPr>
          <a:xfrm>
            <a:off x="284747" y="2781538"/>
            <a:ext cx="7335228" cy="3847862"/>
          </a:xfrm>
          <a:prstGeom prst="roundRect">
            <a:avLst/>
          </a:prstGeom>
          <a:noFill/>
        </p:spPr>
        <p:txBody>
          <a:bodyPr wrap="square">
            <a:spAutoFit/>
          </a:bodyPr>
          <a:lstStyle/>
          <a:p>
            <a:pPr marL="342900" indent="-342900">
              <a:lnSpc>
                <a:spcPct val="100000"/>
              </a:lnSpc>
              <a:buFont typeface="Arial" panose="020B0604020202020204" pitchFamily="34" charset="0"/>
              <a:buChar char="•"/>
            </a:pPr>
            <a:r>
              <a:rPr lang="en-US" sz="2000" kern="1200" baseline="0" dirty="0">
                <a:latin typeface="Avenir Next LT Pro Light" panose="020B0304020202020204" pitchFamily="34" charset="0"/>
              </a:rPr>
              <a:t>Programs of 6 months to full Bachelor’s degrees</a:t>
            </a:r>
          </a:p>
          <a:p>
            <a:pPr marL="342900" indent="-342900">
              <a:lnSpc>
                <a:spcPct val="100000"/>
              </a:lnSpc>
              <a:buFont typeface="Arial" panose="020B0604020202020204" pitchFamily="34" charset="0"/>
              <a:buChar char="•"/>
            </a:pPr>
            <a:r>
              <a:rPr lang="en-US" sz="2000" b="1" kern="1200" baseline="0" dirty="0">
                <a:latin typeface="Aharoni" panose="02010803020104030203" pitchFamily="2" charset="-79"/>
                <a:cs typeface="Aharoni" panose="02010803020104030203" pitchFamily="2" charset="-79"/>
              </a:rPr>
              <a:t>OPEN ADMISSIONS</a:t>
            </a:r>
            <a:r>
              <a:rPr lang="en-US" sz="2000" b="1" kern="1200" baseline="0" dirty="0">
                <a:latin typeface="Avenir Next LT Pro Light" panose="020B0304020202020204" pitchFamily="34" charset="0"/>
              </a:rPr>
              <a:t>:</a:t>
            </a:r>
            <a:r>
              <a:rPr lang="en-US" sz="2000" b="1" i="1" kern="1200" baseline="0" dirty="0">
                <a:latin typeface="Avenir Next LT Pro Light" panose="020B0304020202020204" pitchFamily="34" charset="0"/>
              </a:rPr>
              <a:t> </a:t>
            </a:r>
            <a:r>
              <a:rPr lang="en-US" sz="2000" kern="1200" baseline="0" dirty="0">
                <a:latin typeface="Avenir Next LT Pro Light" panose="020B0304020202020204" pitchFamily="34" charset="0"/>
              </a:rPr>
              <a:t>anyone with a high school diploma or GED is admitted.</a:t>
            </a:r>
          </a:p>
          <a:p>
            <a:pPr marL="342900" indent="-342900">
              <a:lnSpc>
                <a:spcPct val="100000"/>
              </a:lnSpc>
              <a:buFont typeface="Arial" panose="020B0604020202020204" pitchFamily="34" charset="0"/>
              <a:buChar char="•"/>
            </a:pPr>
            <a:r>
              <a:rPr lang="en-US" sz="2000" dirty="0">
                <a:latin typeface="Avenir Next LT Pro Light" panose="020B0304020202020204" pitchFamily="34" charset="0"/>
              </a:rPr>
              <a:t>Applications are simple, transcript is the only entry requirement. </a:t>
            </a:r>
            <a:endParaRPr lang="en-US" sz="2000" kern="1200" baseline="0" dirty="0">
              <a:latin typeface="Avenir Next LT Pro Light" panose="020B0304020202020204" pitchFamily="34" charset="0"/>
            </a:endParaRPr>
          </a:p>
          <a:p>
            <a:pPr marL="342900" indent="-342900">
              <a:lnSpc>
                <a:spcPct val="100000"/>
              </a:lnSpc>
              <a:buFont typeface="Arial" panose="020B0604020202020204" pitchFamily="34" charset="0"/>
              <a:buChar char="•"/>
            </a:pPr>
            <a:r>
              <a:rPr lang="en-US" sz="2000" kern="1200" baseline="0" dirty="0">
                <a:latin typeface="Avenir Next LT Pro Light" panose="020B0304020202020204" pitchFamily="34" charset="0"/>
              </a:rPr>
              <a:t>Vast selection of programs including Graphic Design, Music Production &amp; Management, Fire Science Technology, Nursing and much more.</a:t>
            </a:r>
          </a:p>
          <a:p>
            <a:pPr marL="342900" indent="-342900">
              <a:lnSpc>
                <a:spcPct val="100000"/>
              </a:lnSpc>
              <a:buFont typeface="Arial" panose="020B0604020202020204" pitchFamily="34" charset="0"/>
              <a:buChar char="•"/>
            </a:pPr>
            <a:r>
              <a:rPr lang="en-US" sz="2000" dirty="0">
                <a:latin typeface="Avenir Next LT Pro Light" panose="020B0304020202020204" pitchFamily="34" charset="0"/>
              </a:rPr>
              <a:t>Programs to consider:</a:t>
            </a:r>
          </a:p>
          <a:p>
            <a:pPr marL="800100" lvl="1" indent="-342900">
              <a:lnSpc>
                <a:spcPct val="100000"/>
              </a:lnSpc>
              <a:buFont typeface="Arial" panose="020B0604020202020204" pitchFamily="34" charset="0"/>
              <a:buChar char="•"/>
            </a:pPr>
            <a:r>
              <a:rPr lang="en-US" sz="2000" kern="1200" baseline="0" dirty="0">
                <a:latin typeface="Avenir Next LT Pro Light" panose="020B0304020202020204" pitchFamily="34" charset="0"/>
              </a:rPr>
              <a:t>M</a:t>
            </a:r>
            <a:r>
              <a:rPr lang="en-US" sz="2000" dirty="0">
                <a:latin typeface="Avenir Next LT Pro Light" panose="020B0304020202020204" pitchFamily="34" charset="0"/>
              </a:rPr>
              <a:t>DC</a:t>
            </a:r>
            <a:r>
              <a:rPr lang="en-US" sz="2000" kern="1200" baseline="0" dirty="0">
                <a:latin typeface="Avenir Next LT Pro Light" panose="020B0304020202020204" pitchFamily="34" charset="0"/>
              </a:rPr>
              <a:t> Honors</a:t>
            </a:r>
          </a:p>
          <a:p>
            <a:pPr marL="800100" lvl="1" indent="-342900">
              <a:lnSpc>
                <a:spcPct val="100000"/>
              </a:lnSpc>
              <a:buFont typeface="Arial" panose="020B0604020202020204" pitchFamily="34" charset="0"/>
              <a:buChar char="•"/>
            </a:pPr>
            <a:r>
              <a:rPr lang="en-US" sz="2000" dirty="0">
                <a:latin typeface="Avenir Next LT Pro Light" panose="020B0304020202020204" pitchFamily="34" charset="0"/>
              </a:rPr>
              <a:t>MDC Pathway Program</a:t>
            </a:r>
            <a:endParaRPr lang="en-US" sz="2400" kern="1200" baseline="0" dirty="0">
              <a:latin typeface="Avenir Next LT Pro Light" panose="020B0304020202020204" pitchFamily="34" charset="0"/>
            </a:endParaRPr>
          </a:p>
        </p:txBody>
      </p:sp>
    </p:spTree>
    <p:extLst>
      <p:ext uri="{BB962C8B-B14F-4D97-AF65-F5344CB8AC3E}">
        <p14:creationId xmlns:p14="http://schemas.microsoft.com/office/powerpoint/2010/main" val="342394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3" y="208014"/>
            <a:ext cx="9601201" cy="1629776"/>
          </a:xfrm>
        </p:spPr>
        <p:txBody>
          <a:bodyPr>
            <a:no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COLLEGE ENTRANCE EXAMS</a:t>
            </a:r>
            <a:endParaRPr lang="en-US" sz="6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a:effectLst/>
              </a:rPr>
              <a:t> </a:t>
            </a:r>
            <a:endParaRPr lang="en-US"/>
          </a:p>
        </p:txBody>
      </p:sp>
      <p:sp>
        <p:nvSpPr>
          <p:cNvPr id="13" name="TextBox 12">
            <a:extLst>
              <a:ext uri="{FF2B5EF4-FFF2-40B4-BE49-F238E27FC236}">
                <a16:creationId xmlns:a16="http://schemas.microsoft.com/office/drawing/2014/main" id="{11760649-C458-A191-EB63-1FF9947EAD53}"/>
              </a:ext>
            </a:extLst>
          </p:cNvPr>
          <p:cNvSpPr txBox="1"/>
          <p:nvPr/>
        </p:nvSpPr>
        <p:spPr>
          <a:xfrm>
            <a:off x="5594617" y="2462357"/>
            <a:ext cx="3489719" cy="3303032"/>
          </a:xfrm>
          <a:prstGeom prst="roundRect">
            <a:avLst/>
          </a:prstGeom>
          <a:solidFill>
            <a:schemeClr val="bg2">
              <a:lumMod val="40000"/>
              <a:lumOff val="60000"/>
            </a:schemeClr>
          </a:solidFill>
        </p:spPr>
        <p:txBody>
          <a:bodyPr wrap="square" rtlCol="0">
            <a:spAutoFit/>
          </a:bodyPr>
          <a:lstStyle/>
          <a:p>
            <a:pPr algn="ctr"/>
            <a:r>
              <a:rPr lang="en-US" sz="4400" dirty="0">
                <a:latin typeface="Aharoni" panose="02010803020104030203" pitchFamily="2" charset="-79"/>
                <a:cs typeface="Aharoni" panose="02010803020104030203" pitchFamily="2" charset="-79"/>
              </a:rPr>
              <a:t>SAT</a:t>
            </a:r>
          </a:p>
          <a:p>
            <a:pPr marL="342900" indent="-342900">
              <a:buFont typeface="Arial" panose="020B0604020202020204" pitchFamily="34" charset="0"/>
              <a:buChar char="•"/>
            </a:pPr>
            <a:r>
              <a:rPr lang="en-US" sz="2400" dirty="0">
                <a:latin typeface="Avenir Next LT Pro Light" panose="020B0304020202020204" pitchFamily="34" charset="0"/>
                <a:cs typeface="Aharoni" panose="02010803020104030203" pitchFamily="2" charset="-79"/>
              </a:rPr>
              <a:t>SAT scores range from 400 to 1600. </a:t>
            </a:r>
          </a:p>
          <a:p>
            <a:pPr marL="342900" indent="-342900">
              <a:buFont typeface="Arial" panose="020B0604020202020204" pitchFamily="34" charset="0"/>
              <a:buChar char="•"/>
            </a:pPr>
            <a:r>
              <a:rPr lang="en-US" sz="2400" dirty="0">
                <a:latin typeface="Avenir Next LT Pro Light" panose="020B0304020202020204" pitchFamily="34" charset="0"/>
                <a:cs typeface="Aharoni" panose="02010803020104030203" pitchFamily="2" charset="-79"/>
              </a:rPr>
              <a:t>Reading/Writing </a:t>
            </a:r>
          </a:p>
          <a:p>
            <a:pPr marL="342900" indent="-342900">
              <a:buFont typeface="Arial" panose="020B0604020202020204" pitchFamily="34" charset="0"/>
              <a:buChar char="•"/>
            </a:pPr>
            <a:r>
              <a:rPr lang="en-US" sz="2400" dirty="0">
                <a:latin typeface="Avenir Next LT Pro Light" panose="020B0304020202020204" pitchFamily="34" charset="0"/>
                <a:cs typeface="Aharoni" panose="02010803020104030203" pitchFamily="2" charset="-79"/>
              </a:rPr>
              <a:t>Math </a:t>
            </a:r>
          </a:p>
          <a:p>
            <a:pPr algn="ctr"/>
            <a:r>
              <a:rPr lang="en-US" sz="2400" dirty="0">
                <a:latin typeface="Aharoni" panose="02010803020104030203" pitchFamily="2" charset="-79"/>
                <a:cs typeface="Aharoni" panose="02010803020104030203" pitchFamily="2" charset="-79"/>
              </a:rPr>
              <a:t>SAT IS GOING DIGITAL</a:t>
            </a:r>
          </a:p>
        </p:txBody>
      </p:sp>
      <p:sp>
        <p:nvSpPr>
          <p:cNvPr id="14" name="TextBox 13">
            <a:extLst>
              <a:ext uri="{FF2B5EF4-FFF2-40B4-BE49-F238E27FC236}">
                <a16:creationId xmlns:a16="http://schemas.microsoft.com/office/drawing/2014/main" id="{2FF0D5D3-05FF-CAC9-5DF2-99B5CAC97F18}"/>
              </a:ext>
            </a:extLst>
          </p:cNvPr>
          <p:cNvSpPr txBox="1"/>
          <p:nvPr/>
        </p:nvSpPr>
        <p:spPr>
          <a:xfrm>
            <a:off x="1138521" y="2353794"/>
            <a:ext cx="3489718" cy="3303032"/>
          </a:xfrm>
          <a:prstGeom prst="roundRect">
            <a:avLst/>
          </a:prstGeom>
          <a:solidFill>
            <a:schemeClr val="bg2">
              <a:lumMod val="40000"/>
              <a:lumOff val="60000"/>
            </a:schemeClr>
          </a:solidFill>
        </p:spPr>
        <p:txBody>
          <a:bodyPr wrap="square" rtlCol="0">
            <a:spAutoFit/>
          </a:bodyPr>
          <a:lstStyle/>
          <a:p>
            <a:pPr algn="ctr"/>
            <a:r>
              <a:rPr lang="en-US" sz="4400" dirty="0">
                <a:latin typeface="Aharoni" panose="02010803020104030203" pitchFamily="2" charset="-79"/>
                <a:cs typeface="Aharoni" panose="02010803020104030203" pitchFamily="2" charset="-79"/>
              </a:rPr>
              <a:t>ACT</a:t>
            </a:r>
          </a:p>
          <a:p>
            <a:pPr marL="342900" indent="-342900">
              <a:buFont typeface="Arial" panose="020B0604020202020204" pitchFamily="34" charset="0"/>
              <a:buChar char="•"/>
            </a:pPr>
            <a:r>
              <a:rPr lang="en-US" sz="2400" dirty="0">
                <a:latin typeface="Avenir Next LT Pro Light" panose="020B0304020202020204" pitchFamily="34" charset="0"/>
              </a:rPr>
              <a:t>ACT scores range from 1 to 36. </a:t>
            </a:r>
          </a:p>
          <a:p>
            <a:pPr marL="342900" indent="-342900">
              <a:buFont typeface="Arial" panose="020B0604020202020204" pitchFamily="34" charset="0"/>
              <a:buChar char="•"/>
            </a:pPr>
            <a:r>
              <a:rPr lang="en-US" sz="2400" dirty="0">
                <a:latin typeface="Avenir Next LT Pro Light" panose="020B0304020202020204" pitchFamily="34" charset="0"/>
              </a:rPr>
              <a:t>English</a:t>
            </a:r>
          </a:p>
          <a:p>
            <a:pPr marL="342900" indent="-342900">
              <a:buFont typeface="Arial" panose="020B0604020202020204" pitchFamily="34" charset="0"/>
              <a:buChar char="•"/>
            </a:pPr>
            <a:r>
              <a:rPr lang="en-US" sz="2400" dirty="0">
                <a:latin typeface="Avenir Next LT Pro Light" panose="020B0304020202020204" pitchFamily="34" charset="0"/>
              </a:rPr>
              <a:t>Math </a:t>
            </a:r>
          </a:p>
          <a:p>
            <a:pPr marL="342900" indent="-342900">
              <a:buFont typeface="Arial" panose="020B0604020202020204" pitchFamily="34" charset="0"/>
              <a:buChar char="•"/>
            </a:pPr>
            <a:r>
              <a:rPr lang="en-US" sz="2400" dirty="0">
                <a:latin typeface="Avenir Next LT Pro Light" panose="020B0304020202020204" pitchFamily="34" charset="0"/>
              </a:rPr>
              <a:t>Science</a:t>
            </a:r>
          </a:p>
          <a:p>
            <a:pPr marL="342900" indent="-342900">
              <a:buFont typeface="Arial" panose="020B0604020202020204" pitchFamily="34" charset="0"/>
              <a:buChar char="•"/>
            </a:pPr>
            <a:r>
              <a:rPr lang="en-US" sz="2400" dirty="0">
                <a:latin typeface="Avenir Next LT Pro Light" panose="020B0304020202020204" pitchFamily="34" charset="0"/>
              </a:rPr>
              <a:t>Reading</a:t>
            </a:r>
          </a:p>
        </p:txBody>
      </p:sp>
    </p:spTree>
    <p:extLst>
      <p:ext uri="{BB962C8B-B14F-4D97-AF65-F5344CB8AC3E}">
        <p14:creationId xmlns:p14="http://schemas.microsoft.com/office/powerpoint/2010/main" val="422035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77336-E0A8-193E-F75B-15B64967E702}"/>
              </a:ext>
            </a:extLst>
          </p:cNvPr>
          <p:cNvSpPr txBox="1"/>
          <p:nvPr/>
        </p:nvSpPr>
        <p:spPr>
          <a:xfrm>
            <a:off x="5190100" y="1983725"/>
            <a:ext cx="4569641" cy="3984069"/>
          </a:xfrm>
          <a:prstGeom prst="roundRect">
            <a:avLst/>
          </a:prstGeom>
          <a:solidFill>
            <a:schemeClr val="bg2">
              <a:lumMod val="40000"/>
              <a:lumOff val="60000"/>
            </a:schemeClr>
          </a:solidFill>
        </p:spPr>
        <p:txBody>
          <a:bodyPr wrap="square" rtlCol="0">
            <a:spAutoFit/>
          </a:bodyPr>
          <a:lstStyle/>
          <a:p>
            <a:pPr algn="ctr"/>
            <a:r>
              <a:rPr lang="en-US" sz="2400">
                <a:solidFill>
                  <a:srgbClr val="C00000"/>
                </a:solidFill>
                <a:latin typeface="Aharoni" panose="02010803020104030203" pitchFamily="2" charset="-79"/>
                <a:cs typeface="Aharoni" panose="02010803020104030203" pitchFamily="2" charset="-79"/>
              </a:rPr>
              <a:t>REGISTER AT MYACT.ORG</a:t>
            </a: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UPCOMING EXAM DATES</a:t>
            </a:r>
            <a:endParaRPr lang="en-US" sz="6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a:effectLst/>
              </a:rPr>
              <a:t> </a:t>
            </a:r>
            <a:endParaRPr lang="en-US"/>
          </a:p>
        </p:txBody>
      </p:sp>
      <p:sp>
        <p:nvSpPr>
          <p:cNvPr id="14" name="TextBox 13">
            <a:extLst>
              <a:ext uri="{FF2B5EF4-FFF2-40B4-BE49-F238E27FC236}">
                <a16:creationId xmlns:a16="http://schemas.microsoft.com/office/drawing/2014/main" id="{2FF0D5D3-05FF-CAC9-5DF2-99B5CAC97F18}"/>
              </a:ext>
            </a:extLst>
          </p:cNvPr>
          <p:cNvSpPr txBox="1"/>
          <p:nvPr/>
        </p:nvSpPr>
        <p:spPr>
          <a:xfrm>
            <a:off x="308534" y="1983725"/>
            <a:ext cx="4569641" cy="3984069"/>
          </a:xfrm>
          <a:prstGeom prst="roundRect">
            <a:avLst/>
          </a:prstGeom>
          <a:solidFill>
            <a:schemeClr val="bg2">
              <a:lumMod val="40000"/>
              <a:lumOff val="60000"/>
            </a:schemeClr>
          </a:solidFill>
        </p:spPr>
        <p:txBody>
          <a:bodyPr wrap="square" rtlCol="0">
            <a:spAutoFit/>
          </a:bodyPr>
          <a:lstStyle/>
          <a:p>
            <a:pPr algn="ctr"/>
            <a:r>
              <a:rPr lang="en-US" sz="2400">
                <a:solidFill>
                  <a:srgbClr val="C00000"/>
                </a:solidFill>
                <a:latin typeface="Aharoni" panose="02010803020104030203" pitchFamily="2" charset="-79"/>
                <a:cs typeface="Aharoni" panose="02010803020104030203" pitchFamily="2" charset="-79"/>
              </a:rPr>
              <a:t>REGISTER AT MYACT.ORG</a:t>
            </a: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DFFEE0D1-E417-DF5F-37D8-DF9711AAD9CC}"/>
              </a:ext>
            </a:extLst>
          </p:cNvPr>
          <p:cNvSpPr txBox="1"/>
          <p:nvPr/>
        </p:nvSpPr>
        <p:spPr>
          <a:xfrm>
            <a:off x="5190100" y="1979731"/>
            <a:ext cx="4569641" cy="3881914"/>
          </a:xfrm>
          <a:prstGeom prst="roundRect">
            <a:avLst/>
          </a:prstGeom>
          <a:solidFill>
            <a:schemeClr val="bg2">
              <a:lumMod val="40000"/>
              <a:lumOff val="60000"/>
            </a:schemeClr>
          </a:solidFill>
        </p:spPr>
        <p:txBody>
          <a:bodyPr wrap="square" rtlCol="0">
            <a:spAutoFit/>
          </a:bodyPr>
          <a:lstStyle/>
          <a:p>
            <a:pPr algn="ctr"/>
            <a:r>
              <a:rPr lang="en-US">
                <a:solidFill>
                  <a:srgbClr val="C00000"/>
                </a:solidFill>
                <a:latin typeface="Aharoni" panose="02010803020104030203" pitchFamily="2" charset="-79"/>
                <a:cs typeface="Aharoni" panose="02010803020104030203" pitchFamily="2" charset="-79"/>
              </a:rPr>
              <a:t>REGISTER AT SAT.SUITE.COLLEGEBOARD.ORG</a:t>
            </a: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a:solidFill>
                <a:srgbClr val="C00000"/>
              </a:solidFill>
              <a:latin typeface="Aharoni" panose="02010803020104030203" pitchFamily="2" charset="-79"/>
              <a:cs typeface="Aharoni" panose="02010803020104030203" pitchFamily="2" charset="-79"/>
            </a:endParaRPr>
          </a:p>
          <a:p>
            <a:pPr algn="ctr"/>
            <a:endParaRPr lang="en-US" sz="2400">
              <a:solidFill>
                <a:srgbClr val="C00000"/>
              </a:solidFill>
              <a:latin typeface="Aharoni" panose="02010803020104030203" pitchFamily="2" charset="-79"/>
              <a:cs typeface="Aharoni" panose="02010803020104030203" pitchFamily="2" charset="-79"/>
            </a:endParaRPr>
          </a:p>
        </p:txBody>
      </p:sp>
      <p:graphicFrame>
        <p:nvGraphicFramePr>
          <p:cNvPr id="12" name="Table 8">
            <a:extLst>
              <a:ext uri="{FF2B5EF4-FFF2-40B4-BE49-F238E27FC236}">
                <a16:creationId xmlns:a16="http://schemas.microsoft.com/office/drawing/2014/main" id="{6BF414FE-7ACD-E2E1-664B-8C6855B5D04C}"/>
              </a:ext>
            </a:extLst>
          </p:cNvPr>
          <p:cNvGraphicFramePr>
            <a:graphicFrameLocks noGrp="1"/>
          </p:cNvGraphicFramePr>
          <p:nvPr>
            <p:extLst>
              <p:ext uri="{D42A27DB-BD31-4B8C-83A1-F6EECF244321}">
                <p14:modId xmlns:p14="http://schemas.microsoft.com/office/powerpoint/2010/main" val="2561007765"/>
              </p:ext>
            </p:extLst>
          </p:nvPr>
        </p:nvGraphicFramePr>
        <p:xfrm>
          <a:off x="5621649" y="2781951"/>
          <a:ext cx="3906816" cy="2979706"/>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a:solidFill>
                            <a:schemeClr val="tx1"/>
                          </a:solidFill>
                          <a:latin typeface="Aharoni" panose="02010803020104030203" pitchFamily="2" charset="-79"/>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haroni" panose="02010803020104030203" pitchFamily="2" charset="-79"/>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a:latin typeface="Abadi Extra Light" panose="020B0204020104020204" pitchFamily="34" charset="0"/>
                        </a:rPr>
                        <a:t>October 7</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September 7</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a:latin typeface="Abadi Extra Light" panose="020B0204020104020204" pitchFamily="34" charset="0"/>
                        </a:rPr>
                        <a:t>November 4</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October 5</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a:latin typeface="Abadi Extra Light" panose="020B0204020104020204" pitchFamily="34" charset="0"/>
                        </a:rPr>
                        <a:t>December 2</a:t>
                      </a:r>
                      <a:r>
                        <a:rPr lang="en-US" sz="1600" baseline="30000">
                          <a:latin typeface="Abadi Extra Light" panose="020B0204020104020204" pitchFamily="34" charset="0"/>
                        </a:rPr>
                        <a:t>nd</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November 2</a:t>
                      </a:r>
                      <a:r>
                        <a:rPr lang="en-US" sz="1600" baseline="30000">
                          <a:latin typeface="Abadi Extra Light" panose="020B0204020104020204" pitchFamily="34" charset="0"/>
                        </a:rPr>
                        <a:t>nd</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a:latin typeface="Abadi Extra Light" panose="020B0204020104020204" pitchFamily="34" charset="0"/>
                        </a:rPr>
                        <a:t>March 9</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February 27</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a:latin typeface="Abadi Extra Light" panose="020B0204020104020204" pitchFamily="34" charset="0"/>
                        </a:rPr>
                        <a:t>May 4</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April 19</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04817035"/>
                  </a:ext>
                </a:extLst>
              </a:tr>
              <a:tr h="360108">
                <a:tc>
                  <a:txBody>
                    <a:bodyPr/>
                    <a:lstStyle/>
                    <a:p>
                      <a:pPr algn="ctr"/>
                      <a:r>
                        <a:rPr lang="en-US">
                          <a:latin typeface="Abadi Extra Light" panose="020B0204020104020204" pitchFamily="34" charset="0"/>
                        </a:rPr>
                        <a:t>May 4</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April 19</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5711119"/>
                  </a:ext>
                </a:extLst>
              </a:tr>
              <a:tr h="360108">
                <a:tc>
                  <a:txBody>
                    <a:bodyPr/>
                    <a:lstStyle/>
                    <a:p>
                      <a:pPr algn="ctr"/>
                      <a:r>
                        <a:rPr lang="en-US">
                          <a:latin typeface="Abadi Extra Light" panose="020B0204020104020204" pitchFamily="34" charset="0"/>
                        </a:rPr>
                        <a:t>June 1</a:t>
                      </a:r>
                      <a:r>
                        <a:rPr lang="en-US" baseline="30000">
                          <a:latin typeface="Abadi Extra Light" panose="020B0204020104020204" pitchFamily="34" charset="0"/>
                        </a:rPr>
                        <a:t>st</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dirty="0">
                          <a:latin typeface="Abadi Extra Light" panose="020B0204020104020204" pitchFamily="34" charset="0"/>
                        </a:rPr>
                        <a:t>May 16</a:t>
                      </a:r>
                      <a:r>
                        <a:rPr lang="en-US" baseline="30000" dirty="0">
                          <a:latin typeface="Abadi Extra Light" panose="020B0204020104020204" pitchFamily="34" charset="0"/>
                        </a:rPr>
                        <a:t>th</a:t>
                      </a:r>
                      <a:r>
                        <a:rPr lang="en-US" dirty="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graphicFrame>
        <p:nvGraphicFramePr>
          <p:cNvPr id="15" name="Table 8">
            <a:extLst>
              <a:ext uri="{FF2B5EF4-FFF2-40B4-BE49-F238E27FC236}">
                <a16:creationId xmlns:a16="http://schemas.microsoft.com/office/drawing/2014/main" id="{0B9FF706-5F9A-97C5-1CD6-709C293706DD}"/>
              </a:ext>
            </a:extLst>
          </p:cNvPr>
          <p:cNvGraphicFramePr>
            <a:graphicFrameLocks noGrp="1"/>
          </p:cNvGraphicFramePr>
          <p:nvPr>
            <p:extLst>
              <p:ext uri="{D42A27DB-BD31-4B8C-83A1-F6EECF244321}">
                <p14:modId xmlns:p14="http://schemas.microsoft.com/office/powerpoint/2010/main" val="1529504446"/>
              </p:ext>
            </p:extLst>
          </p:nvPr>
        </p:nvGraphicFramePr>
        <p:xfrm>
          <a:off x="659434" y="3073821"/>
          <a:ext cx="3906816" cy="2248186"/>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a:solidFill>
                            <a:schemeClr val="tx1"/>
                          </a:solidFill>
                          <a:latin typeface="Aharoni" panose="02010803020104030203" pitchFamily="2" charset="-79"/>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a:solidFill>
                            <a:schemeClr val="tx1"/>
                          </a:solidFill>
                          <a:latin typeface="Aharoni" panose="02010803020104030203" pitchFamily="2" charset="-79"/>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a:latin typeface="Abadi Extra Light" panose="020B0204020104020204" pitchFamily="34" charset="0"/>
                        </a:rPr>
                        <a:t>October 28</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September 22</a:t>
                      </a:r>
                      <a:r>
                        <a:rPr lang="en-US" sz="1600" baseline="30000">
                          <a:latin typeface="Abadi Extra Light" panose="020B0204020104020204" pitchFamily="34" charset="0"/>
                        </a:rPr>
                        <a:t>nd</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a:latin typeface="Abadi Extra Light" panose="020B0204020104020204" pitchFamily="34" charset="0"/>
                        </a:rPr>
                        <a:t>December 9</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November 3</a:t>
                      </a:r>
                      <a:r>
                        <a:rPr lang="en-US" sz="1600" baseline="30000">
                          <a:latin typeface="Abadi Extra Light" panose="020B0204020104020204" pitchFamily="34" charset="0"/>
                        </a:rPr>
                        <a:t>rd</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a:latin typeface="Abadi Extra Light" panose="020B0204020104020204" pitchFamily="34" charset="0"/>
                        </a:rPr>
                        <a:t>February 10</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a:latin typeface="Abadi Extra Light" panose="020B0204020104020204" pitchFamily="34" charset="0"/>
                        </a:rPr>
                        <a:t>January 5</a:t>
                      </a:r>
                      <a:r>
                        <a:rPr lang="en-US" sz="1600" baseline="30000">
                          <a:latin typeface="Abadi Extra Light" panose="020B0204020104020204" pitchFamily="34" charset="0"/>
                        </a:rPr>
                        <a:t>th</a:t>
                      </a:r>
                      <a:r>
                        <a:rPr lang="en-US" sz="1600">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a:latin typeface="Abadi Extra Light" panose="020B0204020104020204" pitchFamily="34" charset="0"/>
                        </a:rPr>
                        <a:t>April 13</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atin typeface="Abadi Extra Light" panose="020B0204020104020204" pitchFamily="34" charset="0"/>
                        </a:rPr>
                        <a:t>March 8</a:t>
                      </a:r>
                      <a:r>
                        <a:rPr lang="en-US" baseline="30000">
                          <a:latin typeface="Abadi Extra Light" panose="020B0204020104020204" pitchFamily="34" charset="0"/>
                        </a:rPr>
                        <a:t>th</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a:latin typeface="Abadi Extra Light" panose="020B0204020104020204" pitchFamily="34" charset="0"/>
                        </a:rPr>
                        <a:t>June 8</a:t>
                      </a:r>
                      <a:r>
                        <a:rPr lang="en-US" baseline="30000">
                          <a:latin typeface="Abadi Extra Light" panose="020B0204020104020204" pitchFamily="34" charset="0"/>
                        </a:rPr>
                        <a:t>th</a:t>
                      </a:r>
                      <a:r>
                        <a:rPr lang="en-US">
                          <a:latin typeface="Abadi Extra Light" panose="020B0204020104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a:latin typeface="Abadi Extra Light" panose="020B0204020104020204" pitchFamily="34" charset="0"/>
                        </a:rPr>
                        <a:t>May 3</a:t>
                      </a:r>
                      <a:r>
                        <a:rPr lang="en-US" baseline="30000">
                          <a:latin typeface="Abadi Extra Light" panose="020B0204020104020204" pitchFamily="34" charset="0"/>
                        </a:rPr>
                        <a:t>rd</a:t>
                      </a:r>
                      <a:r>
                        <a:rPr lang="en-US">
                          <a:latin typeface="Abadi Extra Light" panose="020B0204020104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sp>
        <p:nvSpPr>
          <p:cNvPr id="17" name="TextBox 16">
            <a:extLst>
              <a:ext uri="{FF2B5EF4-FFF2-40B4-BE49-F238E27FC236}">
                <a16:creationId xmlns:a16="http://schemas.microsoft.com/office/drawing/2014/main" id="{60CEB936-F22C-5C88-E77B-2322B248FCF5}"/>
              </a:ext>
            </a:extLst>
          </p:cNvPr>
          <p:cNvSpPr txBox="1"/>
          <p:nvPr/>
        </p:nvSpPr>
        <p:spPr>
          <a:xfrm>
            <a:off x="2016540" y="1269112"/>
            <a:ext cx="1192604" cy="769441"/>
          </a:xfrm>
          <a:prstGeom prst="rect">
            <a:avLst/>
          </a:prstGeom>
          <a:noFill/>
        </p:spPr>
        <p:txBody>
          <a:bodyPr wrap="square" rtlCol="0">
            <a:spAutoFit/>
          </a:bodyPr>
          <a:lstStyle/>
          <a:p>
            <a:pPr algn="ctr"/>
            <a:r>
              <a:rPr lang="en-US" sz="4400">
                <a:latin typeface="Aharoni" panose="02010803020104030203" pitchFamily="2" charset="-79"/>
                <a:cs typeface="Aharoni" panose="02010803020104030203" pitchFamily="2" charset="-79"/>
              </a:rPr>
              <a:t>ACT</a:t>
            </a:r>
          </a:p>
        </p:txBody>
      </p:sp>
      <p:sp>
        <p:nvSpPr>
          <p:cNvPr id="23" name="TextBox 22">
            <a:extLst>
              <a:ext uri="{FF2B5EF4-FFF2-40B4-BE49-F238E27FC236}">
                <a16:creationId xmlns:a16="http://schemas.microsoft.com/office/drawing/2014/main" id="{80BDCCEA-B6FA-4F88-EF8A-3EAFCBE0BC23}"/>
              </a:ext>
            </a:extLst>
          </p:cNvPr>
          <p:cNvSpPr txBox="1"/>
          <p:nvPr/>
        </p:nvSpPr>
        <p:spPr>
          <a:xfrm>
            <a:off x="6878618" y="1269112"/>
            <a:ext cx="11926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solidFill>
                  <a:srgbClr val="000000"/>
                </a:solidFill>
                <a:latin typeface="Aharoni" panose="02010803020104030203" pitchFamily="2" charset="-79"/>
                <a:cs typeface="Aharoni" panose="02010803020104030203" pitchFamily="2" charset="-79"/>
              </a:rPr>
              <a:t>SAT</a:t>
            </a:r>
            <a:endParaRPr kumimoji="0" lang="en-US" sz="4400" b="0" i="0" u="none" strike="noStrike" kern="1200" cap="none" spc="0" normalizeH="0" baseline="0" noProof="0">
              <a:ln>
                <a:noFill/>
              </a:ln>
              <a:solidFill>
                <a:srgbClr val="000000"/>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232153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FEE WAIVERS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sz="2400" dirty="0">
                <a:solidFill>
                  <a:schemeClr val="tx1"/>
                </a:solidFill>
                <a:latin typeface="Abadi Extra Light" panose="020B0204020104020204" pitchFamily="34" charset="0"/>
              </a:rPr>
              <a:t>You must</a:t>
            </a:r>
            <a:r>
              <a:rPr lang="en-US" sz="2400" b="1" dirty="0">
                <a:solidFill>
                  <a:schemeClr val="tx1"/>
                </a:solidFill>
                <a:latin typeface="Abadi Extra Light" panose="020B0204020104020204" pitchFamily="34" charset="0"/>
              </a:rPr>
              <a:t> </a:t>
            </a:r>
            <a:r>
              <a:rPr lang="en-US" sz="2400" dirty="0">
                <a:solidFill>
                  <a:schemeClr val="tx1"/>
                </a:solidFill>
                <a:latin typeface="Abadi Extra Light" panose="020B0204020104020204" pitchFamily="34" charset="0"/>
              </a:rPr>
              <a:t>complete this form: </a:t>
            </a:r>
            <a:r>
              <a:rPr lang="en-US" dirty="0">
                <a:solidFill>
                  <a:schemeClr val="tx1"/>
                </a:solidFill>
                <a:latin typeface="Aharoni" panose="02010803020104030203" pitchFamily="2" charset="-79"/>
                <a:cs typeface="Aharoni" panose="02010803020104030203" pitchFamily="2" charset="-79"/>
              </a:rPr>
              <a:t>incomesurvey.dadeschools.net</a:t>
            </a:r>
          </a:p>
          <a:p>
            <a:r>
              <a:rPr lang="en-US" dirty="0">
                <a:solidFill>
                  <a:schemeClr val="tx1"/>
                </a:solidFill>
                <a:latin typeface="Abadi Extra Light" panose="020B0204020104020204" pitchFamily="34" charset="0"/>
                <a:cs typeface="Aharoni" panose="02010803020104030203" pitchFamily="2" charset="-79"/>
              </a:rPr>
              <a:t>If you qualify for free or reduced lunch, you may qualify for testing and application fee waivers.</a:t>
            </a:r>
          </a:p>
          <a:p>
            <a:pPr lvl="1"/>
            <a:r>
              <a:rPr lang="en-US" dirty="0">
                <a:latin typeface="Abadi Extra Light" panose="020B0204020104020204" pitchFamily="34" charset="0"/>
                <a:cs typeface="Aharoni" panose="02010803020104030203" pitchFamily="2" charset="-79"/>
              </a:rPr>
              <a:t>4 ACT Waivers (4 different codes)</a:t>
            </a:r>
          </a:p>
          <a:p>
            <a:pPr lvl="1"/>
            <a:r>
              <a:rPr lang="en-US" dirty="0">
                <a:solidFill>
                  <a:schemeClr val="tx1"/>
                </a:solidFill>
                <a:latin typeface="Abadi Extra Light" panose="020B0204020104020204" pitchFamily="34" charset="0"/>
                <a:cs typeface="Aharoni" panose="02010803020104030203" pitchFamily="2" charset="-79"/>
              </a:rPr>
              <a:t>2 </a:t>
            </a:r>
            <a:r>
              <a:rPr lang="en-US" dirty="0">
                <a:latin typeface="Abadi Extra Light" panose="020B0204020104020204" pitchFamily="34" charset="0"/>
                <a:cs typeface="Aharoni" panose="02010803020104030203" pitchFamily="2" charset="-79"/>
              </a:rPr>
              <a:t>SAT Waivers (1 code)</a:t>
            </a:r>
          </a:p>
          <a:p>
            <a:pPr lvl="1"/>
            <a:r>
              <a:rPr lang="en-US" dirty="0">
                <a:solidFill>
                  <a:schemeClr val="tx1"/>
                </a:solidFill>
                <a:latin typeface="Abadi Extra Light" panose="020B0204020104020204" pitchFamily="34" charset="0"/>
                <a:cs typeface="Aharoni" panose="02010803020104030203" pitchFamily="2" charset="-79"/>
              </a:rPr>
              <a:t>Unlim</a:t>
            </a:r>
            <a:r>
              <a:rPr lang="en-US" dirty="0">
                <a:latin typeface="Abadi Extra Light" panose="020B0204020104020204" pitchFamily="34" charset="0"/>
                <a:cs typeface="Aharoni" panose="02010803020104030203" pitchFamily="2" charset="-79"/>
              </a:rPr>
              <a:t>ited </a:t>
            </a:r>
            <a:r>
              <a:rPr lang="en-US" dirty="0" err="1">
                <a:latin typeface="Abadi Extra Light" panose="020B0204020104020204" pitchFamily="34" charset="0"/>
                <a:cs typeface="Aharoni" panose="02010803020104030203" pitchFamily="2" charset="-79"/>
              </a:rPr>
              <a:t>Scoir</a:t>
            </a:r>
            <a:r>
              <a:rPr lang="en-US" dirty="0">
                <a:latin typeface="Abadi Extra Light" panose="020B0204020104020204" pitchFamily="34" charset="0"/>
                <a:cs typeface="Aharoni" panose="02010803020104030203" pitchFamily="2" charset="-79"/>
              </a:rPr>
              <a:t> Application Fee Waivers</a:t>
            </a:r>
          </a:p>
          <a:p>
            <a:r>
              <a:rPr lang="en-US" dirty="0">
                <a:solidFill>
                  <a:schemeClr val="tx1"/>
                </a:solidFill>
                <a:latin typeface="Aharoni" panose="02010803020104030203" pitchFamily="2" charset="-79"/>
                <a:cs typeface="Aharoni" panose="02010803020104030203" pitchFamily="2" charset="-79"/>
              </a:rPr>
              <a:t>TO REQUEST AN ACT/SAT FEE WAIVER: </a:t>
            </a:r>
            <a:r>
              <a:rPr lang="en-US" dirty="0">
                <a:solidFill>
                  <a:schemeClr val="tx1"/>
                </a:solidFill>
                <a:latin typeface="Abadi Extra Light" panose="020B0204020104020204" pitchFamily="34" charset="0"/>
                <a:cs typeface="Aharoni" panose="02010803020104030203" pitchFamily="2" charset="-79"/>
              </a:rPr>
              <a:t>see me in room 6111 or send me an email at </a:t>
            </a:r>
            <a:r>
              <a:rPr lang="en-US" dirty="0">
                <a:solidFill>
                  <a:schemeClr val="tx1"/>
                </a:solidFill>
                <a:latin typeface="Abadi Extra Light" panose="020B0204020104020204" pitchFamily="34" charset="0"/>
                <a:cs typeface="Aharoni" panose="02010803020104030203" pitchFamily="2" charset="-79"/>
                <a:hlinkClick r:id="rId2"/>
              </a:rPr>
              <a:t>ssanz@dadeschools.net</a:t>
            </a:r>
            <a:endParaRPr lang="en-US" dirty="0">
              <a:solidFill>
                <a:schemeClr val="tx1"/>
              </a:solidFill>
              <a:latin typeface="Abadi Extra Light" panose="020B0204020104020204" pitchFamily="34" charset="0"/>
              <a:cs typeface="Aharoni" panose="02010803020104030203" pitchFamily="2" charset="-79"/>
            </a:endParaRPr>
          </a:p>
          <a:p>
            <a:r>
              <a:rPr lang="en-US" dirty="0">
                <a:latin typeface="Abadi Extra Light" panose="020B0204020104020204" pitchFamily="34" charset="0"/>
                <a:cs typeface="Aharoni" panose="02010803020104030203" pitchFamily="2" charset="-79"/>
              </a:rPr>
              <a:t>Application</a:t>
            </a:r>
            <a:r>
              <a:rPr lang="en-US" dirty="0">
                <a:solidFill>
                  <a:schemeClr val="tx1"/>
                </a:solidFill>
                <a:latin typeface="Abadi Extra Light" panose="020B0204020104020204" pitchFamily="34" charset="0"/>
                <a:cs typeface="Aharoni" panose="02010803020104030203" pitchFamily="2" charset="-79"/>
              </a:rPr>
              <a:t> fee waivers can be requested on </a:t>
            </a:r>
            <a:r>
              <a:rPr lang="en-US" dirty="0" err="1">
                <a:solidFill>
                  <a:schemeClr val="tx1"/>
                </a:solidFill>
                <a:latin typeface="Abadi Extra Light" panose="020B0204020104020204" pitchFamily="34" charset="0"/>
                <a:cs typeface="Aharoni" panose="02010803020104030203" pitchFamily="2" charset="-79"/>
              </a:rPr>
              <a:t>Scoir</a:t>
            </a:r>
            <a:r>
              <a:rPr lang="en-US" dirty="0">
                <a:solidFill>
                  <a:schemeClr val="tx1"/>
                </a:solidFill>
                <a:latin typeface="Abadi Extra Light" panose="020B0204020104020204" pitchFamily="34" charset="0"/>
                <a:cs typeface="Aharoni" panose="02010803020104030203" pitchFamily="2" charset="-79"/>
              </a:rPr>
              <a:t> under My Colleges- Application Documents</a:t>
            </a: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89610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4119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APPLYING FOR </a:t>
            </a:r>
            <a:br>
              <a:rPr lang="en-US" sz="7200">
                <a:ln w="38100">
                  <a:solidFill>
                    <a:schemeClr val="accent1"/>
                  </a:solidFill>
                  <a:prstDash val="solid"/>
                </a:ln>
                <a:solidFill>
                  <a:schemeClr val="bg2">
                    <a:lumMod val="20000"/>
                    <a:lumOff val="80000"/>
                  </a:schemeClr>
                </a:solidFill>
                <a:latin typeface="Jumble" panose="02000503000000020004" pitchFamily="2" charset="0"/>
              </a:rPr>
            </a:br>
            <a:r>
              <a:rPr lang="en-US" sz="7200">
                <a:ln w="38100">
                  <a:solidFill>
                    <a:schemeClr val="accent1"/>
                  </a:solidFill>
                  <a:prstDash val="solid"/>
                </a:ln>
                <a:solidFill>
                  <a:schemeClr val="bg2">
                    <a:lumMod val="20000"/>
                    <a:lumOff val="80000"/>
                  </a:schemeClr>
                </a:solidFill>
                <a:latin typeface="Jumble" panose="02000503000000020004" pitchFamily="2" charset="0"/>
              </a:rPr>
              <a:t>ADMISSION</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60637" y="2326640"/>
            <a:ext cx="9584581" cy="4263162"/>
          </a:xfrm>
          <a:prstGeom prst="roundRect">
            <a:avLst/>
          </a:prstGeom>
          <a:solidFill>
            <a:schemeClr val="bg2">
              <a:lumMod val="40000"/>
              <a:lumOff val="60000"/>
            </a:schemeClr>
          </a:solidFill>
        </p:spPr>
        <p:txBody>
          <a:bodyPr>
            <a:normAutofit lnSpcReduction="10000"/>
          </a:bodyPr>
          <a:lstStyle/>
          <a:p>
            <a:r>
              <a:rPr lang="en-US" dirty="0">
                <a:latin typeface="Aharoni" panose="02010803020104030203" pitchFamily="2" charset="-79"/>
                <a:cs typeface="Aharoni" panose="02010803020104030203" pitchFamily="2" charset="-79"/>
              </a:rPr>
              <a:t>APPLICATION: </a:t>
            </a:r>
            <a:r>
              <a:rPr lang="en-US" dirty="0">
                <a:latin typeface="Avenir Next LT Pro Light" panose="020B0304020202020204" pitchFamily="34" charset="0"/>
              </a:rPr>
              <a:t>required everywhere </a:t>
            </a:r>
          </a:p>
          <a:p>
            <a:r>
              <a:rPr lang="en-US" dirty="0">
                <a:latin typeface="Aharoni" panose="02010803020104030203" pitchFamily="2" charset="-79"/>
                <a:cs typeface="Aharoni" panose="02010803020104030203" pitchFamily="2" charset="-79"/>
              </a:rPr>
              <a:t>TRANSCRIPT OR SSAR </a:t>
            </a:r>
          </a:p>
          <a:p>
            <a:r>
              <a:rPr lang="en-US" dirty="0">
                <a:latin typeface="Aharoni" panose="02010803020104030203" pitchFamily="2" charset="-79"/>
                <a:cs typeface="Aharoni" panose="02010803020104030203" pitchFamily="2" charset="-79"/>
              </a:rPr>
              <a:t>APPLICATION FEE: </a:t>
            </a:r>
            <a:r>
              <a:rPr lang="en-US" dirty="0">
                <a:latin typeface="Avenir Next LT Pro Light" panose="020B0304020202020204" pitchFamily="34" charset="0"/>
              </a:rPr>
              <a:t>(fee waiver(s) can be used, see me for more info.)</a:t>
            </a:r>
          </a:p>
          <a:p>
            <a:r>
              <a:rPr lang="en-US" dirty="0">
                <a:latin typeface="Aharoni" panose="02010803020104030203" pitchFamily="2" charset="-79"/>
                <a:cs typeface="Aharoni" panose="02010803020104030203" pitchFamily="2" charset="-79"/>
              </a:rPr>
              <a:t>SAT/ACT SCORES:  </a:t>
            </a:r>
            <a:r>
              <a:rPr lang="en-US" dirty="0">
                <a:latin typeface="Avenir Next LT Pro Light" panose="020B0304020202020204" pitchFamily="34" charset="0"/>
              </a:rPr>
              <a:t>required or test optional</a:t>
            </a:r>
          </a:p>
          <a:p>
            <a:r>
              <a:rPr lang="en-US" dirty="0">
                <a:latin typeface="Aharoni" panose="02010803020104030203" pitchFamily="2" charset="-79"/>
                <a:cs typeface="Aharoni" panose="02010803020104030203" pitchFamily="2" charset="-79"/>
              </a:rPr>
              <a:t>LETTERS OF RECOMMENDATION: </a:t>
            </a:r>
            <a:r>
              <a:rPr lang="en-US" dirty="0">
                <a:latin typeface="Avenir Next LT Pro Light" panose="020B0304020202020204" pitchFamily="34" charset="0"/>
              </a:rPr>
              <a:t>(if applicable)</a:t>
            </a:r>
          </a:p>
          <a:p>
            <a:r>
              <a:rPr lang="en-US" dirty="0">
                <a:latin typeface="Aharoni" panose="02010803020104030203" pitchFamily="2" charset="-79"/>
                <a:cs typeface="Aharoni" panose="02010803020104030203" pitchFamily="2" charset="-79"/>
              </a:rPr>
              <a:t>ESSAY/PERSONAL STATEMENT: </a:t>
            </a:r>
            <a:r>
              <a:rPr lang="en-US" dirty="0">
                <a:latin typeface="Avenir Next LT Pro Light" panose="020B0304020202020204" pitchFamily="34" charset="0"/>
              </a:rPr>
              <a:t>(if applicable…share your voice!) </a:t>
            </a:r>
          </a:p>
          <a:p>
            <a:r>
              <a:rPr lang="en-US" dirty="0">
                <a:latin typeface="Aharoni" panose="02010803020104030203" pitchFamily="2" charset="-79"/>
                <a:cs typeface="Aharoni" panose="02010803020104030203" pitchFamily="2" charset="-79"/>
              </a:rPr>
              <a:t>COPY OF OTHER REQUIRED DOCUMENTATION: </a:t>
            </a:r>
            <a:r>
              <a:rPr lang="en-US" dirty="0">
                <a:latin typeface="Avenir Next LT Pro Light" panose="020B0304020202020204" pitchFamily="34" charset="0"/>
              </a:rPr>
              <a:t>(if applicable)</a:t>
            </a:r>
          </a:p>
          <a:p>
            <a:endParaRPr lang="en-US"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16650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483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TYPES OF APPLICATIONS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214880"/>
            <a:ext cx="9216086" cy="4411473"/>
          </a:xfrm>
        </p:spPr>
        <p:txBody>
          <a:bodyPr>
            <a:normAutofit lnSpcReduction="10000"/>
          </a:bodyPr>
          <a:lstStyle/>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EARLY DECISION:</a:t>
            </a:r>
            <a:r>
              <a:rPr kumimoji="0" lang="en-US" sz="2400" b="0"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 </a:t>
            </a:r>
            <a:r>
              <a:rPr kumimoji="0" lang="en-US" sz="2400" b="1" i="0" u="none" strike="noStrike" kern="1200" cap="none" spc="0" normalizeH="0" baseline="0" noProof="0">
                <a:ln>
                  <a:noFill/>
                </a:ln>
                <a:effectLst/>
                <a:uLnTx/>
                <a:uFillTx/>
                <a:latin typeface="Aharoni" panose="02010803020104030203" pitchFamily="2" charset="-79"/>
                <a:cs typeface="Aharoni" panose="02010803020104030203" pitchFamily="2" charset="-79"/>
              </a:rPr>
              <a:t>binding, regardless of financial aid status.</a:t>
            </a:r>
            <a:r>
              <a:rPr kumimoji="0" lang="en-US" sz="2400" b="0" i="0" u="none" strike="noStrike" kern="1200" cap="none" spc="0" normalizeH="0" baseline="0" noProof="0">
                <a:ln>
                  <a:noFill/>
                </a:ln>
                <a:effectLst/>
                <a:uLnTx/>
                <a:uFillTx/>
                <a:latin typeface="Aharoni" panose="02010803020104030203" pitchFamily="2" charset="-79"/>
                <a:cs typeface="Aharoni" panose="02010803020104030203" pitchFamily="2" charset="-79"/>
              </a:rPr>
              <a:t> </a:t>
            </a:r>
            <a:r>
              <a:rPr kumimoji="0" lang="en-US" sz="2400" b="0" i="0" u="none" strike="noStrike" kern="1200" cap="none" spc="0" normalizeH="0" baseline="0" noProof="0">
                <a:ln>
                  <a:noFill/>
                </a:ln>
                <a:effectLst/>
                <a:uLnTx/>
                <a:uFillTx/>
                <a:latin typeface="Avenir Next LT Pro Light" panose="020B0304020202020204" pitchFamily="34" charset="0"/>
              </a:rPr>
              <a:t>You can only apply to only one ED school and must sign a contract, along with your parents &amp; myself. </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EARLY ACTION: </a:t>
            </a:r>
            <a:r>
              <a:rPr kumimoji="0" lang="en-US" sz="2400" b="1" i="0" u="none" strike="noStrike" kern="1200" cap="none" spc="0" normalizeH="0" baseline="0" noProof="0">
                <a:ln>
                  <a:noFill/>
                </a:ln>
                <a:effectLst/>
                <a:uLnTx/>
                <a:uFillTx/>
                <a:latin typeface="Aharoni" panose="02010803020104030203" pitchFamily="2" charset="-79"/>
                <a:cs typeface="Aharoni" panose="02010803020104030203" pitchFamily="2" charset="-79"/>
              </a:rPr>
              <a:t>nonbinding.</a:t>
            </a:r>
            <a:r>
              <a:rPr kumimoji="0" lang="en-US" sz="2400" b="1" i="0" u="none" strike="noStrike" kern="1200" cap="none" spc="0" normalizeH="0" baseline="0" noProof="0">
                <a:ln>
                  <a:noFill/>
                </a:ln>
                <a:effectLst/>
                <a:uLnTx/>
                <a:uFillTx/>
                <a:latin typeface="Avenir Next LT Pro Light" panose="020B0304020202020204" pitchFamily="34" charset="0"/>
              </a:rPr>
              <a:t> </a:t>
            </a:r>
            <a:r>
              <a:rPr kumimoji="0" lang="en-US" sz="2400" b="0" i="0" u="none" strike="noStrike" kern="1200" cap="none" spc="0" normalizeH="0" baseline="0" noProof="0">
                <a:ln>
                  <a:noFill/>
                </a:ln>
                <a:effectLst/>
                <a:uLnTx/>
                <a:uFillTx/>
                <a:latin typeface="Avenir Next LT Pro Light" panose="020B0304020202020204" pitchFamily="34" charset="0"/>
              </a:rPr>
              <a:t>Students can apply to multiple schools as EA. Apply early (October-November) and receive notice by December.</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REGULAR DECISION:</a:t>
            </a:r>
            <a:r>
              <a:rPr kumimoji="0" lang="en-US" sz="2400" b="0" i="0" strike="noStrike" kern="1200" cap="none" spc="0" normalizeH="0" baseline="0" noProof="0">
                <a:ln>
                  <a:noFill/>
                </a:ln>
                <a:solidFill>
                  <a:srgbClr val="C00000"/>
                </a:solidFill>
                <a:effectLst/>
                <a:uLnTx/>
                <a:uFillTx/>
                <a:latin typeface="Aharoni" panose="02010803020104030203" pitchFamily="2" charset="-79"/>
                <a:cs typeface="Aharoni" panose="02010803020104030203" pitchFamily="2" charset="-79"/>
              </a:rPr>
              <a:t> </a:t>
            </a:r>
            <a:r>
              <a:rPr kumimoji="0" lang="en-US" sz="2400" b="0" i="0" u="none" strike="noStrike" kern="1200" cap="none" spc="0" normalizeH="0" baseline="0" noProof="0">
                <a:ln>
                  <a:noFill/>
                </a:ln>
                <a:effectLst/>
                <a:uLnTx/>
                <a:uFillTx/>
                <a:latin typeface="Avenir Next LT Pro Light" panose="020B0304020202020204" pitchFamily="34" charset="0"/>
              </a:rPr>
              <a:t>varies per college/university. most deadlines are around January and decisions are made by mid-March-April.​</a:t>
            </a:r>
          </a:p>
          <a:p>
            <a:pPr marL="0" marR="0" lvl="0" indent="0" defTabSz="685800" rtl="0" eaLnBrk="1" fontAlgn="auto" latinLnBrk="0" hangingPunct="1">
              <a:spcBef>
                <a:spcPts val="750"/>
              </a:spcBef>
              <a:spcAft>
                <a:spcPts val="0"/>
              </a:spcAft>
              <a:buClrTx/>
              <a:buSzTx/>
              <a:buNone/>
              <a:tabLst/>
              <a:defRPr/>
            </a:pPr>
            <a:r>
              <a:rPr lang="en-US">
                <a:solidFill>
                  <a:srgbClr val="C00000"/>
                </a:solidFill>
                <a:latin typeface="Aharoni" panose="02010803020104030203" pitchFamily="2" charset="-79"/>
                <a:cs typeface="Aharoni" panose="02010803020104030203" pitchFamily="2" charset="-79"/>
              </a:rPr>
              <a:t>ROLLING ADMISSION:</a:t>
            </a:r>
            <a:r>
              <a:rPr lang="en-US">
                <a:solidFill>
                  <a:srgbClr val="C00000"/>
                </a:solidFill>
                <a:latin typeface="Avenir Next LT Pro Light" panose="020B0304020202020204" pitchFamily="34" charset="0"/>
                <a:cs typeface="Aharoni" panose="02010803020104030203" pitchFamily="2" charset="-79"/>
              </a:rPr>
              <a:t> </a:t>
            </a:r>
            <a:r>
              <a:rPr lang="en-US">
                <a:latin typeface="Avenir Next LT Pro Light" panose="020B0304020202020204" pitchFamily="34" charset="0"/>
                <a:cs typeface="Aharoni" panose="02010803020104030203" pitchFamily="2" charset="-79"/>
              </a:rPr>
              <a:t>accepts students as applications come in, and until they run out of spots, so apply early!​</a:t>
            </a:r>
          </a:p>
          <a:p>
            <a:endParaRPr lang="en-US">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77623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38880"/>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THE TIMELINE</a:t>
            </a:r>
            <a:endParaRPr lang="en-US" sz="72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0" name="Group 29">
            <a:extLst>
              <a:ext uri="{FF2B5EF4-FFF2-40B4-BE49-F238E27FC236}">
                <a16:creationId xmlns:a16="http://schemas.microsoft.com/office/drawing/2014/main" id="{C5872729-295F-BBD8-A145-5A76F27CCC5C}"/>
              </a:ext>
            </a:extLst>
          </p:cNvPr>
          <p:cNvGrpSpPr/>
          <p:nvPr/>
        </p:nvGrpSpPr>
        <p:grpSpPr>
          <a:xfrm>
            <a:off x="0" y="3698392"/>
            <a:ext cx="10697024" cy="1193380"/>
            <a:chOff x="458236" y="3553102"/>
            <a:chExt cx="9493632" cy="1193380"/>
          </a:xfrm>
        </p:grpSpPr>
        <p:cxnSp>
          <p:nvCxnSpPr>
            <p:cNvPr id="9" name="Straight Arrow Connector 8">
              <a:extLst>
                <a:ext uri="{FF2B5EF4-FFF2-40B4-BE49-F238E27FC236}">
                  <a16:creationId xmlns:a16="http://schemas.microsoft.com/office/drawing/2014/main" id="{0BF90971-46C5-2DF0-12C4-E03072C097BA}"/>
                </a:ext>
              </a:extLst>
            </p:cNvPr>
            <p:cNvCxnSpPr>
              <a:cxnSpLocks/>
            </p:cNvCxnSpPr>
            <p:nvPr/>
          </p:nvCxnSpPr>
          <p:spPr>
            <a:xfrm>
              <a:off x="554911" y="3808520"/>
              <a:ext cx="9396957" cy="0"/>
            </a:xfrm>
            <a:prstGeom prst="straightConnector1">
              <a:avLst/>
            </a:prstGeom>
            <a:ln w="76200">
              <a:solidFill>
                <a:schemeClr val="accent2"/>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2CCB07F8-6574-E1F8-4FDC-4C080783421D}"/>
                </a:ext>
              </a:extLst>
            </p:cNvPr>
            <p:cNvCxnSpPr>
              <a:cxnSpLocks/>
            </p:cNvCxnSpPr>
            <p:nvPr/>
          </p:nvCxnSpPr>
          <p:spPr>
            <a:xfrm>
              <a:off x="1127465"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4E656E1-BA23-A4D2-C7DE-E06185842DF6}"/>
                </a:ext>
              </a:extLst>
            </p:cNvPr>
            <p:cNvSpPr txBox="1"/>
            <p:nvPr/>
          </p:nvSpPr>
          <p:spPr>
            <a:xfrm>
              <a:off x="458236" y="4100151"/>
              <a:ext cx="9337349" cy="646331"/>
            </a:xfrm>
            <a:prstGeom prst="rect">
              <a:avLst/>
            </a:prstGeom>
            <a:noFill/>
          </p:spPr>
          <p:txBody>
            <a:bodyPr wrap="square" rtlCol="0">
              <a:spAutoFit/>
            </a:bodyPr>
            <a:lstStyle/>
            <a:p>
              <a:pPr algn="ctr"/>
              <a:r>
                <a:rPr lang="en-US" dirty="0">
                  <a:latin typeface="Aharoni" panose="02010803020104030203" pitchFamily="2" charset="-79"/>
                  <a:cs typeface="Aharoni" panose="02010803020104030203" pitchFamily="2" charset="-79"/>
                </a:rPr>
                <a:t>August	September  October   November December   January   February  March  April   May</a:t>
              </a:r>
            </a:p>
          </p:txBody>
        </p:sp>
        <p:cxnSp>
          <p:nvCxnSpPr>
            <p:cNvPr id="21" name="Straight Connector 20">
              <a:extLst>
                <a:ext uri="{FF2B5EF4-FFF2-40B4-BE49-F238E27FC236}">
                  <a16:creationId xmlns:a16="http://schemas.microsoft.com/office/drawing/2014/main" id="{3ABDA043-8256-1231-D8E6-5A7FC5D7F541}"/>
                </a:ext>
              </a:extLst>
            </p:cNvPr>
            <p:cNvCxnSpPr>
              <a:cxnSpLocks/>
            </p:cNvCxnSpPr>
            <p:nvPr/>
          </p:nvCxnSpPr>
          <p:spPr>
            <a:xfrm>
              <a:off x="22031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D7683E-D603-7A7E-C8C5-A3211976077F}"/>
                </a:ext>
              </a:extLst>
            </p:cNvPr>
            <p:cNvCxnSpPr>
              <a:cxnSpLocks/>
            </p:cNvCxnSpPr>
            <p:nvPr/>
          </p:nvCxnSpPr>
          <p:spPr>
            <a:xfrm>
              <a:off x="3366118"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54C0E8-FDB1-6C6C-1CA8-F86E6F31609F}"/>
                </a:ext>
              </a:extLst>
            </p:cNvPr>
            <p:cNvCxnSpPr>
              <a:cxnSpLocks/>
            </p:cNvCxnSpPr>
            <p:nvPr/>
          </p:nvCxnSpPr>
          <p:spPr>
            <a:xfrm>
              <a:off x="4511337"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772317-AB46-5571-F643-37F174130EA8}"/>
                </a:ext>
              </a:extLst>
            </p:cNvPr>
            <p:cNvCxnSpPr>
              <a:cxnSpLocks/>
            </p:cNvCxnSpPr>
            <p:nvPr/>
          </p:nvCxnSpPr>
          <p:spPr>
            <a:xfrm>
              <a:off x="6165386"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4516E4-C1C8-45B9-A219-02B57ADAB605}"/>
                </a:ext>
              </a:extLst>
            </p:cNvPr>
            <p:cNvCxnSpPr>
              <a:cxnSpLocks/>
            </p:cNvCxnSpPr>
            <p:nvPr/>
          </p:nvCxnSpPr>
          <p:spPr>
            <a:xfrm>
              <a:off x="6899430"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1A70519-4B61-D4BA-DE91-84B410FB3861}"/>
                </a:ext>
              </a:extLst>
            </p:cNvPr>
            <p:cNvCxnSpPr>
              <a:cxnSpLocks/>
            </p:cNvCxnSpPr>
            <p:nvPr/>
          </p:nvCxnSpPr>
          <p:spPr>
            <a:xfrm>
              <a:off x="7875974"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A22DD0-8357-7A0F-BCAB-C4603D39BC30}"/>
                </a:ext>
              </a:extLst>
            </p:cNvPr>
            <p:cNvCxnSpPr>
              <a:cxnSpLocks/>
            </p:cNvCxnSpPr>
            <p:nvPr/>
          </p:nvCxnSpPr>
          <p:spPr>
            <a:xfrm>
              <a:off x="86039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7BF4A8-B3FE-094A-37CF-9D39A3E30195}"/>
                </a:ext>
              </a:extLst>
            </p:cNvPr>
            <p:cNvCxnSpPr>
              <a:cxnSpLocks/>
            </p:cNvCxnSpPr>
            <p:nvPr/>
          </p:nvCxnSpPr>
          <p:spPr>
            <a:xfrm>
              <a:off x="9296401"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5FD89F36-8CE7-A728-A0CD-C398C7942A4E}"/>
              </a:ext>
            </a:extLst>
          </p:cNvPr>
          <p:cNvSpPr txBox="1"/>
          <p:nvPr/>
        </p:nvSpPr>
        <p:spPr>
          <a:xfrm>
            <a:off x="403413" y="2938725"/>
            <a:ext cx="4388604" cy="584775"/>
          </a:xfrm>
          <a:prstGeom prst="rect">
            <a:avLst/>
          </a:prstGeom>
          <a:noFill/>
        </p:spPr>
        <p:txBody>
          <a:bodyPr wrap="square" rtlCol="0">
            <a:spAutoFit/>
          </a:bodyPr>
          <a:lstStyle/>
          <a:p>
            <a:r>
              <a:rPr lang="en-US" sz="1600" dirty="0">
                <a:latin typeface="Abadi Extra Light" panose="020B0204020104020204" pitchFamily="34" charset="0"/>
              </a:rPr>
              <a:t>Early Action/Early Decision/Priority Applications Due</a:t>
            </a:r>
          </a:p>
          <a:p>
            <a:pPr algn="ctr"/>
            <a:r>
              <a:rPr lang="en-US" sz="1600" dirty="0">
                <a:latin typeface="Abadi Extra Light" panose="020B0204020104020204" pitchFamily="34" charset="0"/>
              </a:rPr>
              <a:t>SAT/ACT Testing </a:t>
            </a:r>
          </a:p>
        </p:txBody>
      </p:sp>
      <p:cxnSp>
        <p:nvCxnSpPr>
          <p:cNvPr id="32" name="Straight Connector 31">
            <a:extLst>
              <a:ext uri="{FF2B5EF4-FFF2-40B4-BE49-F238E27FC236}">
                <a16:creationId xmlns:a16="http://schemas.microsoft.com/office/drawing/2014/main" id="{4F8A7A82-0825-B19B-31EF-B06834F389A8}"/>
              </a:ext>
            </a:extLst>
          </p:cNvPr>
          <p:cNvCxnSpPr>
            <a:cxnSpLocks/>
          </p:cNvCxnSpPr>
          <p:nvPr/>
        </p:nvCxnSpPr>
        <p:spPr>
          <a:xfrm>
            <a:off x="5333617" y="369839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0927302-3765-C5D6-DD36-DD8C61C3ADE6}"/>
              </a:ext>
            </a:extLst>
          </p:cNvPr>
          <p:cNvCxnSpPr/>
          <p:nvPr/>
        </p:nvCxnSpPr>
        <p:spPr>
          <a:xfrm>
            <a:off x="479394" y="3523500"/>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F472560-5DD8-9E66-3018-72BF319F2348}"/>
              </a:ext>
            </a:extLst>
          </p:cNvPr>
          <p:cNvSpPr txBox="1"/>
          <p:nvPr/>
        </p:nvSpPr>
        <p:spPr>
          <a:xfrm>
            <a:off x="2262495" y="4568606"/>
            <a:ext cx="1324084" cy="1077218"/>
          </a:xfrm>
          <a:prstGeom prst="rect">
            <a:avLst/>
          </a:prstGeom>
          <a:noFill/>
        </p:spPr>
        <p:txBody>
          <a:bodyPr wrap="square" rtlCol="0">
            <a:spAutoFit/>
          </a:bodyPr>
          <a:lstStyle/>
          <a:p>
            <a:pPr algn="ctr"/>
            <a:r>
              <a:rPr lang="en-US" sz="1600" dirty="0">
                <a:latin typeface="Abadi Extra Light" panose="020B0204020104020204" pitchFamily="34" charset="0"/>
              </a:rPr>
              <a:t>FFAA (Bright Futures) Application Opens </a:t>
            </a:r>
          </a:p>
        </p:txBody>
      </p:sp>
      <p:sp>
        <p:nvSpPr>
          <p:cNvPr id="36" name="TextBox 35">
            <a:extLst>
              <a:ext uri="{FF2B5EF4-FFF2-40B4-BE49-F238E27FC236}">
                <a16:creationId xmlns:a16="http://schemas.microsoft.com/office/drawing/2014/main" id="{F1685BBA-0BDF-6929-5C14-6FFA4FDB924C}"/>
              </a:ext>
            </a:extLst>
          </p:cNvPr>
          <p:cNvSpPr txBox="1"/>
          <p:nvPr/>
        </p:nvSpPr>
        <p:spPr>
          <a:xfrm>
            <a:off x="4643196" y="4575680"/>
            <a:ext cx="1324084" cy="338554"/>
          </a:xfrm>
          <a:prstGeom prst="rect">
            <a:avLst/>
          </a:prstGeom>
          <a:noFill/>
        </p:spPr>
        <p:txBody>
          <a:bodyPr wrap="square" rtlCol="0">
            <a:spAutoFit/>
          </a:bodyPr>
          <a:lstStyle/>
          <a:p>
            <a:pPr algn="ctr"/>
            <a:r>
              <a:rPr lang="en-US" sz="1600" dirty="0">
                <a:latin typeface="Abadi Extra Light" panose="020B0204020104020204" pitchFamily="34" charset="0"/>
              </a:rPr>
              <a:t>FAFSA Opens</a:t>
            </a:r>
          </a:p>
        </p:txBody>
      </p:sp>
      <p:sp>
        <p:nvSpPr>
          <p:cNvPr id="37" name="TextBox 36">
            <a:extLst>
              <a:ext uri="{FF2B5EF4-FFF2-40B4-BE49-F238E27FC236}">
                <a16:creationId xmlns:a16="http://schemas.microsoft.com/office/drawing/2014/main" id="{6A1E3EBD-8C91-AB4A-6707-7FA2F2951F3B}"/>
              </a:ext>
            </a:extLst>
          </p:cNvPr>
          <p:cNvSpPr txBox="1"/>
          <p:nvPr/>
        </p:nvSpPr>
        <p:spPr>
          <a:xfrm>
            <a:off x="9328157" y="3322112"/>
            <a:ext cx="1260628" cy="338554"/>
          </a:xfrm>
          <a:prstGeom prst="rect">
            <a:avLst/>
          </a:prstGeom>
          <a:noFill/>
        </p:spPr>
        <p:txBody>
          <a:bodyPr wrap="square" rtlCol="0">
            <a:spAutoFit/>
          </a:bodyPr>
          <a:lstStyle/>
          <a:p>
            <a:pPr algn="ctr"/>
            <a:r>
              <a:rPr lang="en-US" sz="1600" dirty="0">
                <a:latin typeface="Abadi Extra Light" panose="020B0204020104020204" pitchFamily="34" charset="0"/>
              </a:rPr>
              <a:t>Decision Day</a:t>
            </a:r>
          </a:p>
        </p:txBody>
      </p:sp>
      <p:cxnSp>
        <p:nvCxnSpPr>
          <p:cNvPr id="38" name="Straight Arrow Connector 37">
            <a:extLst>
              <a:ext uri="{FF2B5EF4-FFF2-40B4-BE49-F238E27FC236}">
                <a16:creationId xmlns:a16="http://schemas.microsoft.com/office/drawing/2014/main" id="{5BCA8851-113D-AD68-54EB-563AEC4F95A9}"/>
              </a:ext>
            </a:extLst>
          </p:cNvPr>
          <p:cNvCxnSpPr>
            <a:cxnSpLocks/>
          </p:cNvCxnSpPr>
          <p:nvPr/>
        </p:nvCxnSpPr>
        <p:spPr>
          <a:xfrm>
            <a:off x="5113039" y="3531116"/>
            <a:ext cx="2899993"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B77D62F-880C-9D00-DD0E-CBD1C52CC6B6}"/>
              </a:ext>
            </a:extLst>
          </p:cNvPr>
          <p:cNvCxnSpPr>
            <a:cxnSpLocks/>
          </p:cNvCxnSpPr>
          <p:nvPr/>
        </p:nvCxnSpPr>
        <p:spPr>
          <a:xfrm>
            <a:off x="5437521" y="3155389"/>
            <a:ext cx="352004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88BDF88-4D90-39D3-C537-9A258A53ED27}"/>
              </a:ext>
            </a:extLst>
          </p:cNvPr>
          <p:cNvSpPr txBox="1"/>
          <p:nvPr/>
        </p:nvSpPr>
        <p:spPr>
          <a:xfrm>
            <a:off x="5581132" y="2747177"/>
            <a:ext cx="3376435" cy="338554"/>
          </a:xfrm>
          <a:prstGeom prst="rect">
            <a:avLst/>
          </a:prstGeom>
          <a:noFill/>
        </p:spPr>
        <p:txBody>
          <a:bodyPr wrap="square" rtlCol="0">
            <a:spAutoFit/>
          </a:bodyPr>
          <a:lstStyle/>
          <a:p>
            <a:r>
              <a:rPr lang="en-US" sz="1600" dirty="0">
                <a:latin typeface="Abadi Extra Light" panose="020B0204020104020204" pitchFamily="34" charset="0"/>
              </a:rPr>
              <a:t>Admissions Decisions from Universities </a:t>
            </a:r>
          </a:p>
        </p:txBody>
      </p:sp>
      <p:sp>
        <p:nvSpPr>
          <p:cNvPr id="45" name="TextBox 44">
            <a:extLst>
              <a:ext uri="{FF2B5EF4-FFF2-40B4-BE49-F238E27FC236}">
                <a16:creationId xmlns:a16="http://schemas.microsoft.com/office/drawing/2014/main" id="{03238D56-117B-EF8E-EFEB-D576877ABDA5}"/>
              </a:ext>
            </a:extLst>
          </p:cNvPr>
          <p:cNvSpPr txBox="1"/>
          <p:nvPr/>
        </p:nvSpPr>
        <p:spPr>
          <a:xfrm>
            <a:off x="5113039" y="3202169"/>
            <a:ext cx="2988740" cy="338554"/>
          </a:xfrm>
          <a:prstGeom prst="rect">
            <a:avLst/>
          </a:prstGeom>
          <a:noFill/>
        </p:spPr>
        <p:txBody>
          <a:bodyPr wrap="square" rtlCol="0">
            <a:spAutoFit/>
          </a:bodyPr>
          <a:lstStyle/>
          <a:p>
            <a:r>
              <a:rPr lang="en-US" sz="1600" dirty="0">
                <a:latin typeface="Abadi Extra Light" panose="020B0204020104020204" pitchFamily="34" charset="0"/>
              </a:rPr>
              <a:t>Regular Decision Applications Due</a:t>
            </a:r>
          </a:p>
        </p:txBody>
      </p:sp>
      <p:sp>
        <p:nvSpPr>
          <p:cNvPr id="47" name="TextBox 46">
            <a:extLst>
              <a:ext uri="{FF2B5EF4-FFF2-40B4-BE49-F238E27FC236}">
                <a16:creationId xmlns:a16="http://schemas.microsoft.com/office/drawing/2014/main" id="{DEE49C54-7CA4-238E-D635-C8A739111627}"/>
              </a:ext>
            </a:extLst>
          </p:cNvPr>
          <p:cNvSpPr txBox="1"/>
          <p:nvPr/>
        </p:nvSpPr>
        <p:spPr>
          <a:xfrm>
            <a:off x="6863624" y="5031716"/>
            <a:ext cx="2988740" cy="338554"/>
          </a:xfrm>
          <a:prstGeom prst="rect">
            <a:avLst/>
          </a:prstGeom>
          <a:noFill/>
        </p:spPr>
        <p:txBody>
          <a:bodyPr wrap="square" rtlCol="0">
            <a:spAutoFit/>
          </a:bodyPr>
          <a:lstStyle/>
          <a:p>
            <a:r>
              <a:rPr lang="en-US" sz="1600" dirty="0">
                <a:latin typeface="Abadi Extra Light" panose="020B0204020104020204" pitchFamily="34" charset="0"/>
              </a:rPr>
              <a:t>Housing Applications</a:t>
            </a:r>
          </a:p>
        </p:txBody>
      </p:sp>
      <p:cxnSp>
        <p:nvCxnSpPr>
          <p:cNvPr id="48" name="Straight Arrow Connector 47">
            <a:extLst>
              <a:ext uri="{FF2B5EF4-FFF2-40B4-BE49-F238E27FC236}">
                <a16:creationId xmlns:a16="http://schemas.microsoft.com/office/drawing/2014/main" id="{03E719E7-1B3D-1807-DE40-A890B9035A6A}"/>
              </a:ext>
            </a:extLst>
          </p:cNvPr>
          <p:cNvCxnSpPr>
            <a:cxnSpLocks/>
          </p:cNvCxnSpPr>
          <p:nvPr/>
        </p:nvCxnSpPr>
        <p:spPr>
          <a:xfrm>
            <a:off x="7111053" y="5005003"/>
            <a:ext cx="2918892"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2CCBCC5-F6E0-99D4-26DD-432FD5D2EEF6}"/>
              </a:ext>
            </a:extLst>
          </p:cNvPr>
          <p:cNvCxnSpPr>
            <a:cxnSpLocks/>
          </p:cNvCxnSpPr>
          <p:nvPr/>
        </p:nvCxnSpPr>
        <p:spPr>
          <a:xfrm>
            <a:off x="5788614" y="5388222"/>
            <a:ext cx="401767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8520FAD-AA95-23F2-82D9-6AEFFBB995E7}"/>
              </a:ext>
            </a:extLst>
          </p:cNvPr>
          <p:cNvSpPr txBox="1"/>
          <p:nvPr/>
        </p:nvSpPr>
        <p:spPr>
          <a:xfrm>
            <a:off x="7593665" y="4632139"/>
            <a:ext cx="2988740" cy="338554"/>
          </a:xfrm>
          <a:prstGeom prst="rect">
            <a:avLst/>
          </a:prstGeom>
          <a:noFill/>
        </p:spPr>
        <p:txBody>
          <a:bodyPr wrap="square" rtlCol="0">
            <a:spAutoFit/>
          </a:bodyPr>
          <a:lstStyle/>
          <a:p>
            <a:r>
              <a:rPr lang="en-US" sz="1600" dirty="0">
                <a:latin typeface="Abadi Extra Light" panose="020B0204020104020204" pitchFamily="34" charset="0"/>
              </a:rPr>
              <a:t>Financial Aid Packages</a:t>
            </a:r>
          </a:p>
        </p:txBody>
      </p:sp>
    </p:spTree>
    <p:extLst>
      <p:ext uri="{BB962C8B-B14F-4D97-AF65-F5344CB8AC3E}">
        <p14:creationId xmlns:p14="http://schemas.microsoft.com/office/powerpoint/2010/main" val="128073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AE9414B-E181-0F1D-C9DB-79FF41534DF4}"/>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32608" y="410438"/>
            <a:ext cx="9601201" cy="1268984"/>
          </a:xfrm>
        </p:spPr>
        <p:txBody>
          <a:bodyPr>
            <a:noAutofit/>
          </a:bodyPr>
          <a:lstStyle/>
          <a:p>
            <a:pPr algn="ctr"/>
            <a:r>
              <a:rPr lang="en-US" sz="5400">
                <a:ln w="38100">
                  <a:solidFill>
                    <a:schemeClr val="accent1"/>
                  </a:solidFill>
                  <a:prstDash val="solid"/>
                </a:ln>
                <a:solidFill>
                  <a:schemeClr val="bg2">
                    <a:lumMod val="20000"/>
                    <a:lumOff val="80000"/>
                  </a:schemeClr>
                </a:solidFill>
                <a:latin typeface="Jumble" panose="02000503000000020004" pitchFamily="2" charset="0"/>
              </a:rPr>
              <a:t>COUNSELOR ASSIGNMENTS</a:t>
            </a:r>
            <a:endParaRPr lang="en-US" sz="54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3" name="Table 2">
            <a:extLst>
              <a:ext uri="{FF2B5EF4-FFF2-40B4-BE49-F238E27FC236}">
                <a16:creationId xmlns:a16="http://schemas.microsoft.com/office/drawing/2014/main" id="{75B18C57-EDE1-AA6F-60FD-9EF05D458B61}"/>
              </a:ext>
            </a:extLst>
          </p:cNvPr>
          <p:cNvGraphicFramePr>
            <a:graphicFrameLocks noGrp="1"/>
          </p:cNvGraphicFramePr>
          <p:nvPr>
            <p:extLst>
              <p:ext uri="{D42A27DB-BD31-4B8C-83A1-F6EECF244321}">
                <p14:modId xmlns:p14="http://schemas.microsoft.com/office/powerpoint/2010/main" val="3135971636"/>
              </p:ext>
            </p:extLst>
          </p:nvPr>
        </p:nvGraphicFramePr>
        <p:xfrm>
          <a:off x="572866" y="1216920"/>
          <a:ext cx="9260943" cy="5488384"/>
        </p:xfrm>
        <a:graphic>
          <a:graphicData uri="http://schemas.openxmlformats.org/drawingml/2006/table">
            <a:tbl>
              <a:tblPr/>
              <a:tblGrid>
                <a:gridCol w="2107888">
                  <a:extLst>
                    <a:ext uri="{9D8B030D-6E8A-4147-A177-3AD203B41FA5}">
                      <a16:colId xmlns:a16="http://schemas.microsoft.com/office/drawing/2014/main" val="1223279129"/>
                    </a:ext>
                  </a:extLst>
                </a:gridCol>
                <a:gridCol w="1500996">
                  <a:extLst>
                    <a:ext uri="{9D8B030D-6E8A-4147-A177-3AD203B41FA5}">
                      <a16:colId xmlns:a16="http://schemas.microsoft.com/office/drawing/2014/main" val="902745177"/>
                    </a:ext>
                  </a:extLst>
                </a:gridCol>
                <a:gridCol w="1815371">
                  <a:extLst>
                    <a:ext uri="{9D8B030D-6E8A-4147-A177-3AD203B41FA5}">
                      <a16:colId xmlns:a16="http://schemas.microsoft.com/office/drawing/2014/main" val="515484449"/>
                    </a:ext>
                  </a:extLst>
                </a:gridCol>
                <a:gridCol w="3836688">
                  <a:extLst>
                    <a:ext uri="{9D8B030D-6E8A-4147-A177-3AD203B41FA5}">
                      <a16:colId xmlns:a16="http://schemas.microsoft.com/office/drawing/2014/main" val="2365266749"/>
                    </a:ext>
                  </a:extLst>
                </a:gridCol>
              </a:tblGrid>
              <a:tr h="696368">
                <a:tc>
                  <a:txBody>
                    <a:bodyPr/>
                    <a:lstStyle/>
                    <a:p>
                      <a:pPr algn="ctr" rtl="0" fontAlgn="t">
                        <a:spcBef>
                          <a:spcPts val="0"/>
                        </a:spcBef>
                        <a:spcAft>
                          <a:spcPts val="0"/>
                        </a:spcAft>
                      </a:pPr>
                      <a:endParaRPr lang="en-US" sz="1400" b="1" i="0" u="none" strike="noStrike">
                        <a:solidFill>
                          <a:srgbClr val="000000"/>
                        </a:solidFill>
                        <a:effectLst/>
                        <a:latin typeface="Aharoni" panose="02010803020104030203" pitchFamily="2" charset="-79"/>
                        <a:cs typeface="Aharoni" panose="02010803020104030203" pitchFamily="2" charset="-79"/>
                      </a:endParaRPr>
                    </a:p>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COUNSELOR</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ASSIGNMENT</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HOW TO MAKE AN APPOINTMENT</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EMAIL</a:t>
                      </a:r>
                      <a:endParaRPr lang="en-US" sz="1400">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5695"/>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MR. SEPULVEDA</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A-Dn</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latin typeface="Avenir Next LT Pro Light" panose="020B0304020202020204" pitchFamily="34" charset="0"/>
                          <a:cs typeface="CordiaUPC" panose="020B0502040204020203" pitchFamily="34" charset="-34"/>
                        </a:rPr>
                        <a:t> </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Ksepulveda@dadeschools.net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0608909"/>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COLLADO</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Do - L</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a:effectLst/>
                          <a:latin typeface="Avenir Next LT Pro Light" panose="020B0304020202020204" pitchFamily="34" charset="0"/>
                          <a:cs typeface="CordiaUPC" panose="020B0502040204020203" pitchFamily="34" charset="-34"/>
                        </a:rPr>
                        <a:t> </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339573@dadeschools.net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784571"/>
                  </a:ext>
                </a:extLst>
              </a:tr>
              <a:tr h="46819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PEDROSO</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M - Ri </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bpedroso@dadeschools.net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207558"/>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BERGOUIGNAN</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AOF/ </a:t>
                      </a:r>
                      <a:r>
                        <a:rPr lang="en-US" sz="1400" b="0" i="0" u="none" strike="noStrike" err="1">
                          <a:solidFill>
                            <a:srgbClr val="000000"/>
                          </a:solidFill>
                          <a:effectLst/>
                          <a:latin typeface="Avenir Next LT Pro Light" panose="020B0304020202020204" pitchFamily="34" charset="0"/>
                          <a:cs typeface="CordiaUPC" panose="020B0502040204020203" pitchFamily="34" charset="-34"/>
                        </a:rPr>
                        <a:t>Rj</a:t>
                      </a:r>
                      <a:r>
                        <a:rPr lang="en-US" sz="1400" b="0" i="0" u="none" strike="noStrike">
                          <a:solidFill>
                            <a:srgbClr val="000000"/>
                          </a:solidFill>
                          <a:effectLst/>
                          <a:latin typeface="Avenir Next LT Pro Light" panose="020B0304020202020204" pitchFamily="34" charset="0"/>
                          <a:cs typeface="CordiaUPC" panose="020B0502040204020203" pitchFamily="34" charset="-34"/>
                        </a:rPr>
                        <a:t> - Sam</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mebergouignan@dadeschools.net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717316"/>
                  </a:ext>
                </a:extLst>
              </a:tr>
              <a:tr h="420259">
                <a:tc>
                  <a:txBody>
                    <a:bodyPr/>
                    <a:lstStyle/>
                    <a:p>
                      <a:pPr algn="ctr" rtl="0" fontAlgn="t">
                        <a:spcBef>
                          <a:spcPts val="0"/>
                        </a:spcBef>
                        <a:spcAft>
                          <a:spcPts val="0"/>
                        </a:spcAft>
                      </a:pPr>
                      <a:r>
                        <a:rPr lang="en-US" sz="1400" b="1">
                          <a:effectLst/>
                          <a:latin typeface="Aharoni" panose="02010803020104030203" pitchFamily="2" charset="-79"/>
                          <a:cs typeface="Aharoni" panose="02010803020104030203" pitchFamily="2" charset="-79"/>
                        </a:rPr>
                        <a:t>MS. SANZ</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College Assistance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endParaRPr lang="en-US" sz="1400">
                        <a:effectLst/>
                        <a:latin typeface="Avenir Next LT Pro Light" panose="020B0304020202020204" pitchFamily="34" charset="0"/>
                        <a:cs typeface="CordiaUPC" panose="020B0502040204020203" pitchFamily="34" charset="-34"/>
                      </a:endParaRPr>
                    </a:p>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appointments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ssanz@dadeschools.net</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967036"/>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MR. FINORA </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San - Z</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a:effectLst/>
                          <a:latin typeface="Avenir Next LT Pro Light" panose="020B0304020202020204" pitchFamily="34" charset="0"/>
                          <a:cs typeface="CordiaUPC" panose="020B0502040204020203" pitchFamily="34" charset="-34"/>
                        </a:rPr>
                        <a:t> 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dfinora@dadeschools.net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580592"/>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LEZCANO</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IB: A - K</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nlezcano@dadeschools.net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418762"/>
                  </a:ext>
                </a:extLst>
              </a:tr>
              <a:tr h="420259">
                <a:tc>
                  <a:txBody>
                    <a:bodyPr/>
                    <a:lstStyle/>
                    <a:p>
                      <a:pPr algn="ctr" rtl="0" fontAlgn="t">
                        <a:spcBef>
                          <a:spcPts val="0"/>
                        </a:spcBef>
                        <a:spcAft>
                          <a:spcPts val="0"/>
                        </a:spcAft>
                      </a:pPr>
                      <a:r>
                        <a:rPr lang="en-US" sz="1400" b="1" i="0" u="none" strike="noStrike">
                          <a:solidFill>
                            <a:srgbClr val="000000"/>
                          </a:solidFill>
                          <a:effectLst/>
                          <a:latin typeface="Aharoni" panose="02010803020104030203" pitchFamily="2" charset="-79"/>
                          <a:cs typeface="Aharoni" panose="02010803020104030203" pitchFamily="2" charset="-79"/>
                        </a:rPr>
                        <a:t>MS. KURZNER</a:t>
                      </a:r>
                      <a:endParaRPr lang="en-US" sz="1400" b="1">
                        <a:effectLst/>
                        <a:latin typeface="Aharoni" panose="02010803020104030203" pitchFamily="2" charset="-79"/>
                        <a:cs typeface="Aharoni" panose="02010803020104030203" pitchFamily="2" charset="-79"/>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IB: L - Z</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venir Next LT Pro Light" panose="020B0304020202020204" pitchFamily="34" charset="0"/>
                          <a:cs typeface="CordiaUPC" panose="020B0502040204020203" pitchFamily="34" charset="-34"/>
                        </a:rPr>
                        <a:t>lkurzner@dadeschools.net</a:t>
                      </a:r>
                      <a:endParaRPr lang="en-US" sz="1400">
                        <a:effectLst/>
                        <a:latin typeface="Avenir Next LT Pro Light" panose="020B0304020202020204" pitchFamily="34" charset="0"/>
                        <a:cs typeface="CordiaUPC" panose="020B0502040204020203" pitchFamily="34" charset="-34"/>
                      </a:endParaRP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495149"/>
                  </a:ext>
                </a:extLst>
              </a:tr>
              <a:tr h="420259">
                <a:tc>
                  <a:txBody>
                    <a:bodyPr/>
                    <a:lstStyle/>
                    <a:p>
                      <a:pPr algn="ctr" rtl="0" fontAlgn="t">
                        <a:spcBef>
                          <a:spcPts val="0"/>
                        </a:spcBef>
                        <a:spcAft>
                          <a:spcPts val="0"/>
                        </a:spcAft>
                      </a:pPr>
                      <a:r>
                        <a:rPr lang="en-US" sz="1400" b="1">
                          <a:effectLst/>
                          <a:latin typeface="Aharoni" panose="02010803020104030203" pitchFamily="2" charset="-79"/>
                          <a:cs typeface="Aharoni" panose="02010803020104030203" pitchFamily="2" charset="-79"/>
                        </a:rPr>
                        <a:t>MS. COSGROVE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Graduation Assistance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email/ walk-ins welcome</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400">
                          <a:effectLst/>
                          <a:latin typeface="Avenir Next LT Pro Light" panose="020B0304020202020204" pitchFamily="34" charset="0"/>
                          <a:cs typeface="CordiaUPC" panose="020B0502040204020203" pitchFamily="34" charset="-34"/>
                        </a:rPr>
                        <a:t>francosgrove@dadeschools.net</a:t>
                      </a:r>
                    </a:p>
                  </a:txBody>
                  <a:tcPr marL="71608" marR="71608" marT="71608" marB="71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2309"/>
                  </a:ext>
                </a:extLst>
              </a:tr>
            </a:tbl>
          </a:graphicData>
        </a:graphic>
      </p:graphicFrame>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qr code with a pirate logo&#10;&#10;Description automatically generated">
            <a:extLst>
              <a:ext uri="{FF2B5EF4-FFF2-40B4-BE49-F238E27FC236}">
                <a16:creationId xmlns:a16="http://schemas.microsoft.com/office/drawing/2014/main" id="{BF851229-127E-8E4F-111C-999851C6D316}"/>
              </a:ext>
            </a:extLst>
          </p:cNvPr>
          <p:cNvPicPr>
            <a:picLocks noChangeAspect="1"/>
          </p:cNvPicPr>
          <p:nvPr/>
        </p:nvPicPr>
        <p:blipFill>
          <a:blip r:embed="rId3"/>
          <a:stretch>
            <a:fillRect/>
          </a:stretch>
        </p:blipFill>
        <p:spPr>
          <a:xfrm>
            <a:off x="4208222" y="2013995"/>
            <a:ext cx="1739817" cy="1732731"/>
          </a:xfrm>
          <a:prstGeom prst="rect">
            <a:avLst/>
          </a:prstGeom>
        </p:spPr>
      </p:pic>
    </p:spTree>
    <p:extLst>
      <p:ext uri="{BB962C8B-B14F-4D97-AF65-F5344CB8AC3E}">
        <p14:creationId xmlns:p14="http://schemas.microsoft.com/office/powerpoint/2010/main" val="317597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WHERE </a:t>
            </a:r>
            <a:r>
              <a:rPr lang="en-US" sz="7200">
                <a:ln w="38100">
                  <a:solidFill>
                    <a:schemeClr val="accent1"/>
                  </a:solidFill>
                  <a:prstDash val="solid"/>
                </a:ln>
                <a:solidFill>
                  <a:schemeClr val="bg2">
                    <a:lumMod val="20000"/>
                    <a:lumOff val="80000"/>
                  </a:schemeClr>
                </a:solidFill>
                <a:latin typeface="Jumble" panose="02000503000000020004" pitchFamily="2" charset="0"/>
              </a:rPr>
              <a:t>TO </a:t>
            </a:r>
            <a:r>
              <a:rPr lang="en-US" sz="7200" dirty="0">
                <a:ln w="38100">
                  <a:solidFill>
                    <a:schemeClr val="accent1"/>
                  </a:solidFill>
                  <a:prstDash val="solid"/>
                </a:ln>
                <a:solidFill>
                  <a:schemeClr val="bg2">
                    <a:lumMod val="20000"/>
                    <a:lumOff val="80000"/>
                  </a:schemeClr>
                </a:solidFill>
                <a:latin typeface="Jumble" panose="02000503000000020004" pitchFamily="2" charset="0"/>
              </a:rPr>
              <a:t>START</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90422" y="2036089"/>
            <a:ext cx="9216086" cy="4411473"/>
          </a:xfrm>
        </p:spPr>
        <p:txBody>
          <a:bodyPr>
            <a:normAutofit/>
          </a:bodyPr>
          <a:lstStyle/>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badi Extra Light" panose="020F0502020204030204" pitchFamily="34" charset="0"/>
                <a:cs typeface="Aharoni" panose="02010803020104030203" pitchFamily="2" charset="-79"/>
              </a:rPr>
              <a:t>Sign up for the SAT/ACT if you still need to do so.</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badi Extra Light" panose="020F0502020204030204" pitchFamily="34" charset="0"/>
                <a:cs typeface="Aharoni" panose="02010803020104030203" pitchFamily="2" charset="-79"/>
              </a:rPr>
              <a:t>Finish researching colleges and make your list/excel spreadsheet. Organize it by deadline!</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badi Extra Light" panose="020F0502020204030204" pitchFamily="34" charset="0"/>
                <a:cs typeface="Aharoni" panose="02010803020104030203" pitchFamily="2" charset="-79"/>
              </a:rPr>
              <a:t>Mark those schools as applying on </a:t>
            </a:r>
            <a:r>
              <a:rPr lang="en-US" dirty="0" err="1">
                <a:latin typeface="Abadi Extra Light" panose="020F0502020204030204" pitchFamily="34" charset="0"/>
                <a:cs typeface="Aharoni" panose="02010803020104030203" pitchFamily="2" charset="-79"/>
              </a:rPr>
              <a:t>Scoir</a:t>
            </a:r>
            <a:r>
              <a:rPr lang="en-US" dirty="0">
                <a:latin typeface="Abadi Extra Light" panose="020F0502020204030204" pitchFamily="34" charset="0"/>
                <a:cs typeface="Aharoni" panose="02010803020104030203" pitchFamily="2" charset="-79"/>
              </a:rPr>
              <a:t>.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badi Extra Light" panose="020F0502020204030204" pitchFamily="34" charset="0"/>
                <a:cs typeface="Aharoni" panose="02010803020104030203" pitchFamily="2" charset="-79"/>
              </a:rPr>
              <a:t>Involve family and look at the cost of attendance to these schools.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badi Extra Light" panose="020F0502020204030204" pitchFamily="34" charset="0"/>
                <a:cs typeface="Aharoni" panose="02010803020104030203" pitchFamily="2" charset="-79"/>
              </a:rPr>
              <a:t>Go to the Undergraduate Admissions websites of each of your colleges. Create an account on their application site or Common App. </a:t>
            </a:r>
          </a:p>
          <a:p>
            <a:pPr marL="0" marR="0" lvl="0" indent="0" algn="ctr" defTabSz="685800" rtl="0" eaLnBrk="1" fontAlgn="auto" latinLnBrk="0" hangingPunct="1">
              <a:spcBef>
                <a:spcPts val="750"/>
              </a:spcBef>
              <a:spcAft>
                <a:spcPts val="0"/>
              </a:spcAft>
              <a:buClrTx/>
              <a:buSzTx/>
              <a:buNone/>
              <a:tabLst/>
              <a:defRPr/>
            </a:pPr>
            <a:r>
              <a:rPr lang="en-US" b="1" dirty="0">
                <a:latin typeface="Aharoni" panose="02010803020104030203" pitchFamily="2" charset="-79"/>
                <a:cs typeface="Aharoni" panose="02010803020104030203" pitchFamily="2" charset="-79"/>
              </a:rPr>
              <a:t>SAVE THE USERNAMES AND PASSWORDS IN A SAFE PLACE</a:t>
            </a:r>
            <a:r>
              <a:rPr lang="en-US" sz="3600" b="1" dirty="0">
                <a:latin typeface="Aharoni" panose="02010803020104030203" pitchFamily="2" charset="-79"/>
                <a:cs typeface="Aharoni" panose="02010803020104030203" pitchFamily="2" charset="-79"/>
              </a:rPr>
              <a:t>!</a:t>
            </a: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51318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WHERE TO APPLY</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2145757"/>
            <a:ext cx="5361804" cy="4411473"/>
          </a:xfrm>
          <a:prstGeom prst="roundRect">
            <a:avLst/>
          </a:prstGeom>
          <a:solidFill>
            <a:schemeClr val="bg2">
              <a:lumMod val="40000"/>
              <a:lumOff val="60000"/>
            </a:schemeClr>
          </a:solidFill>
        </p:spPr>
        <p:txBody>
          <a:bodyPr>
            <a:normAutofit lnSpcReduction="10000"/>
          </a:bodyPr>
          <a:lstStyle/>
          <a:p>
            <a:pPr defTabSz="685800">
              <a:spcBef>
                <a:spcPts val="750"/>
              </a:spcBef>
              <a:defRPr/>
            </a:pPr>
            <a:r>
              <a:rPr lang="en-US">
                <a:latin typeface="Aharoni" panose="02010803020104030203" pitchFamily="2" charset="-79"/>
                <a:cs typeface="Aharoni" panose="02010803020104030203" pitchFamily="2" charset="-79"/>
              </a:rPr>
              <a:t>INSTITUTIONAL APPLICATION: </a:t>
            </a:r>
            <a:r>
              <a:rPr lang="en-US">
                <a:latin typeface="Abadi Extra Light" panose="020F0502020204030204" pitchFamily="34" charset="0"/>
                <a:cs typeface="Aharoni" panose="02010803020104030203" pitchFamily="2" charset="-79"/>
              </a:rPr>
              <a:t>college admissions application provided by the specific school (or group of schools) that you are applying to. You can find this on the school’s admissions website.</a:t>
            </a:r>
            <a:endParaRPr lang="en-US">
              <a:latin typeface="Aharoni" panose="02010803020104030203" pitchFamily="2" charset="-79"/>
              <a:cs typeface="Aharoni" panose="02010803020104030203" pitchFamily="2" charset="-79"/>
            </a:endParaRPr>
          </a:p>
          <a:p>
            <a:pPr defTabSz="685800">
              <a:spcBef>
                <a:spcPts val="750"/>
              </a:spcBef>
              <a:defRPr/>
            </a:pPr>
            <a:r>
              <a:rPr lang="en-US">
                <a:latin typeface="Aharoni" panose="02010803020104030203" pitchFamily="2" charset="-79"/>
                <a:cs typeface="Aharoni" panose="02010803020104030203" pitchFamily="2" charset="-79"/>
              </a:rPr>
              <a:t>COMMON APPLICATION: </a:t>
            </a:r>
            <a:r>
              <a:rPr lang="en-US">
                <a:latin typeface="Abadi Extra Light" panose="020F0502020204030204" pitchFamily="34" charset="0"/>
                <a:cs typeface="Aharoni" panose="02010803020104030203" pitchFamily="2" charset="-79"/>
              </a:rPr>
              <a:t>one of the most popular college admission applications. Appy to multiple schools using one application. ​</a:t>
            </a:r>
          </a:p>
          <a:p>
            <a:pPr lvl="1" defTabSz="685800">
              <a:spcBef>
                <a:spcPts val="750"/>
              </a:spcBef>
              <a:defRPr/>
            </a:pPr>
            <a:r>
              <a:rPr lang="en-US">
                <a:latin typeface="Abadi Extra Light" panose="020F0502020204030204" pitchFamily="34" charset="0"/>
                <a:cs typeface="Aharoni" panose="02010803020104030203" pitchFamily="2" charset="-79"/>
              </a:rPr>
              <a:t>Create an account at commonapp.org</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026" name="Picture 2">
            <a:extLst>
              <a:ext uri="{FF2B5EF4-FFF2-40B4-BE49-F238E27FC236}">
                <a16:creationId xmlns:a16="http://schemas.microsoft.com/office/drawing/2014/main" id="{EFD776C8-D049-8962-2D1F-66405AD0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82747"/>
            <a:ext cx="3733298" cy="4537494"/>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54DA6725-27A8-062E-2859-B4FFF15E57D2}"/>
              </a:ext>
            </a:extLst>
          </p:cNvPr>
          <p:cNvSpPr/>
          <p:nvPr/>
        </p:nvSpPr>
        <p:spPr>
          <a:xfrm>
            <a:off x="7011080" y="4522220"/>
            <a:ext cx="1529071"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221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08995" y="705600"/>
            <a:ext cx="10214280" cy="936769"/>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COMMON DEADLINES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93032" y="1740927"/>
            <a:ext cx="7320000" cy="4411473"/>
          </a:xfrm>
          <a:prstGeom prst="roundRect">
            <a:avLst/>
          </a:prstGeom>
          <a:solidFill>
            <a:schemeClr val="bg2">
              <a:lumMod val="40000"/>
              <a:lumOff val="60000"/>
            </a:schemeClr>
          </a:solidFill>
        </p:spPr>
        <p:txBody>
          <a:bodyPr>
            <a:normAutofit fontScale="85000" lnSpcReduction="20000"/>
          </a:bodyPr>
          <a:lstStyle/>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effectLst/>
                <a:uLnTx/>
                <a:uFillTx/>
                <a:latin typeface="Aharoni" panose="02010803020104030203" pitchFamily="2" charset="-79"/>
                <a:cs typeface="Aharoni" panose="02010803020104030203" pitchFamily="2" charset="-79"/>
              </a:rPr>
              <a:t>EARLY DECISION:</a:t>
            </a:r>
            <a:endParaRPr kumimoji="0" lang="en-US" sz="2400" b="0" i="0" u="none" strike="noStrike" kern="1200" cap="none" spc="0" normalizeH="0" baseline="0" noProof="0" dirty="0">
              <a:ln>
                <a:noFill/>
              </a:ln>
              <a:effectLst/>
              <a:uLnTx/>
              <a:uFillTx/>
              <a:latin typeface="Avenir Next LT Pro Light" panose="020B03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venir Next LT Pro Light" panose="020B0304020202020204" pitchFamily="34" charset="0"/>
              </a:rPr>
              <a:t>UM’s Early Decision Deadline: </a:t>
            </a:r>
            <a:r>
              <a:rPr kumimoji="0" lang="en-US" sz="2400" b="1" i="0" u="none" strike="noStrike" kern="1200" cap="none" spc="0" normalizeH="0" baseline="0" noProof="0" dirty="0">
                <a:ln>
                  <a:noFill/>
                </a:ln>
                <a:effectLst/>
                <a:highlight>
                  <a:srgbClr val="FFFF00"/>
                </a:highlight>
                <a:uLnTx/>
                <a:uFillTx/>
                <a:latin typeface="Avenir Next LT Pro Light" panose="020B0304020202020204" pitchFamily="34" charset="0"/>
              </a:rPr>
              <a:t>November 1</a:t>
            </a:r>
            <a:r>
              <a:rPr kumimoji="0" lang="en-US" sz="2400" b="1" i="0" u="none" strike="noStrike" kern="1200" cap="none" spc="0" normalizeH="0" baseline="30000" noProof="0" dirty="0">
                <a:ln>
                  <a:noFill/>
                </a:ln>
                <a:effectLst/>
                <a:highlight>
                  <a:srgbClr val="FFFF00"/>
                </a:highlight>
                <a:uLnTx/>
                <a:uFillTx/>
                <a:latin typeface="Avenir Next LT Pro Light" panose="020B0304020202020204" pitchFamily="34" charset="0"/>
              </a:rPr>
              <a:t>st</a:t>
            </a:r>
            <a:endParaRPr kumimoji="0" lang="en-US" sz="2400" b="1" i="0" u="none" strike="noStrike" kern="1200" cap="none" spc="0" normalizeH="0" baseline="0" noProof="0" dirty="0">
              <a:ln>
                <a:noFill/>
              </a:ln>
              <a:effectLst/>
              <a:highlight>
                <a:srgbClr val="FFFF00"/>
              </a:highlight>
              <a:uLnTx/>
              <a:uFillTx/>
              <a:latin typeface="Avenir Next LT Pro Light" panose="020B03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effectLst/>
                <a:uLnTx/>
                <a:uFillTx/>
                <a:latin typeface="Aharoni" panose="02010803020104030203" pitchFamily="2" charset="-79"/>
                <a:cs typeface="Aharoni" panose="02010803020104030203" pitchFamily="2" charset="-79"/>
              </a:rPr>
              <a:t>EARLY ACTION:</a:t>
            </a:r>
            <a:endParaRPr kumimoji="0" lang="en-US" sz="2400" b="0" i="0" u="none" strike="noStrike" kern="1200" cap="none" spc="0" normalizeH="0" baseline="0" noProof="0" dirty="0">
              <a:ln>
                <a:noFill/>
              </a:ln>
              <a:effectLst/>
              <a:uLnTx/>
              <a:uFillTx/>
              <a:latin typeface="Avenir Next LT Pro Light" panose="020B0304020202020204" pitchFamily="34" charset="0"/>
            </a:endParaRPr>
          </a:p>
          <a:p>
            <a:pPr marL="285750" indent="-285750" defTabSz="685800">
              <a:spcBef>
                <a:spcPts val="750"/>
              </a:spcBef>
              <a:buFont typeface="Arial" panose="020B0604020202020204" pitchFamily="34" charset="0"/>
              <a:buChar char="•"/>
              <a:defRPr/>
            </a:pPr>
            <a:r>
              <a:rPr kumimoji="0" lang="en-US" sz="2400" b="0" i="0" u="none" strike="noStrike" kern="1200" cap="none" spc="0" normalizeH="0" baseline="0" noProof="0" dirty="0">
                <a:ln>
                  <a:noFill/>
                </a:ln>
                <a:effectLst/>
                <a:uLnTx/>
                <a:uFillTx/>
                <a:latin typeface="Avenir Next LT Pro Light" panose="020B0304020202020204" pitchFamily="34" charset="0"/>
              </a:rPr>
              <a:t>FSU Early Action </a:t>
            </a:r>
            <a:r>
              <a:rPr lang="en-US" sz="2400" dirty="0">
                <a:latin typeface="Avenir Next LT Pro Light" panose="020B0304020202020204" pitchFamily="34" charset="0"/>
              </a:rPr>
              <a:t>Deadline: </a:t>
            </a:r>
            <a:r>
              <a:rPr lang="en-US" sz="2400" b="1" dirty="0">
                <a:highlight>
                  <a:srgbClr val="FFFF00"/>
                </a:highlight>
                <a:latin typeface="Avenir Next LT Pro Light" panose="020B0304020202020204" pitchFamily="34" charset="0"/>
              </a:rPr>
              <a:t>October 15</a:t>
            </a:r>
            <a:r>
              <a:rPr lang="en-US" sz="2400" b="1" baseline="30000" dirty="0">
                <a:highlight>
                  <a:srgbClr val="FFFF00"/>
                </a:highlight>
                <a:latin typeface="Avenir Next LT Pro Light" panose="020B0304020202020204" pitchFamily="34" charset="0"/>
              </a:rPr>
              <a:t>th</a:t>
            </a:r>
            <a:r>
              <a:rPr lang="en-US" sz="2400" b="1" dirty="0">
                <a:highlight>
                  <a:srgbClr val="FFFF00"/>
                </a:highlight>
                <a:latin typeface="Avenir Next LT Pro Light" panose="020B0304020202020204" pitchFamily="34" charset="0"/>
              </a:rPr>
              <a:t> </a:t>
            </a:r>
            <a:endParaRPr kumimoji="0" lang="en-US" sz="2400" b="1" i="0" u="none" strike="noStrike" kern="1200" cap="none" spc="0" normalizeH="0" baseline="0" noProof="0" dirty="0">
              <a:ln>
                <a:noFill/>
              </a:ln>
              <a:effectLst/>
              <a:highlight>
                <a:srgbClr val="FFFF00"/>
              </a:highlight>
              <a:uLnTx/>
              <a:uFillTx/>
              <a:latin typeface="Avenir Next LT Pro Light" panose="020B03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2400" dirty="0">
                <a:latin typeface="Avenir Next LT Pro Light" panose="020B0304020202020204" pitchFamily="34" charset="0"/>
              </a:rPr>
              <a:t>UM’s Early Action Deadline: </a:t>
            </a:r>
            <a:r>
              <a:rPr lang="en-US" sz="2400" b="1" dirty="0">
                <a:highlight>
                  <a:srgbClr val="FFFF00"/>
                </a:highlight>
                <a:latin typeface="Avenir Next LT Pro Light" panose="020B0304020202020204" pitchFamily="34" charset="0"/>
              </a:rPr>
              <a:t>November 1</a:t>
            </a:r>
            <a:r>
              <a:rPr lang="en-US" sz="2400" b="1" baseline="30000" dirty="0">
                <a:highlight>
                  <a:srgbClr val="FFFF00"/>
                </a:highlight>
                <a:latin typeface="Avenir Next LT Pro Light" panose="020B0304020202020204" pitchFamily="34" charset="0"/>
              </a:rPr>
              <a:t>st</a:t>
            </a: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dirty="0">
                <a:latin typeface="Avenir Next LT Pro Light" panose="020B0304020202020204" pitchFamily="34" charset="0"/>
              </a:rPr>
              <a:t>FIU’s Scholarship Deadline: </a:t>
            </a:r>
            <a:r>
              <a:rPr lang="en-US" b="1" dirty="0">
                <a:highlight>
                  <a:srgbClr val="FFFF00"/>
                </a:highlight>
                <a:latin typeface="Avenir Next LT Pro Light" panose="020B0304020202020204" pitchFamily="34" charset="0"/>
              </a:rPr>
              <a:t>November 1</a:t>
            </a:r>
            <a:r>
              <a:rPr lang="en-US" b="1" baseline="30000" dirty="0">
                <a:highlight>
                  <a:srgbClr val="FFFF00"/>
                </a:highlight>
                <a:latin typeface="Avenir Next LT Pro Light" panose="020B0304020202020204" pitchFamily="34" charset="0"/>
              </a:rPr>
              <a:t>st</a:t>
            </a:r>
            <a:r>
              <a:rPr lang="en-US" b="1" dirty="0">
                <a:highlight>
                  <a:srgbClr val="FFFF00"/>
                </a:highlight>
                <a:latin typeface="Avenir Next LT Pro Light" panose="020B0304020202020204" pitchFamily="34" charset="0"/>
              </a:rPr>
              <a:t> </a:t>
            </a:r>
            <a:endParaRPr lang="en-US" sz="2400" b="1" dirty="0">
              <a:highlight>
                <a:srgbClr val="FFFF00"/>
              </a:highlight>
              <a:latin typeface="Avenir Next LT Pro Light" panose="020B03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effectLst/>
                <a:uLnTx/>
                <a:uFillTx/>
                <a:latin typeface="Aharoni" panose="02010803020104030203" pitchFamily="2" charset="-79"/>
                <a:cs typeface="Aharoni" panose="02010803020104030203" pitchFamily="2" charset="-79"/>
              </a:rPr>
              <a:t>REGULAR DECISION:</a:t>
            </a:r>
            <a:r>
              <a:rPr kumimoji="0" lang="en-US" sz="2400" b="0" i="0" strike="noStrike" kern="1200" cap="none" spc="0" normalizeH="0" baseline="0" noProof="0" dirty="0">
                <a:ln>
                  <a:noFill/>
                </a:ln>
                <a:effectLst/>
                <a:uLnTx/>
                <a:uFillTx/>
                <a:latin typeface="Aharoni" panose="02010803020104030203" pitchFamily="2" charset="-79"/>
                <a:cs typeface="Aharoni" panose="02010803020104030203" pitchFamily="2" charset="-79"/>
              </a:rPr>
              <a:t> </a:t>
            </a:r>
          </a:p>
          <a:p>
            <a:pPr defTabSz="685800">
              <a:spcBef>
                <a:spcPts val="750"/>
              </a:spcBef>
              <a:defRPr/>
            </a:pPr>
            <a:r>
              <a:rPr kumimoji="0" lang="en-US" sz="2400" b="0" i="0" u="none" strike="noStrike" kern="1200" cap="none" spc="0" normalizeH="0" baseline="0" noProof="0" dirty="0">
                <a:ln>
                  <a:noFill/>
                </a:ln>
                <a:effectLst/>
                <a:uLnTx/>
                <a:uFillTx/>
                <a:latin typeface="Avenir Next LT Pro Light" panose="020B0304020202020204" pitchFamily="34" charset="0"/>
              </a:rPr>
              <a:t>UF’s Deadline:  </a:t>
            </a:r>
            <a:r>
              <a:rPr kumimoji="0" lang="en-US" sz="2400" b="1" i="0" u="none" strike="noStrike" kern="1200" cap="none" spc="0" normalizeH="0" baseline="0" noProof="0" dirty="0">
                <a:ln>
                  <a:noFill/>
                </a:ln>
                <a:effectLst/>
                <a:highlight>
                  <a:srgbClr val="FFFF00"/>
                </a:highlight>
                <a:uLnTx/>
                <a:uFillTx/>
                <a:latin typeface="Avenir Next LT Pro Light" panose="020B0304020202020204" pitchFamily="34" charset="0"/>
              </a:rPr>
              <a:t>November 1</a:t>
            </a:r>
            <a:r>
              <a:rPr kumimoji="0" lang="en-US" sz="2400" b="1" i="0" u="none" strike="noStrike" kern="1200" cap="none" spc="0" normalizeH="0" baseline="30000" noProof="0" dirty="0">
                <a:ln>
                  <a:noFill/>
                </a:ln>
                <a:effectLst/>
                <a:highlight>
                  <a:srgbClr val="FFFF00"/>
                </a:highlight>
                <a:uLnTx/>
                <a:uFillTx/>
                <a:latin typeface="Avenir Next LT Pro Light" panose="020B0304020202020204" pitchFamily="34" charset="0"/>
              </a:rPr>
              <a:t>st</a:t>
            </a:r>
            <a:r>
              <a:rPr kumimoji="0" lang="en-US" sz="2400" b="1" i="0" u="none" strike="noStrike" kern="1200" cap="none" spc="0" normalizeH="0" baseline="0" noProof="0" dirty="0">
                <a:ln>
                  <a:noFill/>
                </a:ln>
                <a:effectLst/>
                <a:highlight>
                  <a:srgbClr val="FFFF00"/>
                </a:highlight>
                <a:uLnTx/>
                <a:uFillTx/>
                <a:latin typeface="Avenir Next LT Pro Light" panose="020B0304020202020204" pitchFamily="34" charset="0"/>
              </a:rPr>
              <a:t> </a:t>
            </a:r>
            <a:endParaRPr kumimoji="0" lang="en-US" sz="2400" b="1" i="0" u="none" strike="noStrike" kern="1200" cap="none" spc="0" normalizeH="0" baseline="0" noProof="0" dirty="0">
              <a:ln>
                <a:noFill/>
              </a:ln>
              <a:effectLst/>
              <a:uLnTx/>
              <a:uFillTx/>
              <a:latin typeface="Avenir Next LT Pro Light" panose="020B03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venir Next LT Pro Light" panose="020B0304020202020204" pitchFamily="34" charset="0"/>
              </a:rPr>
              <a:t>FSU’s Deadline: </a:t>
            </a:r>
            <a:r>
              <a:rPr kumimoji="0" lang="en-US" sz="2400" b="1" i="0" u="none" strike="noStrike" kern="1200" cap="none" spc="0" normalizeH="0" baseline="0" noProof="0" dirty="0">
                <a:ln>
                  <a:noFill/>
                </a:ln>
                <a:effectLst/>
                <a:highlight>
                  <a:srgbClr val="FFFF00"/>
                </a:highlight>
                <a:uLnTx/>
                <a:uFillTx/>
                <a:latin typeface="Avenir Next LT Pro Light" panose="020B0304020202020204" pitchFamily="34" charset="0"/>
              </a:rPr>
              <a:t>Dec. 1</a:t>
            </a:r>
            <a:r>
              <a:rPr kumimoji="0" lang="en-US" sz="2400" b="1" i="0" u="none" strike="noStrike" kern="1200" cap="none" spc="0" normalizeH="0" baseline="30000" noProof="0" dirty="0">
                <a:ln>
                  <a:noFill/>
                </a:ln>
                <a:effectLst/>
                <a:highlight>
                  <a:srgbClr val="FFFF00"/>
                </a:highlight>
                <a:uLnTx/>
                <a:uFillTx/>
                <a:latin typeface="Avenir Next LT Pro Light" panose="020B0304020202020204" pitchFamily="34" charset="0"/>
              </a:rPr>
              <a:t>ST</a:t>
            </a:r>
            <a:r>
              <a:rPr kumimoji="0" lang="en-US" sz="2400" b="1" i="0" u="none" strike="noStrike" kern="1200" cap="none" spc="0" normalizeH="0" baseline="0" noProof="0" dirty="0">
                <a:ln>
                  <a:noFill/>
                </a:ln>
                <a:effectLst/>
                <a:highlight>
                  <a:srgbClr val="FFFF00"/>
                </a:highlight>
                <a:uLnTx/>
                <a:uFillTx/>
                <a:latin typeface="Avenir Next LT Pro Light" panose="020B0304020202020204" pitchFamily="34" charset="0"/>
              </a:rPr>
              <a:t> </a:t>
            </a:r>
          </a:p>
          <a:p>
            <a:pPr marL="0" marR="0" lvl="0" indent="0" defTabSz="685800" rtl="0" eaLnBrk="1" fontAlgn="auto" latinLnBrk="0" hangingPunct="1">
              <a:spcBef>
                <a:spcPts val="750"/>
              </a:spcBef>
              <a:spcAft>
                <a:spcPts val="0"/>
              </a:spcAft>
              <a:buClrTx/>
              <a:buSzTx/>
              <a:buNone/>
              <a:tabLst/>
              <a:defRPr/>
            </a:pPr>
            <a:r>
              <a:rPr lang="en-US" dirty="0">
                <a:latin typeface="Aharoni" panose="02010803020104030203" pitchFamily="2" charset="-79"/>
                <a:cs typeface="Aharoni" panose="02010803020104030203" pitchFamily="2" charset="-79"/>
              </a:rPr>
              <a:t>ROLLING ADMISSION:</a:t>
            </a:r>
            <a:r>
              <a:rPr lang="en-US" dirty="0">
                <a:latin typeface="Avenir Next LT Pro Light" panose="020B0304020202020204" pitchFamily="34" charset="0"/>
                <a:cs typeface="Aharoni" panose="02010803020104030203" pitchFamily="2" charset="-79"/>
              </a:rPr>
              <a:t> </a:t>
            </a:r>
          </a:p>
          <a:p>
            <a:pPr defTabSz="685800">
              <a:spcBef>
                <a:spcPts val="750"/>
              </a:spcBef>
              <a:defRPr/>
            </a:pPr>
            <a:r>
              <a:rPr lang="en-US" dirty="0">
                <a:latin typeface="Avenir Next LT Pro Light" panose="020B0304020202020204" pitchFamily="34" charset="0"/>
                <a:cs typeface="Aharoni" panose="02010803020104030203" pitchFamily="2" charset="-79"/>
              </a:rPr>
              <a:t>FIU: application closes </a:t>
            </a:r>
            <a:r>
              <a:rPr lang="en-US" b="1" dirty="0">
                <a:highlight>
                  <a:srgbClr val="FFFF00"/>
                </a:highlight>
                <a:latin typeface="Avenir Next LT Pro Light" panose="020B0304020202020204" pitchFamily="34" charset="0"/>
                <a:cs typeface="Aharoni" panose="02010803020104030203" pitchFamily="2" charset="-79"/>
              </a:rPr>
              <a:t>March 25</a:t>
            </a:r>
            <a:r>
              <a:rPr lang="en-US" b="1" baseline="30000" dirty="0">
                <a:highlight>
                  <a:srgbClr val="FFFF00"/>
                </a:highlight>
                <a:latin typeface="Avenir Next LT Pro Light" panose="020B0304020202020204" pitchFamily="34" charset="0"/>
                <a:cs typeface="Aharoni" panose="02010803020104030203" pitchFamily="2" charset="-79"/>
              </a:rPr>
              <a:t>th</a:t>
            </a:r>
            <a:r>
              <a:rPr lang="en-US" b="1" dirty="0">
                <a:highlight>
                  <a:srgbClr val="FFFF00"/>
                </a:highlight>
                <a:latin typeface="Avenir Next LT Pro Light" panose="020B0304020202020204" pitchFamily="34" charset="0"/>
                <a:cs typeface="Aharoni" panose="02010803020104030203" pitchFamily="2" charset="-79"/>
              </a:rPr>
              <a:t> </a:t>
            </a:r>
            <a:endParaRPr lang="en-US" dirty="0">
              <a:highlight>
                <a:srgbClr val="FFFF00"/>
              </a:highlight>
              <a:latin typeface="Aharoni" panose="02010803020104030203" pitchFamily="2" charset="-79"/>
              <a:cs typeface="Aharoni" panose="02010803020104030203" pitchFamily="2" charset="-79"/>
            </a:endParaRP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131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69921" y="906767"/>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412389" y="572860"/>
            <a:ext cx="5287992" cy="1773885"/>
          </a:xfrm>
          <a:prstGeom prst="roundRect">
            <a:avLst/>
          </a:prstGeom>
          <a:solidFill>
            <a:schemeClr val="bg2">
              <a:lumMod val="40000"/>
              <a:lumOff val="60000"/>
            </a:schemeClr>
          </a:solidFill>
        </p:spPr>
        <p:txBody>
          <a:bodyPr>
            <a:normAutofit fontScale="92500" lnSpcReduction="10000"/>
          </a:bodyPr>
          <a:lstStyle/>
          <a:p>
            <a:pPr marL="0" indent="0" algn="l" rtl="0" fontAlgn="base">
              <a:buSzPct val="150000"/>
              <a:buNone/>
            </a:pPr>
            <a:r>
              <a:rPr lang="en-US" dirty="0">
                <a:latin typeface="Abadi Extra Light" panose="020B0204020104020204" pitchFamily="34" charset="0"/>
                <a:cs typeface="Aharoni" panose="02010803020104030203" pitchFamily="2" charset="-79"/>
              </a:rPr>
              <a:t>A college planning tool that assists parents and students in making informed decisions about college opportunities. All students must have a registered </a:t>
            </a:r>
            <a:r>
              <a:rPr lang="en-US" dirty="0" err="1">
                <a:latin typeface="Abadi Extra Light" panose="020B0204020104020204" pitchFamily="34" charset="0"/>
                <a:cs typeface="Aharoni" panose="02010803020104030203" pitchFamily="2" charset="-79"/>
              </a:rPr>
              <a:t>Scoir</a:t>
            </a:r>
            <a:r>
              <a:rPr lang="en-US" dirty="0">
                <a:latin typeface="Abadi Extra Light" panose="020B0204020104020204" pitchFamily="34" charset="0"/>
                <a:cs typeface="Aharoni" panose="02010803020104030203" pitchFamily="2" charset="-79"/>
              </a:rPr>
              <a:t> account. Only your student can invite you to join. </a:t>
            </a:r>
            <a:endParaRPr lang="en-US" b="0" i="0" dirty="0">
              <a:effectLst/>
              <a:latin typeface="Abadi Extra Light" panose="020B0204020104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1" name="Group 30">
            <a:extLst>
              <a:ext uri="{FF2B5EF4-FFF2-40B4-BE49-F238E27FC236}">
                <a16:creationId xmlns:a16="http://schemas.microsoft.com/office/drawing/2014/main" id="{EAC46531-6425-6F08-7C8B-EC25088F13D9}"/>
              </a:ext>
            </a:extLst>
          </p:cNvPr>
          <p:cNvGrpSpPr/>
          <p:nvPr/>
        </p:nvGrpSpPr>
        <p:grpSpPr>
          <a:xfrm>
            <a:off x="1071393" y="2501648"/>
            <a:ext cx="8071092" cy="3854239"/>
            <a:chOff x="1071393" y="2001316"/>
            <a:chExt cx="8071092" cy="3854239"/>
          </a:xfrm>
        </p:grpSpPr>
        <p:pic>
          <p:nvPicPr>
            <p:cNvPr id="6" name="Content Placeholder 5" descr="Graphical user interface, application, website&#10;&#10;Description automatically generated">
              <a:extLst>
                <a:ext uri="{FF2B5EF4-FFF2-40B4-BE49-F238E27FC236}">
                  <a16:creationId xmlns:a16="http://schemas.microsoft.com/office/drawing/2014/main" id="{7D8CE54B-5212-731B-D0EF-DD2606E84CC1}"/>
                </a:ext>
              </a:extLst>
            </p:cNvPr>
            <p:cNvPicPr>
              <a:picLocks noChangeAspect="1"/>
            </p:cNvPicPr>
            <p:nvPr/>
          </p:nvPicPr>
          <p:blipFill>
            <a:blip r:embed="rId3"/>
            <a:stretch>
              <a:fillRect/>
            </a:stretch>
          </p:blipFill>
          <p:spPr>
            <a:xfrm>
              <a:off x="1107967" y="2001316"/>
              <a:ext cx="8034518" cy="38542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7B348FD-1008-D96C-DEC7-FB2A66E806F5}"/>
                    </a:ext>
                  </a:extLst>
                </p14:cNvPr>
                <p14:cNvContentPartPr/>
                <p14:nvPr/>
              </p14:nvContentPartPr>
              <p14:xfrm>
                <a:off x="1190883" y="3854819"/>
                <a:ext cx="1027440" cy="360"/>
              </p14:xfrm>
            </p:contentPart>
          </mc:Choice>
          <mc:Fallback xmlns="">
            <p:pic>
              <p:nvPicPr>
                <p:cNvPr id="7" name="Ink 6">
                  <a:extLst>
                    <a:ext uri="{FF2B5EF4-FFF2-40B4-BE49-F238E27FC236}">
                      <a16:creationId xmlns:a16="http://schemas.microsoft.com/office/drawing/2014/main" id="{47B348FD-1008-D96C-DEC7-FB2A66E806F5}"/>
                    </a:ext>
                  </a:extLst>
                </p:cNvPr>
                <p:cNvPicPr/>
                <p:nvPr/>
              </p:nvPicPr>
              <p:blipFill>
                <a:blip r:embed="rId5"/>
                <a:stretch>
                  <a:fillRect/>
                </a:stretch>
              </p:blipFill>
              <p:spPr>
                <a:xfrm>
                  <a:off x="1127883" y="3791819"/>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9C0F5A-E208-6EC5-8462-AA908ABD1897}"/>
                    </a:ext>
                  </a:extLst>
                </p14:cNvPr>
                <p14:cNvContentPartPr/>
                <p14:nvPr/>
              </p14:nvContentPartPr>
              <p14:xfrm>
                <a:off x="1190883" y="3997538"/>
                <a:ext cx="1027440" cy="360"/>
              </p14:xfrm>
            </p:contentPart>
          </mc:Choice>
          <mc:Fallback xmlns="">
            <p:pic>
              <p:nvPicPr>
                <p:cNvPr id="8" name="Ink 7">
                  <a:extLst>
                    <a:ext uri="{FF2B5EF4-FFF2-40B4-BE49-F238E27FC236}">
                      <a16:creationId xmlns:a16="http://schemas.microsoft.com/office/drawing/2014/main" id="{4C9C0F5A-E208-6EC5-8462-AA908ABD1897}"/>
                    </a:ext>
                  </a:extLst>
                </p:cNvPr>
                <p:cNvPicPr/>
                <p:nvPr/>
              </p:nvPicPr>
              <p:blipFill>
                <a:blip r:embed="rId5"/>
                <a:stretch>
                  <a:fillRect/>
                </a:stretch>
              </p:blipFill>
              <p:spPr>
                <a:xfrm>
                  <a:off x="1127883" y="3934538"/>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7CF30C3-E485-A69E-6B68-2767EB7A14A5}"/>
                    </a:ext>
                  </a:extLst>
                </p14:cNvPr>
                <p14:cNvContentPartPr/>
                <p14:nvPr/>
              </p14:nvContentPartPr>
              <p14:xfrm>
                <a:off x="2493472" y="3578775"/>
                <a:ext cx="1027440" cy="360"/>
              </p14:xfrm>
            </p:contentPart>
          </mc:Choice>
          <mc:Fallback xmlns="">
            <p:pic>
              <p:nvPicPr>
                <p:cNvPr id="9" name="Ink 8">
                  <a:extLst>
                    <a:ext uri="{FF2B5EF4-FFF2-40B4-BE49-F238E27FC236}">
                      <a16:creationId xmlns:a16="http://schemas.microsoft.com/office/drawing/2014/main" id="{E7CF30C3-E485-A69E-6B68-2767EB7A14A5}"/>
                    </a:ext>
                  </a:extLst>
                </p:cNvPr>
                <p:cNvPicPr/>
                <p:nvPr/>
              </p:nvPicPr>
              <p:blipFill>
                <a:blip r:embed="rId5"/>
                <a:stretch>
                  <a:fillRect/>
                </a:stretch>
              </p:blipFill>
              <p:spPr>
                <a:xfrm>
                  <a:off x="2430472" y="3515775"/>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C04C271-7D2F-0FD6-5DED-552449358951}"/>
                    </a:ext>
                  </a:extLst>
                </p14:cNvPr>
                <p14:cNvContentPartPr/>
                <p14:nvPr/>
              </p14:nvContentPartPr>
              <p14:xfrm>
                <a:off x="2562482" y="3278865"/>
                <a:ext cx="1103743" cy="360"/>
              </p14:xfrm>
            </p:contentPart>
          </mc:Choice>
          <mc:Fallback xmlns="">
            <p:pic>
              <p:nvPicPr>
                <p:cNvPr id="10" name="Ink 9">
                  <a:extLst>
                    <a:ext uri="{FF2B5EF4-FFF2-40B4-BE49-F238E27FC236}">
                      <a16:creationId xmlns:a16="http://schemas.microsoft.com/office/drawing/2014/main" id="{5C04C271-7D2F-0FD6-5DED-552449358951}"/>
                    </a:ext>
                  </a:extLst>
                </p:cNvPr>
                <p:cNvPicPr/>
                <p:nvPr/>
              </p:nvPicPr>
              <p:blipFill>
                <a:blip r:embed="rId9"/>
                <a:stretch>
                  <a:fillRect/>
                </a:stretch>
              </p:blipFill>
              <p:spPr>
                <a:xfrm>
                  <a:off x="2499483" y="3215865"/>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9F67AB7-3282-6001-577C-174354E1E8DB}"/>
                    </a:ext>
                  </a:extLst>
                </p14:cNvPr>
                <p14:cNvContentPartPr/>
                <p14:nvPr/>
              </p14:nvContentPartPr>
              <p14:xfrm>
                <a:off x="2562482" y="5156234"/>
                <a:ext cx="1027440" cy="360"/>
              </p14:xfrm>
            </p:contentPart>
          </mc:Choice>
          <mc:Fallback xmlns="">
            <p:pic>
              <p:nvPicPr>
                <p:cNvPr id="11" name="Ink 10">
                  <a:extLst>
                    <a:ext uri="{FF2B5EF4-FFF2-40B4-BE49-F238E27FC236}">
                      <a16:creationId xmlns:a16="http://schemas.microsoft.com/office/drawing/2014/main" id="{39F67AB7-3282-6001-577C-174354E1E8DB}"/>
                    </a:ext>
                  </a:extLst>
                </p:cNvPr>
                <p:cNvPicPr/>
                <p:nvPr/>
              </p:nvPicPr>
              <p:blipFill>
                <a:blip r:embed="rId5"/>
                <a:stretch>
                  <a:fillRect/>
                </a:stretch>
              </p:blipFill>
              <p:spPr>
                <a:xfrm>
                  <a:off x="2499482" y="509323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E271A81-F04D-D735-6CE9-55A74EA99EAF}"/>
                    </a:ext>
                  </a:extLst>
                </p14:cNvPr>
                <p14:cNvContentPartPr/>
                <p14:nvPr/>
              </p14:nvContentPartPr>
              <p14:xfrm>
                <a:off x="2527977" y="5455784"/>
                <a:ext cx="1027440" cy="360"/>
              </p14:xfrm>
            </p:contentPart>
          </mc:Choice>
          <mc:Fallback xmlns="">
            <p:pic>
              <p:nvPicPr>
                <p:cNvPr id="12" name="Ink 11">
                  <a:extLst>
                    <a:ext uri="{FF2B5EF4-FFF2-40B4-BE49-F238E27FC236}">
                      <a16:creationId xmlns:a16="http://schemas.microsoft.com/office/drawing/2014/main" id="{7E271A81-F04D-D735-6CE9-55A74EA99EAF}"/>
                    </a:ext>
                  </a:extLst>
                </p:cNvPr>
                <p:cNvPicPr/>
                <p:nvPr/>
              </p:nvPicPr>
              <p:blipFill>
                <a:blip r:embed="rId5"/>
                <a:stretch>
                  <a:fillRect/>
                </a:stretch>
              </p:blipFill>
              <p:spPr>
                <a:xfrm>
                  <a:off x="2464977" y="539278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A6DDB69-94EB-585C-52E4-B61C28D6E90F}"/>
                    </a:ext>
                  </a:extLst>
                </p14:cNvPr>
                <p14:cNvContentPartPr/>
                <p14:nvPr/>
              </p14:nvContentPartPr>
              <p14:xfrm>
                <a:off x="6985592" y="3647786"/>
                <a:ext cx="1321646" cy="360"/>
              </p14:xfrm>
            </p:contentPart>
          </mc:Choice>
          <mc:Fallback xmlns="">
            <p:pic>
              <p:nvPicPr>
                <p:cNvPr id="13" name="Ink 12">
                  <a:extLst>
                    <a:ext uri="{FF2B5EF4-FFF2-40B4-BE49-F238E27FC236}">
                      <a16:creationId xmlns:a16="http://schemas.microsoft.com/office/drawing/2014/main" id="{3A6DDB69-94EB-585C-52E4-B61C28D6E90F}"/>
                    </a:ext>
                  </a:extLst>
                </p:cNvPr>
                <p:cNvPicPr/>
                <p:nvPr/>
              </p:nvPicPr>
              <p:blipFill>
                <a:blip r:embed="rId13"/>
                <a:stretch>
                  <a:fillRect/>
                </a:stretch>
              </p:blipFill>
              <p:spPr>
                <a:xfrm>
                  <a:off x="6922588" y="3584786"/>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222A110-DEB4-D378-6B1B-D2D658578C63}"/>
                    </a:ext>
                  </a:extLst>
                </p14:cNvPr>
                <p14:cNvContentPartPr/>
                <p14:nvPr/>
              </p14:nvContentPartPr>
              <p14:xfrm>
                <a:off x="4779819" y="3927896"/>
                <a:ext cx="360" cy="360"/>
              </p14:xfrm>
            </p:contentPart>
          </mc:Choice>
          <mc:Fallback xmlns="">
            <p:pic>
              <p:nvPicPr>
                <p:cNvPr id="14" name="Ink 13">
                  <a:extLst>
                    <a:ext uri="{FF2B5EF4-FFF2-40B4-BE49-F238E27FC236}">
                      <a16:creationId xmlns:a16="http://schemas.microsoft.com/office/drawing/2014/main" id="{4222A110-DEB4-D378-6B1B-D2D658578C63}"/>
                    </a:ext>
                  </a:extLst>
                </p:cNvPr>
                <p:cNvPicPr/>
                <p:nvPr/>
              </p:nvPicPr>
              <p:blipFill>
                <a:blip r:embed="rId15"/>
                <a:stretch>
                  <a:fillRect/>
                </a:stretch>
              </p:blipFill>
              <p:spPr>
                <a:xfrm>
                  <a:off x="4743819" y="38918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A2F815A-D675-5883-80D9-32ED7C85019C}"/>
                    </a:ext>
                  </a:extLst>
                </p14:cNvPr>
                <p14:cNvContentPartPr/>
                <p14:nvPr/>
              </p14:nvContentPartPr>
              <p14:xfrm>
                <a:off x="4779819" y="4083159"/>
                <a:ext cx="360" cy="360"/>
              </p14:xfrm>
            </p:contentPart>
          </mc:Choice>
          <mc:Fallback xmlns="">
            <p:pic>
              <p:nvPicPr>
                <p:cNvPr id="15" name="Ink 14">
                  <a:extLst>
                    <a:ext uri="{FF2B5EF4-FFF2-40B4-BE49-F238E27FC236}">
                      <a16:creationId xmlns:a16="http://schemas.microsoft.com/office/drawing/2014/main" id="{FA2F815A-D675-5883-80D9-32ED7C85019C}"/>
                    </a:ext>
                  </a:extLst>
                </p:cNvPr>
                <p:cNvPicPr/>
                <p:nvPr/>
              </p:nvPicPr>
              <p:blipFill>
                <a:blip r:embed="rId15"/>
                <a:stretch>
                  <a:fillRect/>
                </a:stretch>
              </p:blipFill>
              <p:spPr>
                <a:xfrm>
                  <a:off x="4743819" y="40471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148D0C9-22CB-5E4D-5153-5C03516307DB}"/>
                    </a:ext>
                  </a:extLst>
                </p14:cNvPr>
                <p14:cNvContentPartPr/>
                <p14:nvPr/>
              </p14:nvContentPartPr>
              <p14:xfrm>
                <a:off x="2968401" y="4716805"/>
                <a:ext cx="814680" cy="360"/>
              </p14:xfrm>
            </p:contentPart>
          </mc:Choice>
          <mc:Fallback xmlns="">
            <p:pic>
              <p:nvPicPr>
                <p:cNvPr id="17" name="Ink 16">
                  <a:extLst>
                    <a:ext uri="{FF2B5EF4-FFF2-40B4-BE49-F238E27FC236}">
                      <a16:creationId xmlns:a16="http://schemas.microsoft.com/office/drawing/2014/main" id="{B148D0C9-22CB-5E4D-5153-5C03516307DB}"/>
                    </a:ext>
                  </a:extLst>
                </p:cNvPr>
                <p:cNvPicPr/>
                <p:nvPr/>
              </p:nvPicPr>
              <p:blipFill>
                <a:blip r:embed="rId18"/>
                <a:stretch>
                  <a:fillRect/>
                </a:stretch>
              </p:blipFill>
              <p:spPr>
                <a:xfrm>
                  <a:off x="2932401" y="4680805"/>
                  <a:ext cx="88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36BF15A-DE3B-104E-CD4B-5A61909553C8}"/>
                    </a:ext>
                  </a:extLst>
                </p14:cNvPr>
                <p14:cNvContentPartPr/>
                <p14:nvPr/>
              </p14:nvContentPartPr>
              <p14:xfrm>
                <a:off x="3041697" y="4844354"/>
                <a:ext cx="741384" cy="360"/>
              </p14:xfrm>
            </p:contentPart>
          </mc:Choice>
          <mc:Fallback xmlns="">
            <p:pic>
              <p:nvPicPr>
                <p:cNvPr id="18" name="Ink 17">
                  <a:extLst>
                    <a:ext uri="{FF2B5EF4-FFF2-40B4-BE49-F238E27FC236}">
                      <a16:creationId xmlns:a16="http://schemas.microsoft.com/office/drawing/2014/main" id="{936BF15A-DE3B-104E-CD4B-5A61909553C8}"/>
                    </a:ext>
                  </a:extLst>
                </p:cNvPr>
                <p:cNvPicPr/>
                <p:nvPr/>
              </p:nvPicPr>
              <p:blipFill>
                <a:blip r:embed="rId20"/>
                <a:stretch>
                  <a:fillRect/>
                </a:stretch>
              </p:blipFill>
              <p:spPr>
                <a:xfrm>
                  <a:off x="3005690" y="4808354"/>
                  <a:ext cx="81303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3296758-5962-A6FB-B3FF-7982522E1E93}"/>
                    </a:ext>
                  </a:extLst>
                </p14:cNvPr>
                <p14:cNvContentPartPr/>
                <p14:nvPr/>
              </p14:nvContentPartPr>
              <p14:xfrm>
                <a:off x="2905008" y="4493099"/>
                <a:ext cx="459294" cy="360"/>
              </p14:xfrm>
            </p:contentPart>
          </mc:Choice>
          <mc:Fallback xmlns="">
            <p:pic>
              <p:nvPicPr>
                <p:cNvPr id="19" name="Ink 18">
                  <a:extLst>
                    <a:ext uri="{FF2B5EF4-FFF2-40B4-BE49-F238E27FC236}">
                      <a16:creationId xmlns:a16="http://schemas.microsoft.com/office/drawing/2014/main" id="{73296758-5962-A6FB-B3FF-7982522E1E93}"/>
                    </a:ext>
                  </a:extLst>
                </p:cNvPr>
                <p:cNvPicPr/>
                <p:nvPr/>
              </p:nvPicPr>
              <p:blipFill>
                <a:blip r:embed="rId22"/>
                <a:stretch>
                  <a:fillRect/>
                </a:stretch>
              </p:blipFill>
              <p:spPr>
                <a:xfrm>
                  <a:off x="2869013" y="4457099"/>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7ED703FB-16DA-E363-3003-3B25DF6D4905}"/>
                    </a:ext>
                  </a:extLst>
                </p14:cNvPr>
                <p14:cNvContentPartPr/>
                <p14:nvPr/>
              </p14:nvContentPartPr>
              <p14:xfrm>
                <a:off x="2812050" y="4602293"/>
                <a:ext cx="459294" cy="360"/>
              </p14:xfrm>
            </p:contentPart>
          </mc:Choice>
          <mc:Fallback xmlns="">
            <p:pic>
              <p:nvPicPr>
                <p:cNvPr id="20" name="Ink 19">
                  <a:extLst>
                    <a:ext uri="{FF2B5EF4-FFF2-40B4-BE49-F238E27FC236}">
                      <a16:creationId xmlns:a16="http://schemas.microsoft.com/office/drawing/2014/main" id="{7ED703FB-16DA-E363-3003-3B25DF6D4905}"/>
                    </a:ext>
                  </a:extLst>
                </p:cNvPr>
                <p:cNvPicPr/>
                <p:nvPr/>
              </p:nvPicPr>
              <p:blipFill>
                <a:blip r:embed="rId22"/>
                <a:stretch>
                  <a:fillRect/>
                </a:stretch>
              </p:blipFill>
              <p:spPr>
                <a:xfrm>
                  <a:off x="2776055" y="4566293"/>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6AA7314-5162-71B5-06AD-693CA99537B6}"/>
                    </a:ext>
                  </a:extLst>
                </p14:cNvPr>
                <p14:cNvContentPartPr/>
                <p14:nvPr/>
              </p14:nvContentPartPr>
              <p14:xfrm>
                <a:off x="2982226" y="4382558"/>
                <a:ext cx="360" cy="360"/>
              </p14:xfrm>
            </p:contentPart>
          </mc:Choice>
          <mc:Fallback xmlns="">
            <p:pic>
              <p:nvPicPr>
                <p:cNvPr id="21" name="Ink 20">
                  <a:extLst>
                    <a:ext uri="{FF2B5EF4-FFF2-40B4-BE49-F238E27FC236}">
                      <a16:creationId xmlns:a16="http://schemas.microsoft.com/office/drawing/2014/main" id="{36AA7314-5162-71B5-06AD-693CA99537B6}"/>
                    </a:ext>
                  </a:extLst>
                </p:cNvPr>
                <p:cNvPicPr/>
                <p:nvPr/>
              </p:nvPicPr>
              <p:blipFill>
                <a:blip r:embed="rId15"/>
                <a:stretch>
                  <a:fillRect/>
                </a:stretch>
              </p:blipFill>
              <p:spPr>
                <a:xfrm>
                  <a:off x="2946226" y="434655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B49B27B1-6A6C-E9E7-9179-F91B84C1E939}"/>
                    </a:ext>
                  </a:extLst>
                </p14:cNvPr>
                <p14:cNvContentPartPr/>
                <p14:nvPr/>
              </p14:nvContentPartPr>
              <p14:xfrm>
                <a:off x="2691497" y="3944280"/>
                <a:ext cx="459294" cy="360"/>
              </p14:xfrm>
            </p:contentPart>
          </mc:Choice>
          <mc:Fallback xmlns="">
            <p:pic>
              <p:nvPicPr>
                <p:cNvPr id="22" name="Ink 21">
                  <a:extLst>
                    <a:ext uri="{FF2B5EF4-FFF2-40B4-BE49-F238E27FC236}">
                      <a16:creationId xmlns:a16="http://schemas.microsoft.com/office/drawing/2014/main" id="{B49B27B1-6A6C-E9E7-9179-F91B84C1E939}"/>
                    </a:ext>
                  </a:extLst>
                </p:cNvPr>
                <p:cNvPicPr/>
                <p:nvPr/>
              </p:nvPicPr>
              <p:blipFill>
                <a:blip r:embed="rId22"/>
                <a:stretch>
                  <a:fillRect/>
                </a:stretch>
              </p:blipFill>
              <p:spPr>
                <a:xfrm>
                  <a:off x="2655502" y="3908280"/>
                  <a:ext cx="530924" cy="72000"/>
                </a:xfrm>
                <a:prstGeom prst="rect">
                  <a:avLst/>
                </a:prstGeom>
              </p:spPr>
            </p:pic>
          </mc:Fallback>
        </mc:AlternateContent>
        <p:pic>
          <p:nvPicPr>
            <p:cNvPr id="23" name="Picture 22" descr="A person in a hat and cape&#10;&#10;Description automatically generated">
              <a:extLst>
                <a:ext uri="{FF2B5EF4-FFF2-40B4-BE49-F238E27FC236}">
                  <a16:creationId xmlns:a16="http://schemas.microsoft.com/office/drawing/2014/main" id="{E7DE2B03-6426-A318-6FAD-F5482EB76837}"/>
                </a:ext>
              </a:extLst>
            </p:cNvPr>
            <p:cNvPicPr>
              <a:picLocks noChangeAspect="1"/>
            </p:cNvPicPr>
            <p:nvPr/>
          </p:nvPicPr>
          <p:blipFill>
            <a:blip r:embed="rId2"/>
            <a:stretch>
              <a:fillRect/>
            </a:stretch>
          </p:blipFill>
          <p:spPr>
            <a:xfrm>
              <a:off x="1071393" y="2887568"/>
              <a:ext cx="1260628" cy="1260628"/>
            </a:xfrm>
            <a:prstGeom prst="rect">
              <a:avLst/>
            </a:prstGeom>
          </p:spPr>
        </p:pic>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0A7A265C-CE76-CBE0-219D-520679D6D8BC}"/>
                    </a:ext>
                  </a:extLst>
                </p14:cNvPr>
                <p14:cNvContentPartPr/>
                <p14:nvPr/>
              </p14:nvContentPartPr>
              <p14:xfrm>
                <a:off x="2479647" y="3596324"/>
                <a:ext cx="1027440" cy="360"/>
              </p14:xfrm>
            </p:contentPart>
          </mc:Choice>
          <mc:Fallback xmlns="">
            <p:pic>
              <p:nvPicPr>
                <p:cNvPr id="24" name="Ink 23">
                  <a:extLst>
                    <a:ext uri="{FF2B5EF4-FFF2-40B4-BE49-F238E27FC236}">
                      <a16:creationId xmlns:a16="http://schemas.microsoft.com/office/drawing/2014/main" id="{0A7A265C-CE76-CBE0-219D-520679D6D8BC}"/>
                    </a:ext>
                  </a:extLst>
                </p:cNvPr>
                <p:cNvPicPr/>
                <p:nvPr/>
              </p:nvPicPr>
              <p:blipFill>
                <a:blip r:embed="rId5"/>
                <a:stretch>
                  <a:fillRect/>
                </a:stretch>
              </p:blipFill>
              <p:spPr>
                <a:xfrm>
                  <a:off x="2416647" y="353332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62D248B1-471E-282F-A125-1649784822E9}"/>
                    </a:ext>
                  </a:extLst>
                </p14:cNvPr>
                <p14:cNvContentPartPr/>
                <p14:nvPr/>
              </p14:nvContentPartPr>
              <p14:xfrm>
                <a:off x="2548657" y="3296414"/>
                <a:ext cx="1103743" cy="360"/>
              </p14:xfrm>
            </p:contentPart>
          </mc:Choice>
          <mc:Fallback xmlns="">
            <p:pic>
              <p:nvPicPr>
                <p:cNvPr id="25" name="Ink 24">
                  <a:extLst>
                    <a:ext uri="{FF2B5EF4-FFF2-40B4-BE49-F238E27FC236}">
                      <a16:creationId xmlns:a16="http://schemas.microsoft.com/office/drawing/2014/main" id="{62D248B1-471E-282F-A125-1649784822E9}"/>
                    </a:ext>
                  </a:extLst>
                </p:cNvPr>
                <p:cNvPicPr/>
                <p:nvPr/>
              </p:nvPicPr>
              <p:blipFill>
                <a:blip r:embed="rId9"/>
                <a:stretch>
                  <a:fillRect/>
                </a:stretch>
              </p:blipFill>
              <p:spPr>
                <a:xfrm>
                  <a:off x="2485658" y="3233414"/>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E723A8FA-D7F8-547D-A859-50FD0D975E73}"/>
                    </a:ext>
                  </a:extLst>
                </p14:cNvPr>
                <p14:cNvContentPartPr/>
                <p14:nvPr/>
              </p14:nvContentPartPr>
              <p14:xfrm>
                <a:off x="6971767" y="3665335"/>
                <a:ext cx="1321646" cy="360"/>
              </p14:xfrm>
            </p:contentPart>
          </mc:Choice>
          <mc:Fallback xmlns="">
            <p:pic>
              <p:nvPicPr>
                <p:cNvPr id="26" name="Ink 25">
                  <a:extLst>
                    <a:ext uri="{FF2B5EF4-FFF2-40B4-BE49-F238E27FC236}">
                      <a16:creationId xmlns:a16="http://schemas.microsoft.com/office/drawing/2014/main" id="{E723A8FA-D7F8-547D-A859-50FD0D975E73}"/>
                    </a:ext>
                  </a:extLst>
                </p:cNvPr>
                <p:cNvPicPr/>
                <p:nvPr/>
              </p:nvPicPr>
              <p:blipFill>
                <a:blip r:embed="rId13"/>
                <a:stretch>
                  <a:fillRect/>
                </a:stretch>
              </p:blipFill>
              <p:spPr>
                <a:xfrm>
                  <a:off x="6908763" y="3602335"/>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C4CCC5C7-A384-50CC-973C-66A8998B5D49}"/>
                    </a:ext>
                  </a:extLst>
                </p14:cNvPr>
                <p14:cNvContentPartPr/>
                <p14:nvPr/>
              </p14:nvContentPartPr>
              <p14:xfrm>
                <a:off x="4765994" y="3945445"/>
                <a:ext cx="360" cy="360"/>
              </p14:xfrm>
            </p:contentPart>
          </mc:Choice>
          <mc:Fallback xmlns="">
            <p:pic>
              <p:nvPicPr>
                <p:cNvPr id="27" name="Ink 26">
                  <a:extLst>
                    <a:ext uri="{FF2B5EF4-FFF2-40B4-BE49-F238E27FC236}">
                      <a16:creationId xmlns:a16="http://schemas.microsoft.com/office/drawing/2014/main" id="{C4CCC5C7-A384-50CC-973C-66A8998B5D49}"/>
                    </a:ext>
                  </a:extLst>
                </p:cNvPr>
                <p:cNvPicPr/>
                <p:nvPr/>
              </p:nvPicPr>
              <p:blipFill>
                <a:blip r:embed="rId15"/>
                <a:stretch>
                  <a:fillRect/>
                </a:stretch>
              </p:blipFill>
              <p:spPr>
                <a:xfrm>
                  <a:off x="4729994" y="390944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48BE75B-1BB9-65A2-BAC4-7365705B53AA}"/>
                    </a:ext>
                  </a:extLst>
                </p14:cNvPr>
                <p14:cNvContentPartPr/>
                <p14:nvPr/>
              </p14:nvContentPartPr>
              <p14:xfrm>
                <a:off x="4765994" y="4100708"/>
                <a:ext cx="360" cy="360"/>
              </p14:xfrm>
            </p:contentPart>
          </mc:Choice>
          <mc:Fallback xmlns="">
            <p:pic>
              <p:nvPicPr>
                <p:cNvPr id="28" name="Ink 27">
                  <a:extLst>
                    <a:ext uri="{FF2B5EF4-FFF2-40B4-BE49-F238E27FC236}">
                      <a16:creationId xmlns:a16="http://schemas.microsoft.com/office/drawing/2014/main" id="{248BE75B-1BB9-65A2-BAC4-7365705B53AA}"/>
                    </a:ext>
                  </a:extLst>
                </p:cNvPr>
                <p:cNvPicPr/>
                <p:nvPr/>
              </p:nvPicPr>
              <p:blipFill>
                <a:blip r:embed="rId15"/>
                <a:stretch>
                  <a:fillRect/>
                </a:stretch>
              </p:blipFill>
              <p:spPr>
                <a:xfrm>
                  <a:off x="4729994" y="40647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950C699C-F817-9D1B-C793-D1E7CCE6147F}"/>
                    </a:ext>
                  </a:extLst>
                </p14:cNvPr>
                <p14:cNvContentPartPr/>
                <p14:nvPr/>
              </p14:nvContentPartPr>
              <p14:xfrm>
                <a:off x="2968401" y="4400107"/>
                <a:ext cx="360" cy="360"/>
              </p14:xfrm>
            </p:contentPart>
          </mc:Choice>
          <mc:Fallback xmlns="">
            <p:pic>
              <p:nvPicPr>
                <p:cNvPr id="29" name="Ink 28">
                  <a:extLst>
                    <a:ext uri="{FF2B5EF4-FFF2-40B4-BE49-F238E27FC236}">
                      <a16:creationId xmlns:a16="http://schemas.microsoft.com/office/drawing/2014/main" id="{950C699C-F817-9D1B-C793-D1E7CCE6147F}"/>
                    </a:ext>
                  </a:extLst>
                </p:cNvPr>
                <p:cNvPicPr/>
                <p:nvPr/>
              </p:nvPicPr>
              <p:blipFill>
                <a:blip r:embed="rId15"/>
                <a:stretch>
                  <a:fillRect/>
                </a:stretch>
              </p:blipFill>
              <p:spPr>
                <a:xfrm>
                  <a:off x="2932401" y="436410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CFE7A002-8610-D534-0151-640979559148}"/>
                    </a:ext>
                  </a:extLst>
                </p14:cNvPr>
                <p14:cNvContentPartPr/>
                <p14:nvPr/>
              </p14:nvContentPartPr>
              <p14:xfrm>
                <a:off x="2677672" y="3961829"/>
                <a:ext cx="459294" cy="360"/>
              </p14:xfrm>
            </p:contentPart>
          </mc:Choice>
          <mc:Fallback xmlns="">
            <p:pic>
              <p:nvPicPr>
                <p:cNvPr id="30" name="Ink 29">
                  <a:extLst>
                    <a:ext uri="{FF2B5EF4-FFF2-40B4-BE49-F238E27FC236}">
                      <a16:creationId xmlns:a16="http://schemas.microsoft.com/office/drawing/2014/main" id="{CFE7A002-8610-D534-0151-640979559148}"/>
                    </a:ext>
                  </a:extLst>
                </p:cNvPr>
                <p:cNvPicPr/>
                <p:nvPr/>
              </p:nvPicPr>
              <p:blipFill>
                <a:blip r:embed="rId22"/>
                <a:stretch>
                  <a:fillRect/>
                </a:stretch>
              </p:blipFill>
              <p:spPr>
                <a:xfrm>
                  <a:off x="2641677" y="3925829"/>
                  <a:ext cx="530924" cy="72000"/>
                </a:xfrm>
                <a:prstGeom prst="rect">
                  <a:avLst/>
                </a:prstGeom>
              </p:spPr>
            </p:pic>
          </mc:Fallback>
        </mc:AlternateContent>
      </p:grpSp>
    </p:spTree>
    <p:extLst>
      <p:ext uri="{BB962C8B-B14F-4D97-AF65-F5344CB8AC3E}">
        <p14:creationId xmlns:p14="http://schemas.microsoft.com/office/powerpoint/2010/main" val="247259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609611"/>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66036" y="1963284"/>
            <a:ext cx="7673683" cy="873377"/>
          </a:xfrm>
        </p:spPr>
        <p:txBody>
          <a:bodyPr>
            <a:normAutofit/>
          </a:bodyPr>
          <a:lstStyle/>
          <a:p>
            <a:pPr marL="457200" indent="-457200">
              <a:buSzPct val="150000"/>
              <a:buFont typeface="+mj-lt"/>
              <a:buAutoNum type="arabicPeriod"/>
            </a:pPr>
            <a:r>
              <a:rPr lang="en-US">
                <a:latin typeface="Aharoni" panose="02010803020104030203" pitchFamily="2" charset="-79"/>
                <a:cs typeface="Aharoni" panose="02010803020104030203" pitchFamily="2" charset="-79"/>
              </a:rPr>
              <a:t>UPDATE YOUR “APPLYING” COLUMN ON SCOIR. ADD ALL THE SCHOOLS YOU PLAN TO APPLY TO.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8194" name="Picture 2" descr="A screenshot of a computer&#10;&#10;Description automatically generated with medium confidence">
            <a:extLst>
              <a:ext uri="{FF2B5EF4-FFF2-40B4-BE49-F238E27FC236}">
                <a16:creationId xmlns:a16="http://schemas.microsoft.com/office/drawing/2014/main" id="{D39F017C-3500-3F4F-4D29-3772C5B5B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3" y="3268254"/>
            <a:ext cx="4801087" cy="2510816"/>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D5F7C421-9E10-A65F-D6F9-B61BE1EEAD38}"/>
              </a:ext>
            </a:extLst>
          </p:cNvPr>
          <p:cNvSpPr/>
          <p:nvPr/>
        </p:nvSpPr>
        <p:spPr>
          <a:xfrm>
            <a:off x="2481532" y="3235857"/>
            <a:ext cx="2176733" cy="2769605"/>
          </a:xfrm>
          <a:prstGeom prst="donut">
            <a:avLst>
              <a:gd name="adj" fmla="val 20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8" name="Picture 6">
            <a:extLst>
              <a:ext uri="{FF2B5EF4-FFF2-40B4-BE49-F238E27FC236}">
                <a16:creationId xmlns:a16="http://schemas.microsoft.com/office/drawing/2014/main" id="{9611C9D5-468F-1AB7-D082-7AE247D16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213" y="3065161"/>
            <a:ext cx="4934725" cy="27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75D9424-DD71-5FB9-5E42-FB2B7771F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64" y="2218134"/>
            <a:ext cx="7609619" cy="455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85846"/>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71380" y="1029043"/>
            <a:ext cx="7673683" cy="1308432"/>
          </a:xfrm>
        </p:spPr>
        <p:txBody>
          <a:bodyPr>
            <a:normAutofit fontScale="92500" lnSpcReduction="10000"/>
          </a:bodyPr>
          <a:lstStyle/>
          <a:p>
            <a:pPr marL="457200" indent="-457200">
              <a:buSzPct val="150000"/>
              <a:buFont typeface="+mj-lt"/>
              <a:buAutoNum type="arabicPeriod" startAt="2"/>
            </a:pPr>
            <a:r>
              <a:rPr lang="en-US">
                <a:latin typeface="Aharoni" panose="02010803020104030203" pitchFamily="2" charset="-79"/>
                <a:cs typeface="Aharoni" panose="02010803020104030203" pitchFamily="2" charset="-79"/>
              </a:rPr>
              <a:t>MOVE THE COLLEGE FROM THE APPLYING TO APPLIED COLUMN. THIS ACTS AS YOUR NOTICE TO ME TO SEND YOUR DOCUMENTS. NO NEED TO SEE ME/EMAIL ME FOR THIS.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Donut 8">
            <a:extLst>
              <a:ext uri="{FF2B5EF4-FFF2-40B4-BE49-F238E27FC236}">
                <a16:creationId xmlns:a16="http://schemas.microsoft.com/office/drawing/2014/main" id="{D5F7C421-9E10-A65F-D6F9-B61BE1EEAD38}"/>
              </a:ext>
            </a:extLst>
          </p:cNvPr>
          <p:cNvSpPr/>
          <p:nvPr/>
        </p:nvSpPr>
        <p:spPr>
          <a:xfrm>
            <a:off x="4741015" y="2709787"/>
            <a:ext cx="2176733" cy="891782"/>
          </a:xfrm>
          <a:prstGeom prst="donut">
            <a:avLst>
              <a:gd name="adj" fmla="val 68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27271C5-11C1-995D-828A-ED85B4BA9F8B}"/>
              </a:ext>
            </a:extLst>
          </p:cNvPr>
          <p:cNvCxnSpPr>
            <a:cxnSpLocks/>
          </p:cNvCxnSpPr>
          <p:nvPr/>
        </p:nvCxnSpPr>
        <p:spPr>
          <a:xfrm>
            <a:off x="6217146" y="3385868"/>
            <a:ext cx="11532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748045" y="595223"/>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1743" y="1840583"/>
            <a:ext cx="7673683" cy="4422852"/>
          </a:xfrm>
          <a:prstGeom prst="roundRect">
            <a:avLst/>
          </a:prstGeom>
          <a:solidFill>
            <a:schemeClr val="bg2">
              <a:lumMod val="40000"/>
              <a:lumOff val="60000"/>
            </a:schemeClr>
          </a:solidFill>
        </p:spPr>
        <p:txBody>
          <a:bodyPr>
            <a:normAutofit fontScale="92500" lnSpcReduction="10000"/>
          </a:bodyPr>
          <a:lstStyle/>
          <a:p>
            <a:pPr marL="457200" indent="-457200" algn="l" rtl="0" fontAlgn="base">
              <a:buSzPct val="150000"/>
              <a:buFont typeface="+mj-lt"/>
              <a:buAutoNum type="arabicPeriod" startAt="3"/>
            </a:pPr>
            <a:r>
              <a:rPr lang="en-US" b="0" i="0" u="none" strike="noStrike">
                <a:effectLst/>
                <a:latin typeface="Aharoni" panose="02010803020104030203" pitchFamily="2" charset="-79"/>
                <a:cs typeface="Aharoni" panose="02010803020104030203" pitchFamily="2" charset="-79"/>
              </a:rPr>
              <a:t>KEEP TRACK OF YOUR APPLICATIONS AND ACTION ITEMS. </a:t>
            </a:r>
            <a:r>
              <a:rPr lang="en-US" b="0" i="0">
                <a:effectLst/>
                <a:latin typeface="Aharoni" panose="02010803020104030203" pitchFamily="2" charset="-79"/>
                <a:cs typeface="Aharoni" panose="02010803020104030203" pitchFamily="2" charset="-79"/>
              </a:rPr>
              <a:t>​</a:t>
            </a:r>
            <a:r>
              <a:rPr lang="en-US" b="0" i="0" u="none" strike="noStrike">
                <a:effectLst/>
                <a:latin typeface="Aharoni" panose="02010803020104030203" pitchFamily="2" charset="-79"/>
                <a:cs typeface="Aharoni" panose="02010803020104030203" pitchFamily="2" charset="-79"/>
              </a:rPr>
              <a:t>ALWAYS CHECK YOUR EMAIL FOR NEXT STEPS. </a:t>
            </a:r>
            <a:r>
              <a:rPr lang="en-US" b="0" i="0">
                <a:effectLst/>
                <a:latin typeface="Aharoni" panose="02010803020104030203" pitchFamily="2" charset="-79"/>
                <a:cs typeface="Aharoni" panose="02010803020104030203" pitchFamily="2" charset="-79"/>
              </a:rPr>
              <a:t>​</a:t>
            </a:r>
          </a:p>
          <a:p>
            <a:pPr lvl="1" fontAlgn="base">
              <a:buSzPct val="95000"/>
            </a:pPr>
            <a:r>
              <a:rPr lang="en-US" sz="2400" b="0" i="0" u="none" strike="noStrike">
                <a:effectLst/>
                <a:latin typeface="Abadi Extra Light" panose="020B0204020104020204" pitchFamily="34" charset="0"/>
              </a:rPr>
              <a:t>Some things you may need to do after applying:</a:t>
            </a:r>
            <a:r>
              <a:rPr lang="en-US" sz="2400" b="0" i="0">
                <a:effectLst/>
                <a:latin typeface="Abadi Extra Light" panose="020B0204020104020204" pitchFamily="34" charset="0"/>
              </a:rPr>
              <a:t>​</a:t>
            </a:r>
          </a:p>
          <a:p>
            <a:pPr lvl="2" fontAlgn="base">
              <a:buSzPct val="95000"/>
            </a:pPr>
            <a:r>
              <a:rPr lang="en-US" sz="2400" b="0" i="0" u="none" strike="noStrike">
                <a:effectLst/>
                <a:latin typeface="Abadi Extra Light" panose="020B0204020104020204" pitchFamily="34" charset="0"/>
              </a:rPr>
              <a:t>Creating an account to see your outcome (</a:t>
            </a:r>
            <a:r>
              <a:rPr lang="en-US" sz="2400" b="0" i="0" u="none" strike="noStrike" err="1">
                <a:effectLst/>
                <a:latin typeface="Abadi Extra Light" panose="020B0204020104020204" pitchFamily="34" charset="0"/>
              </a:rPr>
              <a:t>myfiu</a:t>
            </a:r>
            <a:r>
              <a:rPr lang="en-US" sz="2400" b="0" i="0" u="none" strike="noStrike">
                <a:effectLst/>
                <a:latin typeface="Abadi Extra Light" panose="020B0204020104020204" pitchFamily="34" charset="0"/>
              </a:rPr>
              <a:t> portal, </a:t>
            </a:r>
            <a:r>
              <a:rPr lang="en-US" sz="2400" b="0" i="0" u="none" strike="noStrike" err="1">
                <a:effectLst/>
                <a:latin typeface="Abadi Extra Light" panose="020B0204020104020204" pitchFamily="34" charset="0"/>
              </a:rPr>
              <a:t>myfsu</a:t>
            </a:r>
            <a:r>
              <a:rPr lang="en-US" sz="2400" b="0" i="0" u="none" strike="noStrike">
                <a:effectLst/>
                <a:latin typeface="Abadi Extra Light" panose="020B0204020104020204" pitchFamily="34" charset="0"/>
              </a:rPr>
              <a:t>, cane id, etc.)</a:t>
            </a:r>
            <a:r>
              <a:rPr lang="en-US" sz="2400" b="0" i="0">
                <a:effectLst/>
                <a:latin typeface="Abadi Extra Light" panose="020B0204020104020204" pitchFamily="34" charset="0"/>
              </a:rPr>
              <a:t>​</a:t>
            </a:r>
          </a:p>
          <a:p>
            <a:pPr lvl="2" fontAlgn="base">
              <a:buSzPct val="95000"/>
            </a:pPr>
            <a:r>
              <a:rPr lang="en-US" sz="2400" b="0" i="0" u="none" strike="noStrike">
                <a:effectLst/>
                <a:latin typeface="Abadi Extra Light" panose="020B0204020104020204" pitchFamily="34" charset="0"/>
              </a:rPr>
              <a:t>Submitting Florida residency form</a:t>
            </a:r>
            <a:r>
              <a:rPr lang="en-US" sz="2400" b="0" i="0">
                <a:effectLst/>
                <a:latin typeface="Abadi Extra Light" panose="020B0204020104020204" pitchFamily="34" charset="0"/>
              </a:rPr>
              <a:t>​</a:t>
            </a:r>
          </a:p>
          <a:p>
            <a:pPr lvl="2" fontAlgn="base">
              <a:buSzPct val="95000"/>
            </a:pPr>
            <a:r>
              <a:rPr lang="en-US" sz="2400" b="0" i="0" u="none" strike="noStrike">
                <a:effectLst/>
                <a:latin typeface="Abadi Extra Light" panose="020B0204020104020204" pitchFamily="34" charset="0"/>
              </a:rPr>
              <a:t>Paying the application fee or submitting a fee waiver</a:t>
            </a:r>
            <a:r>
              <a:rPr lang="en-US" sz="2400" b="0" i="0">
                <a:effectLst/>
                <a:latin typeface="Abadi Extra Light" panose="020B0204020104020204" pitchFamily="34" charset="0"/>
              </a:rPr>
              <a:t>​</a:t>
            </a:r>
          </a:p>
          <a:p>
            <a:pPr lvl="2" fontAlgn="base">
              <a:buSzPct val="95000"/>
            </a:pPr>
            <a:r>
              <a:rPr lang="en-US" sz="2400" b="0" i="0" u="none" strike="noStrike">
                <a:effectLst/>
                <a:latin typeface="Abadi Extra Light" panose="020B0204020104020204" pitchFamily="34" charset="0"/>
              </a:rPr>
              <a:t>Financial aid or scholarship applications</a:t>
            </a:r>
            <a:r>
              <a:rPr lang="en-US" sz="2400" b="0" i="0">
                <a:effectLst/>
                <a:latin typeface="Abadi Extra Light" panose="020B0204020104020204" pitchFamily="34" charset="0"/>
              </a:rPr>
              <a:t>​</a:t>
            </a:r>
          </a:p>
          <a:p>
            <a:pPr lvl="2" fontAlgn="base">
              <a:buSzPct val="95000"/>
            </a:pPr>
            <a:r>
              <a:rPr lang="en-US" sz="2400" b="0" i="0" u="none" strike="noStrike">
                <a:effectLst/>
                <a:latin typeface="Abadi Extra Light" panose="020B0204020104020204" pitchFamily="34" charset="0"/>
              </a:rPr>
              <a:t>Submitting additional documents or forms</a:t>
            </a:r>
            <a:endParaRPr lang="en-US" sz="2400" b="0" i="0">
              <a:effectLst/>
              <a:latin typeface="Abadi Extra Light" panose="020B0204020104020204" pitchFamily="34" charset="0"/>
            </a:endParaRPr>
          </a:p>
          <a:p>
            <a:pPr marL="457200" indent="-457200">
              <a:buFont typeface="+mj-lt"/>
              <a:buAutoNum type="arabicPeriod" startAt="2"/>
            </a:pPr>
            <a:endParaRPr lang="en-US">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0101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27306"/>
            <a:ext cx="8037429" cy="1977511"/>
          </a:xfrm>
        </p:spPr>
        <p:txBody>
          <a:bodyPr>
            <a:normAutofit fontScale="90000"/>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SCOIR DEADLINES</a:t>
            </a:r>
            <a:endParaRPr lang="en-US" sz="8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8085" y="1642362"/>
            <a:ext cx="7969266" cy="4618391"/>
          </a:xfrm>
        </p:spPr>
        <p:txBody>
          <a:bodyPr>
            <a:normAutofit lnSpcReduction="10000"/>
          </a:bodyPr>
          <a:lstStyle/>
          <a:p>
            <a:r>
              <a:rPr lang="en-US" sz="2400" dirty="0">
                <a:solidFill>
                  <a:schemeClr val="tx1"/>
                </a:solidFill>
                <a:latin typeface="Abadi Extra Light" panose="020B0204020104020204" pitchFamily="34" charset="0"/>
              </a:rPr>
              <a:t>If applying to a school with a </a:t>
            </a:r>
            <a:r>
              <a:rPr lang="en-US" sz="2400" b="1" dirty="0">
                <a:solidFill>
                  <a:schemeClr val="tx1"/>
                </a:solidFill>
                <a:highlight>
                  <a:srgbClr val="FFFF00"/>
                </a:highlight>
                <a:latin typeface="Aharoni" panose="02010803020104030203" pitchFamily="2" charset="-79"/>
                <a:cs typeface="Aharoni" panose="02010803020104030203" pitchFamily="2" charset="-79"/>
              </a:rPr>
              <a:t>NOVEMBER </a:t>
            </a:r>
            <a:r>
              <a:rPr lang="en-US" sz="3200" b="1" dirty="0">
                <a:solidFill>
                  <a:schemeClr val="tx1"/>
                </a:solidFill>
                <a:highlight>
                  <a:srgbClr val="FFFF00"/>
                </a:highlight>
                <a:latin typeface="Aharoni" panose="02010803020104030203" pitchFamily="2" charset="-79"/>
                <a:cs typeface="Aharoni" panose="02010803020104030203" pitchFamily="2" charset="-79"/>
              </a:rPr>
              <a:t>1</a:t>
            </a:r>
            <a:r>
              <a:rPr lang="en-US" sz="2400" b="1" baseline="30000" dirty="0">
                <a:solidFill>
                  <a:schemeClr val="tx1"/>
                </a:solidFill>
                <a:highlight>
                  <a:srgbClr val="FFFF00"/>
                </a:highlight>
                <a:latin typeface="Aharoni" panose="02010803020104030203" pitchFamily="2" charset="-79"/>
                <a:cs typeface="Aharoni" panose="02010803020104030203" pitchFamily="2" charset="-79"/>
              </a:rPr>
              <a:t>ST</a:t>
            </a:r>
            <a:r>
              <a:rPr lang="en-US" sz="2400" b="1" dirty="0">
                <a:solidFill>
                  <a:schemeClr val="tx1"/>
                </a:solidFill>
                <a:highlight>
                  <a:srgbClr val="FFFF00"/>
                </a:highlight>
                <a:latin typeface="Aharoni" panose="02010803020104030203" pitchFamily="2" charset="-79"/>
                <a:cs typeface="Aharoni" panose="02010803020104030203" pitchFamily="2" charset="-79"/>
              </a:rPr>
              <a:t> DEADLINE OR EARLIER</a:t>
            </a:r>
            <a:r>
              <a:rPr lang="en-US" sz="2400" b="1" dirty="0">
                <a:solidFill>
                  <a:schemeClr val="tx1"/>
                </a:solidFill>
                <a:latin typeface="Aharoni" panose="02010803020104030203" pitchFamily="2" charset="-79"/>
                <a:cs typeface="Aharoni" panose="02010803020104030203" pitchFamily="2" charset="-79"/>
              </a:rPr>
              <a:t> </a:t>
            </a:r>
            <a:r>
              <a:rPr lang="en-US" sz="2400" dirty="0">
                <a:solidFill>
                  <a:schemeClr val="tx1"/>
                </a:solidFill>
                <a:latin typeface="Abadi Extra Light" panose="020B0204020104020204" pitchFamily="34" charset="0"/>
                <a:cs typeface="Aharoni" panose="02010803020104030203" pitchFamily="2" charset="-79"/>
              </a:rPr>
              <a:t>you</a:t>
            </a:r>
            <a:r>
              <a:rPr lang="en-US" sz="2400" b="1" dirty="0">
                <a:solidFill>
                  <a:schemeClr val="tx1"/>
                </a:solidFill>
                <a:latin typeface="Aharoni" panose="02010803020104030203" pitchFamily="2" charset="-79"/>
                <a:cs typeface="Aharoni" panose="02010803020104030203" pitchFamily="2" charset="-79"/>
              </a:rPr>
              <a:t> </a:t>
            </a:r>
            <a:r>
              <a:rPr lang="en-US" dirty="0">
                <a:latin typeface="Aharoni" panose="02010803020104030203" pitchFamily="2" charset="-79"/>
                <a:cs typeface="Aharoni" panose="02010803020104030203" pitchFamily="2" charset="-79"/>
              </a:rPr>
              <a:t>MUST</a:t>
            </a:r>
            <a:r>
              <a:rPr lang="en-US" dirty="0">
                <a:latin typeface="Abadi Extra Light" panose="020B0204020104020204" pitchFamily="34" charset="0"/>
                <a:cs typeface="Aharoni" panose="02010803020104030203" pitchFamily="2" charset="-79"/>
              </a:rPr>
              <a:t> add that school to your “applying” column before </a:t>
            </a:r>
            <a:r>
              <a:rPr lang="en-US" dirty="0">
                <a:latin typeface="Aharoni" panose="02010803020104030203" pitchFamily="2" charset="-79"/>
                <a:cs typeface="Aharoni" panose="02010803020104030203" pitchFamily="2" charset="-79"/>
              </a:rPr>
              <a:t>FRIDAY, OCTOBER </a:t>
            </a:r>
            <a:r>
              <a:rPr lang="en-US" sz="3200" dirty="0">
                <a:latin typeface="Aharoni" panose="02010803020104030203" pitchFamily="2" charset="-79"/>
                <a:cs typeface="Aharoni" panose="02010803020104030203" pitchFamily="2" charset="-79"/>
              </a:rPr>
              <a:t>6</a:t>
            </a:r>
            <a:r>
              <a:rPr lang="en-US" baseline="30000" dirty="0">
                <a:latin typeface="Aharoni" panose="02010803020104030203" pitchFamily="2" charset="-79"/>
                <a:cs typeface="Aharoni" panose="02010803020104030203" pitchFamily="2" charset="-79"/>
              </a:rPr>
              <a:t>TH</a:t>
            </a:r>
          </a:p>
          <a:p>
            <a:r>
              <a:rPr lang="en-US" sz="2400" dirty="0">
                <a:solidFill>
                  <a:schemeClr val="tx1"/>
                </a:solidFill>
                <a:latin typeface="Abadi Extra Light" panose="020B0204020104020204" pitchFamily="34" charset="0"/>
              </a:rPr>
              <a:t>If applying to a school with a deadline </a:t>
            </a:r>
            <a:r>
              <a:rPr lang="en-US" sz="2400" b="1" dirty="0">
                <a:solidFill>
                  <a:schemeClr val="tx1"/>
                </a:solidFill>
                <a:highlight>
                  <a:srgbClr val="FFFF00"/>
                </a:highlight>
                <a:latin typeface="Aharoni" panose="02010803020104030203" pitchFamily="2" charset="-79"/>
                <a:cs typeface="Aharoni" panose="02010803020104030203" pitchFamily="2" charset="-79"/>
              </a:rPr>
              <a:t>AFTER NOVEMBER </a:t>
            </a:r>
            <a:r>
              <a:rPr lang="en-US" sz="3200" b="1" dirty="0">
                <a:solidFill>
                  <a:schemeClr val="tx1"/>
                </a:solidFill>
                <a:highlight>
                  <a:srgbClr val="FFFF00"/>
                </a:highlight>
                <a:latin typeface="Aharoni" panose="02010803020104030203" pitchFamily="2" charset="-79"/>
                <a:cs typeface="Aharoni" panose="02010803020104030203" pitchFamily="2" charset="-79"/>
              </a:rPr>
              <a:t>1</a:t>
            </a:r>
            <a:r>
              <a:rPr lang="en-US" sz="2400" b="1" baseline="30000" dirty="0">
                <a:solidFill>
                  <a:schemeClr val="tx1"/>
                </a:solidFill>
                <a:highlight>
                  <a:srgbClr val="FFFF00"/>
                </a:highlight>
                <a:latin typeface="Aharoni" panose="02010803020104030203" pitchFamily="2" charset="-79"/>
                <a:cs typeface="Aharoni" panose="02010803020104030203" pitchFamily="2" charset="-79"/>
              </a:rPr>
              <a:t>ST</a:t>
            </a:r>
            <a:r>
              <a:rPr lang="en-US" sz="2400" b="1" dirty="0">
                <a:solidFill>
                  <a:schemeClr val="tx1"/>
                </a:solidFill>
                <a:latin typeface="Aharoni" panose="02010803020104030203" pitchFamily="2" charset="-79"/>
                <a:cs typeface="Aharoni" panose="02010803020104030203" pitchFamily="2" charset="-79"/>
              </a:rPr>
              <a:t> </a:t>
            </a:r>
            <a:r>
              <a:rPr lang="en-US" sz="2400" dirty="0">
                <a:solidFill>
                  <a:schemeClr val="tx1"/>
                </a:solidFill>
                <a:latin typeface="Abadi Extra Light" panose="020B0204020104020204" pitchFamily="34" charset="0"/>
              </a:rPr>
              <a:t>you </a:t>
            </a:r>
            <a:r>
              <a:rPr lang="en-US" sz="2400" dirty="0">
                <a:solidFill>
                  <a:schemeClr val="tx1"/>
                </a:solidFill>
                <a:latin typeface="Aharoni" panose="02010803020104030203" pitchFamily="2" charset="-79"/>
                <a:cs typeface="Aharoni" panose="02010803020104030203" pitchFamily="2" charset="-79"/>
              </a:rPr>
              <a:t>MUST</a:t>
            </a:r>
            <a:r>
              <a:rPr lang="en-US" sz="2400" dirty="0">
                <a:solidFill>
                  <a:schemeClr val="tx1"/>
                </a:solidFill>
                <a:latin typeface="Abadi Extra Light" panose="020B0204020104020204" pitchFamily="34" charset="0"/>
              </a:rPr>
              <a:t> add that </a:t>
            </a:r>
            <a:r>
              <a:rPr lang="en-US" dirty="0">
                <a:latin typeface="Abadi Extra Light" panose="020B0204020104020204" pitchFamily="34" charset="0"/>
              </a:rPr>
              <a:t>school to your “applying” column before </a:t>
            </a:r>
            <a:r>
              <a:rPr lang="en-US" sz="2400" b="1" dirty="0">
                <a:solidFill>
                  <a:schemeClr val="tx1"/>
                </a:solidFill>
                <a:latin typeface="Aharoni" panose="02010803020104030203" pitchFamily="2" charset="-79"/>
                <a:cs typeface="Aharoni" panose="02010803020104030203" pitchFamily="2" charset="-79"/>
              </a:rPr>
              <a:t>FRIDAY, OCTOBER </a:t>
            </a:r>
            <a:r>
              <a:rPr lang="en-US" sz="3200" b="1" dirty="0">
                <a:solidFill>
                  <a:schemeClr val="tx1"/>
                </a:solidFill>
                <a:latin typeface="Aharoni" panose="02010803020104030203" pitchFamily="2" charset="-79"/>
                <a:cs typeface="Aharoni" panose="02010803020104030203" pitchFamily="2" charset="-79"/>
              </a:rPr>
              <a:t>27</a:t>
            </a:r>
            <a:r>
              <a:rPr lang="en-US" sz="2400" b="1" baseline="30000" dirty="0">
                <a:solidFill>
                  <a:schemeClr val="tx1"/>
                </a:solidFill>
                <a:latin typeface="Aharoni" panose="02010803020104030203" pitchFamily="2" charset="-79"/>
                <a:cs typeface="Aharoni" panose="02010803020104030203" pitchFamily="2" charset="-79"/>
              </a:rPr>
              <a:t>TH</a:t>
            </a:r>
            <a:r>
              <a:rPr lang="en-US" sz="2400" b="1" dirty="0">
                <a:solidFill>
                  <a:schemeClr val="tx1"/>
                </a:solidFill>
                <a:latin typeface="Aharoni" panose="02010803020104030203" pitchFamily="2" charset="-79"/>
                <a:cs typeface="Aharoni" panose="02010803020104030203" pitchFamily="2" charset="-79"/>
              </a:rPr>
              <a:t> </a:t>
            </a:r>
          </a:p>
          <a:p>
            <a:r>
              <a:rPr lang="en-US" sz="2400" dirty="0">
                <a:solidFill>
                  <a:schemeClr val="tx1"/>
                </a:solidFill>
                <a:latin typeface="Abadi Extra Light" panose="020B0204020104020204" pitchFamily="34" charset="0"/>
              </a:rPr>
              <a:t>You should already be requesting recommendation letters from teachers. Give your recommenders </a:t>
            </a:r>
            <a:r>
              <a:rPr lang="en-US" sz="2400" b="1" dirty="0">
                <a:solidFill>
                  <a:schemeClr val="tx1"/>
                </a:solidFill>
                <a:latin typeface="Aharoni" panose="02010803020104030203" pitchFamily="2" charset="-79"/>
                <a:cs typeface="Aharoni" panose="02010803020104030203" pitchFamily="2" charset="-79"/>
              </a:rPr>
              <a:t>AT LEAST </a:t>
            </a:r>
            <a:r>
              <a:rPr lang="en-US" sz="3200" b="1" dirty="0">
                <a:solidFill>
                  <a:schemeClr val="tx1"/>
                </a:solidFill>
                <a:latin typeface="Aharoni" panose="02010803020104030203" pitchFamily="2" charset="-79"/>
                <a:cs typeface="Aharoni" panose="02010803020104030203" pitchFamily="2" charset="-79"/>
              </a:rPr>
              <a:t>2</a:t>
            </a:r>
            <a:r>
              <a:rPr lang="en-US" sz="2400" b="1" dirty="0">
                <a:solidFill>
                  <a:schemeClr val="tx1"/>
                </a:solidFill>
                <a:latin typeface="Aharoni" panose="02010803020104030203" pitchFamily="2" charset="-79"/>
                <a:cs typeface="Aharoni" panose="02010803020104030203" pitchFamily="2" charset="-79"/>
              </a:rPr>
              <a:t> weeks </a:t>
            </a:r>
            <a:r>
              <a:rPr lang="en-US" sz="2400" dirty="0">
                <a:solidFill>
                  <a:schemeClr val="tx1"/>
                </a:solidFill>
                <a:latin typeface="Abadi Extra Light" panose="020B0204020104020204" pitchFamily="34" charset="0"/>
              </a:rPr>
              <a:t>before the application deadline to submit letters. Each recommender may have different preferences, so talk to them now.</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739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B57C1D-60F3-F91A-CC7F-30155EEC8253}"/>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17202" y="1178560"/>
            <a:ext cx="9918834" cy="5953760"/>
          </a:xfrm>
        </p:spPr>
        <p:txBody>
          <a:bodyPr>
            <a:normAutofit fontScale="70000" lnSpcReduction="20000"/>
          </a:bodyPr>
          <a:lstStyle/>
          <a:p>
            <a:pPr>
              <a:lnSpc>
                <a:spcPct val="120000"/>
              </a:lnSpc>
            </a:pPr>
            <a:r>
              <a:rPr lang="en-US" sz="3100">
                <a:solidFill>
                  <a:schemeClr val="tx1"/>
                </a:solidFill>
                <a:latin typeface="Avenir Next LT Pro Light" panose="020B0304020202020204" pitchFamily="34" charset="0"/>
              </a:rPr>
              <a:t>Transcripts are being updated will be ready for request/upload </a:t>
            </a:r>
            <a:r>
              <a:rPr lang="en-US" sz="3100">
                <a:solidFill>
                  <a:schemeClr val="tx1"/>
                </a:solidFill>
                <a:latin typeface="Aharoni" panose="02010803020104030203" pitchFamily="2" charset="-79"/>
                <a:cs typeface="Aharoni" panose="02010803020104030203" pitchFamily="2" charset="-79"/>
              </a:rPr>
              <a:t>VIA</a:t>
            </a:r>
            <a:r>
              <a:rPr lang="en-US" sz="3100" b="1">
                <a:solidFill>
                  <a:schemeClr val="tx1"/>
                </a:solidFill>
                <a:latin typeface="Aharoni" panose="02010803020104030203" pitchFamily="2" charset="-79"/>
                <a:cs typeface="Aharoni" panose="02010803020104030203" pitchFamily="2" charset="-79"/>
              </a:rPr>
              <a:t> </a:t>
            </a:r>
            <a:r>
              <a:rPr lang="en-US" sz="3100" b="1">
                <a:solidFill>
                  <a:srgbClr val="C00000"/>
                </a:solidFill>
                <a:latin typeface="Aharoni" panose="02010803020104030203" pitchFamily="2" charset="-79"/>
                <a:cs typeface="Aharoni" panose="02010803020104030203" pitchFamily="2" charset="-79"/>
              </a:rPr>
              <a:t>SCOIR</a:t>
            </a:r>
            <a:r>
              <a:rPr lang="en-US" sz="3100" b="1">
                <a:solidFill>
                  <a:schemeClr val="tx1"/>
                </a:solidFill>
                <a:latin typeface="Aharoni" panose="02010803020104030203" pitchFamily="2" charset="-79"/>
                <a:cs typeface="Aharoni" panose="02010803020104030203" pitchFamily="2" charset="-79"/>
              </a:rPr>
              <a:t> AROUND THE END OF SEPTEMBER OR EARLY OCTOBER</a:t>
            </a:r>
          </a:p>
          <a:p>
            <a:pPr>
              <a:lnSpc>
                <a:spcPct val="120000"/>
              </a:lnSpc>
            </a:pPr>
            <a:r>
              <a:rPr lang="en-US" sz="3100">
                <a:solidFill>
                  <a:schemeClr val="tx1"/>
                </a:solidFill>
                <a:latin typeface="Avenir Next LT Pro Light" panose="020B0304020202020204" pitchFamily="34" charset="0"/>
              </a:rPr>
              <a:t>All the fabulousness you all did over the summer is being added on DISTRICT-WIDE…this takes time. Once they are updated, GPAs &amp; rank will be calculated &amp; available.</a:t>
            </a:r>
          </a:p>
          <a:p>
            <a:pPr>
              <a:lnSpc>
                <a:spcPct val="120000"/>
              </a:lnSpc>
            </a:pPr>
            <a:r>
              <a:rPr lang="en-US" sz="3100" b="1">
                <a:solidFill>
                  <a:schemeClr val="tx1"/>
                </a:solidFill>
                <a:latin typeface="Aharoni" panose="02010803020104030203" pitchFamily="2" charset="-79"/>
                <a:cs typeface="Aharoni" panose="02010803020104030203" pitchFamily="2" charset="-79"/>
              </a:rPr>
              <a:t>ORDERING TRANSCRIPTS: </a:t>
            </a:r>
          </a:p>
          <a:p>
            <a:pPr lvl="1">
              <a:lnSpc>
                <a:spcPct val="120000"/>
              </a:lnSpc>
            </a:pPr>
            <a:r>
              <a:rPr lang="en-US" sz="3100" err="1">
                <a:solidFill>
                  <a:schemeClr val="tx1"/>
                </a:solidFill>
                <a:latin typeface="Avenir Next LT Pro Light" panose="020B0304020202020204" pitchFamily="34" charset="0"/>
              </a:rPr>
              <a:t>CommonApp</a:t>
            </a:r>
            <a:r>
              <a:rPr lang="en-US" sz="3100">
                <a:solidFill>
                  <a:schemeClr val="tx1"/>
                </a:solidFill>
                <a:latin typeface="Avenir Next LT Pro Light" panose="020B0304020202020204" pitchFamily="34" charset="0"/>
              </a:rPr>
              <a:t>? </a:t>
            </a:r>
            <a:r>
              <a:rPr lang="en-US" sz="3100" b="1">
                <a:solidFill>
                  <a:srgbClr val="C00000"/>
                </a:solidFill>
                <a:latin typeface="Aharoni" panose="02010803020104030203" pitchFamily="2" charset="-79"/>
                <a:cs typeface="Aharoni" panose="02010803020104030203" pitchFamily="2" charset="-79"/>
              </a:rPr>
              <a:t>SCOIR</a:t>
            </a:r>
          </a:p>
          <a:p>
            <a:pPr lvl="1">
              <a:lnSpc>
                <a:spcPct val="120000"/>
              </a:lnSpc>
            </a:pPr>
            <a:r>
              <a:rPr lang="en-US" sz="3100">
                <a:solidFill>
                  <a:schemeClr val="tx1"/>
                </a:solidFill>
                <a:latin typeface="Avenir Next LT Pro Light" panose="020B0304020202020204" pitchFamily="34" charset="0"/>
              </a:rPr>
              <a:t>Florida school’s online app? </a:t>
            </a:r>
            <a:r>
              <a:rPr lang="en-US" sz="3100" b="1">
                <a:solidFill>
                  <a:srgbClr val="C00000"/>
                </a:solidFill>
                <a:latin typeface="Aharoni" panose="02010803020104030203" pitchFamily="2" charset="-79"/>
                <a:cs typeface="Aharoni" panose="02010803020104030203" pitchFamily="2" charset="-79"/>
              </a:rPr>
              <a:t>SCOIR</a:t>
            </a:r>
          </a:p>
          <a:p>
            <a:pPr lvl="1">
              <a:lnSpc>
                <a:spcPct val="120000"/>
              </a:lnSpc>
            </a:pPr>
            <a:r>
              <a:rPr lang="en-US" sz="3100">
                <a:solidFill>
                  <a:schemeClr val="tx1"/>
                </a:solidFill>
                <a:latin typeface="Avenir Next LT Pro Light" panose="020B0304020202020204" pitchFamily="34" charset="0"/>
              </a:rPr>
              <a:t>Out of state school or Florida private school not listed on electronic listing found on our website? </a:t>
            </a:r>
            <a:r>
              <a:rPr lang="en-US" sz="3100" b="1">
                <a:solidFill>
                  <a:srgbClr val="C00000"/>
                </a:solidFill>
                <a:latin typeface="Aharoni" panose="02010803020104030203" pitchFamily="2" charset="-79"/>
                <a:cs typeface="Aharoni" panose="02010803020104030203" pitchFamily="2" charset="-79"/>
              </a:rPr>
              <a:t>SCOIR</a:t>
            </a:r>
            <a:endParaRPr lang="en-US" sz="3100" b="1">
              <a:solidFill>
                <a:schemeClr val="tx1"/>
              </a:solidFill>
              <a:latin typeface="Aharoni" panose="02010803020104030203" pitchFamily="2" charset="-79"/>
              <a:cs typeface="Aharoni" panose="02010803020104030203" pitchFamily="2" charset="-79"/>
            </a:endParaRPr>
          </a:p>
          <a:p>
            <a:pPr lvl="1">
              <a:lnSpc>
                <a:spcPct val="120000"/>
              </a:lnSpc>
            </a:pPr>
            <a:r>
              <a:rPr lang="en-US" sz="3100" b="1">
                <a:solidFill>
                  <a:schemeClr val="tx1"/>
                </a:solidFill>
                <a:latin typeface="Aharoni" panose="02010803020104030203" pitchFamily="2" charset="-79"/>
                <a:cs typeface="Aharoni" panose="02010803020104030203" pitchFamily="2" charset="-79"/>
              </a:rPr>
              <a:t>UF, FSU, FAU, FGCU, UNF, NEW COLLEGE, &amp; FL POLYTECH:</a:t>
            </a:r>
            <a:r>
              <a:rPr lang="en-US" sz="3100">
                <a:solidFill>
                  <a:schemeClr val="tx1"/>
                </a:solidFill>
                <a:latin typeface="Aharoni" panose="02010803020104030203" pitchFamily="2" charset="-79"/>
                <a:cs typeface="Aharoni" panose="02010803020104030203" pitchFamily="2" charset="-79"/>
              </a:rPr>
              <a:t> </a:t>
            </a:r>
            <a:r>
              <a:rPr lang="en-US" sz="3100">
                <a:solidFill>
                  <a:srgbClr val="C00000"/>
                </a:solidFill>
                <a:latin typeface="Aharoni" panose="02010803020104030203" pitchFamily="2" charset="-79"/>
                <a:cs typeface="Aharoni" panose="02010803020104030203" pitchFamily="2" charset="-79"/>
              </a:rPr>
              <a:t>COMPLETE THE</a:t>
            </a:r>
            <a:r>
              <a:rPr lang="en-US" sz="3100">
                <a:solidFill>
                  <a:schemeClr val="tx1"/>
                </a:solidFill>
                <a:latin typeface="Aharoni" panose="02010803020104030203" pitchFamily="2" charset="-79"/>
                <a:cs typeface="Aharoni" panose="02010803020104030203" pitchFamily="2" charset="-79"/>
              </a:rPr>
              <a:t> </a:t>
            </a:r>
            <a:r>
              <a:rPr lang="en-US" sz="3100">
                <a:solidFill>
                  <a:srgbClr val="C00000"/>
                </a:solidFill>
                <a:latin typeface="Aharoni" panose="02010803020104030203" pitchFamily="2" charset="-79"/>
                <a:cs typeface="Aharoni" panose="02010803020104030203" pitchFamily="2" charset="-79"/>
              </a:rPr>
              <a:t>SSAR, SELF REPORTED STUDENT ACADEMIC RECORD</a:t>
            </a:r>
          </a:p>
          <a:p>
            <a:pPr lvl="2">
              <a:lnSpc>
                <a:spcPct val="120000"/>
              </a:lnSpc>
            </a:pPr>
            <a:r>
              <a:rPr lang="en-US" sz="3100">
                <a:solidFill>
                  <a:schemeClr val="tx1"/>
                </a:solidFill>
                <a:latin typeface="Avenir Next LT Pro Light" panose="020B0304020202020204" pitchFamily="34" charset="0"/>
                <a:hlinkClick r:id="rId2">
                  <a:extLst>
                    <a:ext uri="{A12FA001-AC4F-418D-AE19-62706E023703}">
                      <ahyp:hlinkClr xmlns:ahyp="http://schemas.microsoft.com/office/drawing/2018/hyperlinkcolor" val="tx"/>
                    </a:ext>
                  </a:extLst>
                </a:hlinkClick>
              </a:rPr>
              <a:t>https://ssar.selfreportedtranscript.com/Login.aspx</a:t>
            </a:r>
            <a:r>
              <a:rPr lang="en-US" sz="3100">
                <a:solidFill>
                  <a:schemeClr val="tx1"/>
                </a:solidFill>
                <a:latin typeface="Avenir Next LT Pro Light" panose="020B0304020202020204" pitchFamily="34" charset="0"/>
              </a:rPr>
              <a:t> (very easy to Google as well!)</a:t>
            </a:r>
            <a:endParaRPr lang="en-US" sz="3100">
              <a:solidFill>
                <a:schemeClr val="tx1"/>
              </a:solidFill>
              <a:latin typeface="Avenir Next LT Pro Light" panose="020B0304020202020204" pitchFamily="34" charset="0"/>
              <a:cs typeface="Calibri" panose="020F0502020204030204"/>
            </a:endParaRPr>
          </a:p>
          <a:p>
            <a:pPr marL="0" indent="0">
              <a:buNone/>
            </a:pPr>
            <a:endParaRPr lang="en-US">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055781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9" name="Content Placeholder 6" descr="A person sitting at a table using a computer&#10;&#10;Description automatically generated">
            <a:extLst>
              <a:ext uri="{FF2B5EF4-FFF2-40B4-BE49-F238E27FC236}">
                <a16:creationId xmlns:a16="http://schemas.microsoft.com/office/drawing/2014/main" id="{3C14601E-26D6-8C20-EB8F-C6C890937B5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502" t="12406" r="9837" b="25376"/>
          <a:stretch/>
        </p:blipFill>
        <p:spPr>
          <a:xfrm>
            <a:off x="403413" y="1528812"/>
            <a:ext cx="3413760" cy="3362960"/>
          </a:xfrm>
          <a:prstGeom prst="ellipse">
            <a:avLst/>
          </a:prstGeom>
          <a:effectLst>
            <a:softEdge rad="0"/>
          </a:effectLst>
        </p:spPr>
      </p:pic>
      <p:sp>
        <p:nvSpPr>
          <p:cNvPr id="11" name="TextBox 10">
            <a:extLst>
              <a:ext uri="{FF2B5EF4-FFF2-40B4-BE49-F238E27FC236}">
                <a16:creationId xmlns:a16="http://schemas.microsoft.com/office/drawing/2014/main" id="{01592C27-9D75-298F-D6A2-FB66A933F87D}"/>
              </a:ext>
            </a:extLst>
          </p:cNvPr>
          <p:cNvSpPr txBox="1"/>
          <p:nvPr/>
        </p:nvSpPr>
        <p:spPr>
          <a:xfrm>
            <a:off x="4208222" y="2220158"/>
            <a:ext cx="5586018" cy="3303032"/>
          </a:xfrm>
          <a:prstGeom prst="roundRect">
            <a:avLst/>
          </a:prstGeom>
          <a:solidFill>
            <a:schemeClr val="bg2">
              <a:lumMod val="40000"/>
              <a:lumOff val="60000"/>
            </a:schemeClr>
          </a:solidFill>
        </p:spPr>
        <p:txBody>
          <a:bodyPr wrap="square">
            <a:spAutoFit/>
          </a:bodyPr>
          <a:lstStyle/>
          <a:p>
            <a:r>
              <a:rPr lang="en-US" sz="2800" dirty="0">
                <a:solidFill>
                  <a:schemeClr val="tx1"/>
                </a:solidFill>
                <a:latin typeface="Avenir Next LT Pro Light" panose="020B0304020202020204" pitchFamily="34" charset="0"/>
              </a:rPr>
              <a:t>Your initial transcripts will be uploaded into </a:t>
            </a:r>
            <a:r>
              <a:rPr lang="en-US" sz="2800" dirty="0">
                <a:solidFill>
                  <a:srgbClr val="C00000"/>
                </a:solidFill>
                <a:latin typeface="Aharoni" panose="02010803020104030203" pitchFamily="2" charset="-79"/>
                <a:cs typeface="Aharoni" panose="02010803020104030203" pitchFamily="2" charset="-79"/>
              </a:rPr>
              <a:t>SCOIR</a:t>
            </a:r>
          </a:p>
          <a:p>
            <a:r>
              <a:rPr lang="en-US" sz="2800" b="1" dirty="0">
                <a:solidFill>
                  <a:schemeClr val="tx1"/>
                </a:solidFill>
                <a:latin typeface="Avenir Next LT Pro Light" panose="020B0304020202020204" pitchFamily="34" charset="0"/>
              </a:rPr>
              <a:t>Questions about transcripts? </a:t>
            </a:r>
          </a:p>
          <a:p>
            <a:pPr marL="457200" indent="-457200">
              <a:buFont typeface="Arial" panose="020B0604020202020204" pitchFamily="34" charset="0"/>
              <a:buChar char="•"/>
            </a:pPr>
            <a:r>
              <a:rPr lang="en-US" sz="2600" dirty="0">
                <a:solidFill>
                  <a:schemeClr val="tx1"/>
                </a:solidFill>
                <a:latin typeface="Avenir Next LT Pro Light" panose="020B0304020202020204" pitchFamily="34" charset="0"/>
              </a:rPr>
              <a:t>Email Ms. Garcia: </a:t>
            </a:r>
            <a:r>
              <a:rPr lang="en-US" sz="2600" dirty="0">
                <a:solidFill>
                  <a:schemeClr val="tx1"/>
                </a:solidFill>
                <a:latin typeface="Avenir Next LT Pro Light" panose="020B0304020202020204" pitchFamily="34" charset="0"/>
                <a:hlinkClick r:id="rId4">
                  <a:extLst>
                    <a:ext uri="{A12FA001-AC4F-418D-AE19-62706E023703}">
                      <ahyp:hlinkClr xmlns:ahyp="http://schemas.microsoft.com/office/drawing/2018/hyperlinkcolor" val="tx"/>
                    </a:ext>
                  </a:extLst>
                </a:hlinkClick>
              </a:rPr>
              <a:t>solgarcia@dadeschools.net</a:t>
            </a:r>
            <a:endParaRPr lang="en-US" sz="2600" dirty="0">
              <a:solidFill>
                <a:schemeClr val="tx1"/>
              </a:solidFill>
              <a:latin typeface="Avenir Next LT Pro Light" panose="020B0304020202020204" pitchFamily="34" charset="0"/>
            </a:endParaRPr>
          </a:p>
          <a:p>
            <a:pPr algn="ctr"/>
            <a:r>
              <a:rPr lang="en-US" sz="2600" b="1" dirty="0">
                <a:solidFill>
                  <a:srgbClr val="C00000"/>
                </a:solidFill>
                <a:latin typeface="Aharoni" panose="02010803020104030203" pitchFamily="2" charset="-79"/>
                <a:cs typeface="Aharoni" panose="02010803020104030203" pitchFamily="2" charset="-79"/>
              </a:rPr>
              <a:t>STUDENTS DO NOT NEED TO REQUEST TRANSCRIPTS.</a:t>
            </a:r>
          </a:p>
        </p:txBody>
      </p:sp>
      <p:sp>
        <p:nvSpPr>
          <p:cNvPr id="12" name="TextBox 11">
            <a:extLst>
              <a:ext uri="{FF2B5EF4-FFF2-40B4-BE49-F238E27FC236}">
                <a16:creationId xmlns:a16="http://schemas.microsoft.com/office/drawing/2014/main" id="{3BE6E78C-3EB7-5037-5C04-A460F9FC23E9}"/>
              </a:ext>
            </a:extLst>
          </p:cNvPr>
          <p:cNvSpPr txBox="1"/>
          <p:nvPr/>
        </p:nvSpPr>
        <p:spPr>
          <a:xfrm>
            <a:off x="760506" y="4985230"/>
            <a:ext cx="2943413" cy="1569660"/>
          </a:xfrm>
          <a:prstGeom prst="rect">
            <a:avLst/>
          </a:prstGeom>
          <a:noFill/>
        </p:spPr>
        <p:txBody>
          <a:bodyPr wrap="square" rtlCol="0">
            <a:spAutoFit/>
          </a:bodyPr>
          <a:lstStyle/>
          <a:p>
            <a:pPr algn="ctr"/>
            <a:r>
              <a:rPr lang="en-US" sz="2400">
                <a:latin typeface="Aharoni" panose="02010803020104030203" pitchFamily="2" charset="-79"/>
                <a:cs typeface="Aharoni" panose="02010803020104030203" pitchFamily="2" charset="-79"/>
              </a:rPr>
              <a:t>MS. GARCIA </a:t>
            </a:r>
          </a:p>
          <a:p>
            <a:pPr algn="ctr"/>
            <a:r>
              <a:rPr lang="en-US" sz="2400">
                <a:latin typeface="Aharoni" panose="02010803020104030203" pitchFamily="2" charset="-79"/>
                <a:cs typeface="Aharoni" panose="02010803020104030203" pitchFamily="2" charset="-79"/>
              </a:rPr>
              <a:t>TRANSCRIPT COORDINATOR</a:t>
            </a:r>
          </a:p>
          <a:p>
            <a:pPr algn="ctr"/>
            <a:r>
              <a:rPr lang="en-US" sz="2400">
                <a:latin typeface="Avenir Next LT Pro Light" panose="020B0304020202020204" pitchFamily="34" charset="0"/>
              </a:rPr>
              <a:t>Registration office </a:t>
            </a:r>
          </a:p>
        </p:txBody>
      </p:sp>
    </p:spTree>
    <p:extLst>
      <p:ext uri="{BB962C8B-B14F-4D97-AF65-F5344CB8AC3E}">
        <p14:creationId xmlns:p14="http://schemas.microsoft.com/office/powerpoint/2010/main" val="51676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024978" y="298361"/>
            <a:ext cx="7335835"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11225737"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2" y="745011"/>
            <a:ext cx="1260628" cy="1260628"/>
          </a:xfrm>
          <a:prstGeom prst="rect">
            <a:avLst/>
          </a:prstGeom>
        </p:spPr>
      </p:pic>
      <p:pic>
        <p:nvPicPr>
          <p:cNvPr id="4098" name="Picture 2" descr="Qr code&#10;&#10;Description automatically generated">
            <a:extLst>
              <a:ext uri="{FF2B5EF4-FFF2-40B4-BE49-F238E27FC236}">
                <a16:creationId xmlns:a16="http://schemas.microsoft.com/office/drawing/2014/main" id="{11BD1919-7B44-5529-CDA4-8E0CEC8A82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3138" y="1534774"/>
            <a:ext cx="3652941" cy="47259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F942D17-804A-C2B6-7A47-7D3FB9E1175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89378" y="2005639"/>
            <a:ext cx="6278368" cy="45024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2AD2D1B-6071-7A7D-910E-ABE2BE37D5D3}"/>
              </a:ext>
            </a:extLst>
          </p:cNvPr>
          <p:cNvSpPr/>
          <p:nvPr/>
        </p:nvSpPr>
        <p:spPr>
          <a:xfrm>
            <a:off x="4692896" y="2457053"/>
            <a:ext cx="2596426" cy="44857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C1B31B-2AC6-195D-A579-B5624DFFECF6}"/>
              </a:ext>
            </a:extLst>
          </p:cNvPr>
          <p:cNvSpPr/>
          <p:nvPr/>
        </p:nvSpPr>
        <p:spPr>
          <a:xfrm>
            <a:off x="9954882" y="2288370"/>
            <a:ext cx="698739" cy="2736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Donut 8">
            <a:extLst>
              <a:ext uri="{FF2B5EF4-FFF2-40B4-BE49-F238E27FC236}">
                <a16:creationId xmlns:a16="http://schemas.microsoft.com/office/drawing/2014/main" id="{C5093A23-DC01-8E7A-1797-2F1BFCB5B616}"/>
              </a:ext>
            </a:extLst>
          </p:cNvPr>
          <p:cNvSpPr/>
          <p:nvPr/>
        </p:nvSpPr>
        <p:spPr>
          <a:xfrm>
            <a:off x="8118339" y="2191109"/>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8">
            <a:extLst>
              <a:ext uri="{FF2B5EF4-FFF2-40B4-BE49-F238E27FC236}">
                <a16:creationId xmlns:a16="http://schemas.microsoft.com/office/drawing/2014/main" id="{13E47FE6-7BA0-36F0-2692-5D36BF74BB12}"/>
              </a:ext>
            </a:extLst>
          </p:cNvPr>
          <p:cNvSpPr/>
          <p:nvPr/>
        </p:nvSpPr>
        <p:spPr>
          <a:xfrm>
            <a:off x="9015484" y="216221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8">
            <a:extLst>
              <a:ext uri="{FF2B5EF4-FFF2-40B4-BE49-F238E27FC236}">
                <a16:creationId xmlns:a16="http://schemas.microsoft.com/office/drawing/2014/main" id="{C1376150-62DB-2CF8-7479-70E3A7B5B175}"/>
              </a:ext>
            </a:extLst>
          </p:cNvPr>
          <p:cNvSpPr/>
          <p:nvPr/>
        </p:nvSpPr>
        <p:spPr>
          <a:xfrm>
            <a:off x="9963950" y="290562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48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FINANCIAL AID</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dirty="0">
                <a:solidFill>
                  <a:schemeClr val="tx1"/>
                </a:solidFill>
                <a:latin typeface="Aharoni" panose="02010803020104030203" pitchFamily="2" charset="-79"/>
                <a:cs typeface="Aharoni" panose="02010803020104030203" pitchFamily="2" charset="-79"/>
              </a:rPr>
              <a:t>FAFSA: </a:t>
            </a:r>
            <a:r>
              <a:rPr lang="en-US" dirty="0">
                <a:latin typeface="Abadi Extra Light" panose="020B0204020104020204" pitchFamily="34" charset="0"/>
                <a:cs typeface="Aharoni" panose="02010803020104030203" pitchFamily="2" charset="-79"/>
              </a:rPr>
              <a:t>Federal Student Aid</a:t>
            </a:r>
            <a:endParaRPr lang="en-US" dirty="0">
              <a:solidFill>
                <a:schemeClr val="tx1"/>
              </a:solidFill>
              <a:latin typeface="Aharoni" panose="02010803020104030203" pitchFamily="2" charset="-79"/>
              <a:cs typeface="Aharoni" panose="02010803020104030203" pitchFamily="2" charset="-79"/>
            </a:endParaRPr>
          </a:p>
          <a:p>
            <a:pPr lvl="1"/>
            <a:r>
              <a:rPr lang="en-US" sz="2400" dirty="0">
                <a:solidFill>
                  <a:schemeClr val="tx1"/>
                </a:solidFill>
                <a:latin typeface="Abadi Extra Light" panose="020B0204020104020204" pitchFamily="34" charset="0"/>
                <a:cs typeface="Aharoni" panose="02010803020104030203" pitchFamily="2" charset="-79"/>
              </a:rPr>
              <a:t>There a</a:t>
            </a:r>
            <a:r>
              <a:rPr lang="en-US" sz="2400" dirty="0">
                <a:latin typeface="Abadi Extra Light" panose="020B0204020104020204" pitchFamily="34" charset="0"/>
                <a:cs typeface="Aharoni" panose="02010803020104030203" pitchFamily="2" charset="-79"/>
              </a:rPr>
              <a:t>re a lot of changes to the FAFSA this year. </a:t>
            </a:r>
            <a:r>
              <a:rPr lang="en-US" sz="2400" dirty="0">
                <a:latin typeface="Aharoni" panose="02010803020104030203" pitchFamily="2" charset="-79"/>
                <a:cs typeface="Aharoni" panose="02010803020104030203" pitchFamily="2" charset="-79"/>
              </a:rPr>
              <a:t>IT DOES NOT OPEN UNTIL DECEMBER.</a:t>
            </a:r>
            <a:r>
              <a:rPr lang="en-US" sz="2400" dirty="0">
                <a:latin typeface="Abadi Extra Light" panose="020B0204020104020204" pitchFamily="34" charset="0"/>
                <a:cs typeface="Aharoni" panose="02010803020104030203" pitchFamily="2" charset="-79"/>
              </a:rPr>
              <a:t> Stay tuned for Financial Aid Night coming soon. </a:t>
            </a:r>
          </a:p>
          <a:p>
            <a:r>
              <a:rPr lang="en-US" b="1" dirty="0">
                <a:latin typeface="Aharoni" panose="02010803020104030203" pitchFamily="2" charset="-79"/>
                <a:cs typeface="Aharoni" panose="02010803020104030203" pitchFamily="2" charset="-79"/>
              </a:rPr>
              <a:t>FFAA: </a:t>
            </a:r>
            <a:r>
              <a:rPr lang="en-US" dirty="0">
                <a:latin typeface="Abadi Extra Light" panose="020B0204020104020204" pitchFamily="34" charset="0"/>
                <a:cs typeface="Aharoni" panose="02010803020104030203" pitchFamily="2" charset="-79"/>
              </a:rPr>
              <a:t>Florida Student Aid, also known as Bright Futures Application</a:t>
            </a:r>
          </a:p>
          <a:p>
            <a:pPr lvl="1"/>
            <a:r>
              <a:rPr lang="en-US" sz="2400" dirty="0">
                <a:latin typeface="Abadi Extra Light" panose="020B0204020104020204" pitchFamily="34" charset="0"/>
                <a:cs typeface="Aharoni" panose="02010803020104030203" pitchFamily="2" charset="-79"/>
              </a:rPr>
              <a:t>Application opens Sunday, October 1</a:t>
            </a:r>
            <a:r>
              <a:rPr lang="en-US" sz="2400" baseline="30000" dirty="0">
                <a:latin typeface="Abadi Extra Light" panose="020B0204020104020204" pitchFamily="34" charset="0"/>
                <a:cs typeface="Aharoni" panose="02010803020104030203" pitchFamily="2" charset="-79"/>
              </a:rPr>
              <a:t>st</a:t>
            </a:r>
            <a:r>
              <a:rPr lang="en-US" sz="2400" dirty="0">
                <a:latin typeface="Abadi Extra Light" panose="020B0204020104020204" pitchFamily="34" charset="0"/>
                <a:cs typeface="Aharoni" panose="02010803020104030203" pitchFamily="2" charset="-79"/>
              </a:rPr>
              <a:t> </a:t>
            </a:r>
          </a:p>
          <a:p>
            <a:r>
              <a:rPr lang="en-US" dirty="0">
                <a:latin typeface="Aharoni" panose="02010803020104030203" pitchFamily="2" charset="-79"/>
                <a:cs typeface="Aharoni" panose="02010803020104030203" pitchFamily="2" charset="-79"/>
              </a:rPr>
              <a:t>SCHOLARSHIPS: </a:t>
            </a:r>
            <a:r>
              <a:rPr lang="en-US" dirty="0">
                <a:latin typeface="Abadi Extra Light" panose="020B0204020104020204" pitchFamily="34" charset="0"/>
                <a:cs typeface="Aharoni" panose="02010803020104030203" pitchFamily="2" charset="-79"/>
              </a:rPr>
              <a:t>Students need to put in the work to search and apply for scholarships.</a:t>
            </a:r>
          </a:p>
          <a:p>
            <a:pPr lvl="1"/>
            <a:r>
              <a:rPr lang="en-US" sz="2400" dirty="0">
                <a:latin typeface="Abadi Extra Light" panose="020B0204020104020204" pitchFamily="34" charset="0"/>
                <a:cs typeface="Aharoni" panose="02010803020104030203" pitchFamily="2" charset="-79"/>
              </a:rPr>
              <a:t>Check CAP Corner and Schoology for Scholarships posted by the CAP Office</a:t>
            </a:r>
            <a:endParaRPr lang="en-US" sz="2400" dirty="0">
              <a:latin typeface="Aharoni" panose="02010803020104030203" pitchFamily="2" charset="-79"/>
              <a:cs typeface="Aharoni" panose="02010803020104030203" pitchFamily="2" charset="-79"/>
            </a:endParaRPr>
          </a:p>
          <a:p>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127511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SCHOLARSHIPS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dirty="0">
                <a:solidFill>
                  <a:schemeClr val="tx1"/>
                </a:solidFill>
                <a:latin typeface="Aharoni" panose="02010803020104030203" pitchFamily="2" charset="-79"/>
                <a:cs typeface="Aharoni" panose="02010803020104030203" pitchFamily="2" charset="-79"/>
              </a:rPr>
              <a:t>T</a:t>
            </a:r>
            <a:r>
              <a:rPr lang="en-US" dirty="0">
                <a:latin typeface="Aharoni" panose="02010803020104030203" pitchFamily="2" charset="-79"/>
                <a:cs typeface="Aharoni" panose="02010803020104030203" pitchFamily="2" charset="-79"/>
              </a:rPr>
              <a:t>HREE MAIN TYPES OF SCHOLARSHIPS</a:t>
            </a:r>
          </a:p>
          <a:p>
            <a:pPr marL="457200" lvl="1" indent="0">
              <a:buNone/>
            </a:pPr>
            <a:r>
              <a:rPr lang="en-US" dirty="0">
                <a:latin typeface="Aharoni" panose="02010803020104030203" pitchFamily="2" charset="-79"/>
                <a:cs typeface="Aharoni" panose="02010803020104030203" pitchFamily="2" charset="-79"/>
              </a:rPr>
              <a:t>INSTITUTIONAL: </a:t>
            </a:r>
            <a:r>
              <a:rPr lang="en-US" dirty="0">
                <a:latin typeface="Abadi Extra Light" panose="020B0204020104020204" pitchFamily="34" charset="0"/>
                <a:cs typeface="Aharoni" panose="02010803020104030203" pitchFamily="2" charset="-79"/>
              </a:rPr>
              <a:t>Usually are the most generous. Students can qualify by applying early and meeting the school’s requirements for their merit based scholarships. Each school has different requirements, check the scholarship page on their website.</a:t>
            </a:r>
            <a:endParaRPr lang="en-US">
              <a:latin typeface="Abadi Extra Light" panose="020B0204020104020204" pitchFamily="34" charset="0"/>
              <a:cs typeface="Aharoni" panose="02010803020104030203" pitchFamily="2" charset="-79"/>
            </a:endParaRPr>
          </a:p>
          <a:p>
            <a:pPr lvl="2"/>
            <a:r>
              <a:rPr lang="en-US" sz="2000" dirty="0">
                <a:solidFill>
                  <a:schemeClr val="tx1"/>
                </a:solidFill>
                <a:latin typeface="Abadi Extra Light" panose="020B0204020104020204" pitchFamily="34" charset="0"/>
                <a:cs typeface="Aharoni" panose="02010803020104030203" pitchFamily="2" charset="-79"/>
              </a:rPr>
              <a:t>Most cases, you are automatically considered for all of their scholarships</a:t>
            </a:r>
            <a:r>
              <a:rPr lang="en-US" sz="2000" dirty="0">
                <a:latin typeface="Abadi Extra Light" panose="020B0204020104020204" pitchFamily="34" charset="0"/>
                <a:cs typeface="Aharoni" panose="02010803020104030203" pitchFamily="2" charset="-79"/>
              </a:rPr>
              <a:t>, but sometimes there are additional requirements, such as:</a:t>
            </a:r>
          </a:p>
          <a:p>
            <a:pPr lvl="3"/>
            <a:r>
              <a:rPr lang="en-US" sz="2000" dirty="0">
                <a:solidFill>
                  <a:schemeClr val="tx1"/>
                </a:solidFill>
                <a:latin typeface="Abadi Extra Light" panose="020B0204020104020204" pitchFamily="34" charset="0"/>
                <a:cs typeface="Aharoni" panose="02010803020104030203" pitchFamily="2" charset="-79"/>
              </a:rPr>
              <a:t>Earlier deadlines</a:t>
            </a:r>
          </a:p>
          <a:p>
            <a:pPr lvl="3"/>
            <a:r>
              <a:rPr lang="en-US" sz="2000" dirty="0">
                <a:latin typeface="Abadi Extra Light" panose="020B0204020104020204" pitchFamily="34" charset="0"/>
                <a:cs typeface="Aharoni" panose="02010803020104030203" pitchFamily="2" charset="-79"/>
              </a:rPr>
              <a:t>Additional essays</a:t>
            </a:r>
          </a:p>
          <a:p>
            <a:pPr lvl="3"/>
            <a:r>
              <a:rPr lang="en-US" sz="2000" dirty="0">
                <a:solidFill>
                  <a:schemeClr val="tx1"/>
                </a:solidFill>
                <a:latin typeface="Abadi Extra Light" panose="020B0204020104020204" pitchFamily="34" charset="0"/>
                <a:cs typeface="Aharoni" panose="02010803020104030203" pitchFamily="2" charset="-79"/>
              </a:rPr>
              <a:t>Nomination forms</a:t>
            </a:r>
          </a:p>
          <a:p>
            <a:pPr lvl="3"/>
            <a:r>
              <a:rPr lang="en-US" sz="2000" dirty="0">
                <a:latin typeface="Abadi Extra Light" panose="020B0204020104020204" pitchFamily="34" charset="0"/>
                <a:cs typeface="Aharoni" panose="02010803020104030203" pitchFamily="2" charset="-79"/>
              </a:rPr>
              <a:t>Letters of recommendation</a:t>
            </a:r>
            <a:endParaRPr lang="en-US" sz="2000" dirty="0">
              <a:solidFill>
                <a:schemeClr val="tx1"/>
              </a:solidFill>
              <a:latin typeface="Abadi Extra Light" panose="020B0204020104020204" pitchFamily="34" charset="0"/>
              <a:cs typeface="Aharoni" panose="02010803020104030203" pitchFamily="2" charset="-79"/>
            </a:endParaRPr>
          </a:p>
          <a:p>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670403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SCHOLARSHIPS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a:solidFill>
                  <a:schemeClr val="tx1"/>
                </a:solidFill>
                <a:latin typeface="Aharoni" panose="02010803020104030203" pitchFamily="2" charset="-79"/>
                <a:cs typeface="Aharoni" panose="02010803020104030203" pitchFamily="2" charset="-79"/>
              </a:rPr>
              <a:t>T</a:t>
            </a:r>
            <a:r>
              <a:rPr lang="en-US">
                <a:latin typeface="Aharoni" panose="02010803020104030203" pitchFamily="2" charset="-79"/>
                <a:cs typeface="Aharoni" panose="02010803020104030203" pitchFamily="2" charset="-79"/>
              </a:rPr>
              <a:t>HREE MAIN TYPES OF SCHOLARSHIPS</a:t>
            </a:r>
          </a:p>
          <a:p>
            <a:pPr marL="457200" lvl="1" indent="0">
              <a:buNone/>
            </a:pPr>
            <a:r>
              <a:rPr lang="en-US" sz="2400">
                <a:latin typeface="Aharoni" panose="02010803020104030203" pitchFamily="2" charset="-79"/>
                <a:cs typeface="Aharoni" panose="02010803020104030203" pitchFamily="2" charset="-79"/>
              </a:rPr>
              <a:t>PRIVATE: </a:t>
            </a:r>
            <a:r>
              <a:rPr lang="en-US" sz="2400">
                <a:latin typeface="Abadi Extra Light" panose="020B0204020104020204" pitchFamily="34" charset="0"/>
                <a:cs typeface="Aharoni" panose="02010803020104030203" pitchFamily="2" charset="-79"/>
              </a:rPr>
              <a:t>Can be very competitive and take a lot of work, but are often the deciding factor against student loans or can fill the financial need gap left over </a:t>
            </a:r>
            <a:r>
              <a:rPr lang="en-US" sz="2400" err="1">
                <a:latin typeface="Abadi Extra Light" panose="020B0204020104020204" pitchFamily="34" charset="0"/>
                <a:cs typeface="Aharoni" panose="02010803020104030203" pitchFamily="2" charset="-79"/>
              </a:rPr>
              <a:t>ater</a:t>
            </a:r>
            <a:r>
              <a:rPr lang="en-US" sz="2400">
                <a:latin typeface="Abadi Extra Light" panose="020B0204020104020204" pitchFamily="34" charset="0"/>
                <a:cs typeface="Aharoni" panose="02010803020104030203" pitchFamily="2" charset="-79"/>
              </a:rPr>
              <a:t> financial aid letters are awarded.</a:t>
            </a:r>
          </a:p>
          <a:p>
            <a:pPr lvl="2"/>
            <a:r>
              <a:rPr lang="en-US" sz="2400">
                <a:latin typeface="Abadi Extra Light" panose="020B0204020104020204" pitchFamily="34" charset="0"/>
                <a:cs typeface="Aharoni" panose="02010803020104030203" pitchFamily="2" charset="-79"/>
              </a:rPr>
              <a:t>Can be awarded as many as possible (depending on the school) </a:t>
            </a:r>
          </a:p>
          <a:p>
            <a:pPr lvl="2"/>
            <a:r>
              <a:rPr lang="en-US" sz="2400">
                <a:latin typeface="Abadi Extra Light" panose="020B0204020104020204" pitchFamily="34" charset="0"/>
                <a:cs typeface="Aharoni" panose="02010803020104030203" pitchFamily="2" charset="-79"/>
              </a:rPr>
              <a:t>Some take financial need into consideration, some do not</a:t>
            </a:r>
          </a:p>
          <a:p>
            <a:pPr lvl="2"/>
            <a:r>
              <a:rPr lang="en-US" sz="2400">
                <a:latin typeface="Abadi Extra Light" panose="020B0204020104020204" pitchFamily="34" charset="0"/>
                <a:cs typeface="Aharoni" panose="02010803020104030203" pitchFamily="2" charset="-79"/>
              </a:rPr>
              <a:t>Have various application platforms and different requirements (essay, recommendation letters, service projects, </a:t>
            </a:r>
            <a:r>
              <a:rPr lang="en-US" sz="2400" err="1">
                <a:latin typeface="Abadi Extra Light" panose="020B0204020104020204" pitchFamily="34" charset="0"/>
                <a:cs typeface="Aharoni" panose="02010803020104030203" pitchFamily="2" charset="-79"/>
              </a:rPr>
              <a:t>etc</a:t>
            </a:r>
            <a:r>
              <a:rPr lang="en-US" sz="2400">
                <a:latin typeface="Abadi Extra Light" panose="020B0204020104020204" pitchFamily="34" charset="0"/>
                <a:cs typeface="Aharoni" panose="02010803020104030203" pitchFamily="2" charset="-79"/>
              </a:rPr>
              <a:t>)</a:t>
            </a: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4471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78802" y="445552"/>
            <a:ext cx="7609619" cy="155950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BRIGHT FUTURES</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3" name="Content Placeholder 2">
            <a:extLst>
              <a:ext uri="{FF2B5EF4-FFF2-40B4-BE49-F238E27FC236}">
                <a16:creationId xmlns:a16="http://schemas.microsoft.com/office/drawing/2014/main" id="{FDDA8380-55EC-CC5A-E543-422D17209533}"/>
              </a:ext>
            </a:extLst>
          </p:cNvPr>
          <p:cNvSpPr txBox="1">
            <a:spLocks/>
          </p:cNvSpPr>
          <p:nvPr/>
        </p:nvSpPr>
        <p:spPr>
          <a:xfrm>
            <a:off x="768271" y="1370714"/>
            <a:ext cx="7843069" cy="1773885"/>
          </a:xfrm>
          <a:prstGeom prst="round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SzPct val="100000"/>
            </a:pPr>
            <a:r>
              <a:rPr lang="en-US" sz="2000">
                <a:latin typeface="Abadi Extra Light" panose="020B0204020104020204" pitchFamily="34" charset="0"/>
                <a:cs typeface="Aharoni" panose="02010803020104030203" pitchFamily="2" charset="-79"/>
              </a:rPr>
              <a:t>Application opens October 1</a:t>
            </a:r>
            <a:r>
              <a:rPr lang="en-US" sz="2000" baseline="30000">
                <a:latin typeface="Abadi Extra Light" panose="020B0204020104020204" pitchFamily="34" charset="0"/>
                <a:cs typeface="Aharoni" panose="02010803020104030203" pitchFamily="2" charset="-79"/>
              </a:rPr>
              <a:t>st</a:t>
            </a:r>
            <a:r>
              <a:rPr lang="en-US" sz="2000">
                <a:latin typeface="Abadi Extra Light" panose="020B0204020104020204" pitchFamily="34" charset="0"/>
                <a:cs typeface="Aharoni" panose="02010803020104030203" pitchFamily="2" charset="-79"/>
              </a:rPr>
              <a:t>  </a:t>
            </a:r>
          </a:p>
          <a:p>
            <a:pPr fontAlgn="base">
              <a:buSzPct val="100000"/>
            </a:pPr>
            <a:r>
              <a:rPr lang="en-US" sz="2000">
                <a:latin typeface="Abadi Extra Light" panose="020B0204020104020204" pitchFamily="34" charset="0"/>
                <a:cs typeface="Aharoni" panose="02010803020104030203" pitchFamily="2" charset="-79"/>
              </a:rPr>
              <a:t>Should apply even if they don’t meet the requirements yet</a:t>
            </a:r>
          </a:p>
          <a:p>
            <a:pPr fontAlgn="base">
              <a:buSzPct val="100000"/>
            </a:pPr>
            <a:r>
              <a:rPr lang="en-US" sz="2000">
                <a:latin typeface="Abadi Extra Light" panose="020B0204020104020204" pitchFamily="34" charset="0"/>
                <a:cs typeface="Aharoni" panose="02010803020104030203" pitchFamily="2" charset="-79"/>
              </a:rPr>
              <a:t>Deadline: June 30</a:t>
            </a:r>
            <a:r>
              <a:rPr lang="en-US" sz="2000" baseline="30000">
                <a:latin typeface="Abadi Extra Light" panose="020B0204020104020204" pitchFamily="34" charset="0"/>
                <a:cs typeface="Aharoni" panose="02010803020104030203" pitchFamily="2" charset="-79"/>
              </a:rPr>
              <a:t>th</a:t>
            </a:r>
            <a:r>
              <a:rPr lang="en-US" sz="2000">
                <a:latin typeface="Abadi Extra Light" panose="020B0204020104020204" pitchFamily="34" charset="0"/>
                <a:cs typeface="Aharoni" panose="02010803020104030203" pitchFamily="2" charset="-79"/>
              </a:rPr>
              <a:t> </a:t>
            </a:r>
            <a:endParaRPr lang="en-US" sz="2000">
              <a:latin typeface="Abadi Extra Light" panose="020B0204020104020204" pitchFamily="34" charset="0"/>
            </a:endParaRPr>
          </a:p>
        </p:txBody>
      </p:sp>
      <p:pic>
        <p:nvPicPr>
          <p:cNvPr id="6" name="Google Shape;202;g267f515cb1a_0_302">
            <a:extLst>
              <a:ext uri="{FF2B5EF4-FFF2-40B4-BE49-F238E27FC236}">
                <a16:creationId xmlns:a16="http://schemas.microsoft.com/office/drawing/2014/main" id="{274CF127-55B5-E176-EF99-EF96CFD41A01}"/>
              </a:ext>
            </a:extLst>
          </p:cNvPr>
          <p:cNvPicPr preferRelativeResize="0">
            <a:picLocks noGrp="1"/>
          </p:cNvPicPr>
          <p:nvPr>
            <p:ph idx="1"/>
          </p:nvPr>
        </p:nvPicPr>
        <p:blipFill>
          <a:blip r:embed="rId3">
            <a:alphaModFix/>
          </a:blip>
          <a:stretch>
            <a:fillRect/>
          </a:stretch>
        </p:blipFill>
        <p:spPr>
          <a:xfrm>
            <a:off x="936254" y="2639397"/>
            <a:ext cx="8520587" cy="4080294"/>
          </a:xfrm>
          <a:prstGeom prst="rect">
            <a:avLst/>
          </a:prstGeom>
          <a:noFill/>
          <a:ln>
            <a:noFill/>
          </a:ln>
        </p:spPr>
      </p:pic>
    </p:spTree>
    <p:extLst>
      <p:ext uri="{BB962C8B-B14F-4D97-AF65-F5344CB8AC3E}">
        <p14:creationId xmlns:p14="http://schemas.microsoft.com/office/powerpoint/2010/main" val="4146825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FAFSA UPDATES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2" y="1897811"/>
            <a:ext cx="9606219" cy="4722445"/>
          </a:xfrm>
        </p:spPr>
        <p:txBody>
          <a:bodyPr>
            <a:normAutofit fontScale="85000" lnSpcReduction="10000"/>
          </a:bodyPr>
          <a:lstStyle/>
          <a:p>
            <a:pPr marL="0" indent="0">
              <a:buNone/>
            </a:pPr>
            <a:r>
              <a:rPr lang="en-US" dirty="0">
                <a:solidFill>
                  <a:schemeClr val="tx1"/>
                </a:solidFill>
                <a:latin typeface="Aharoni" panose="02010803020104030203" pitchFamily="2" charset="-79"/>
                <a:cs typeface="Aharoni" panose="02010803020104030203" pitchFamily="2" charset="-79"/>
              </a:rPr>
              <a:t>ALL </a:t>
            </a:r>
            <a:r>
              <a:rPr lang="en-US" dirty="0">
                <a:latin typeface="Aharoni" panose="02010803020104030203" pitchFamily="2" charset="-79"/>
                <a:cs typeface="Aharoni" panose="02010803020104030203" pitchFamily="2" charset="-79"/>
              </a:rPr>
              <a:t>students must fill out the FAFSA for any scholarship or grant consideration. </a:t>
            </a:r>
          </a:p>
          <a:p>
            <a:pPr marL="0" indent="0">
              <a:buNone/>
            </a:pPr>
            <a:r>
              <a:rPr lang="en-US" sz="3200" dirty="0">
                <a:latin typeface="Aharoni" panose="02010803020104030203" pitchFamily="2" charset="-79"/>
                <a:cs typeface="Aharoni" panose="02010803020104030203" pitchFamily="2" charset="-79"/>
              </a:rPr>
              <a:t>IMPORTANT UPDATES: </a:t>
            </a:r>
          </a:p>
          <a:p>
            <a:r>
              <a:rPr lang="en-US" dirty="0">
                <a:latin typeface="Avenir Light" panose="020B0402020203020204" pitchFamily="34" charset="77"/>
                <a:cs typeface="Aharoni" panose="02010803020104030203" pitchFamily="2" charset="-79"/>
              </a:rPr>
              <a:t>FAFSA now opens in December, exact date TBA</a:t>
            </a:r>
          </a:p>
          <a:p>
            <a:r>
              <a:rPr lang="en-US" dirty="0">
                <a:latin typeface="Avenir Light" panose="020B0402020203020204" pitchFamily="34" charset="77"/>
                <a:cs typeface="Aharoni" panose="02010803020104030203" pitchFamily="2" charset="-79"/>
              </a:rPr>
              <a:t>BOTH students and parents need to fill out the FAFSA</a:t>
            </a:r>
          </a:p>
          <a:p>
            <a:r>
              <a:rPr lang="en-US" dirty="0">
                <a:latin typeface="Avenir Light" panose="020B0402020203020204" pitchFamily="34" charset="77"/>
                <a:cs typeface="Aharoni" panose="02010803020104030203" pitchFamily="2" charset="-79"/>
              </a:rPr>
              <a:t>BOTH parents (even if divorced or separated or never married) need to provide tax information, if remarried, step parents as well. </a:t>
            </a:r>
          </a:p>
          <a:p>
            <a:r>
              <a:rPr lang="en-US" dirty="0">
                <a:latin typeface="Avenir Light" panose="020B0402020203020204" pitchFamily="34" charset="77"/>
                <a:cs typeface="Aharoni" panose="02010803020104030203" pitchFamily="2" charset="-79"/>
              </a:rPr>
              <a:t>Student Aid Index: a number that a college's or career school's financial aid office uses to determine how much federal student aid the student would receive if the student attended the school. (Similar to last year’s EFC) It can now be up to -1500. </a:t>
            </a:r>
          </a:p>
          <a:p>
            <a:r>
              <a:rPr lang="en-US" dirty="0">
                <a:latin typeface="Avenir Light" panose="020B0402020203020204" pitchFamily="34" charset="77"/>
                <a:cs typeface="Aharoni" panose="02010803020104030203" pitchFamily="2" charset="-79"/>
              </a:rPr>
              <a:t>No longer need to fill in tax information, but you need to grant permission to link with IRS. </a:t>
            </a:r>
          </a:p>
          <a:p>
            <a:r>
              <a:rPr lang="en-US" dirty="0">
                <a:solidFill>
                  <a:schemeClr val="tx1"/>
                </a:solidFill>
                <a:latin typeface="Abadi Extra Light" panose="020B0204020104020204" pitchFamily="34" charset="0"/>
                <a:cs typeface="Aharoni" panose="02010803020104030203" pitchFamily="2" charset="-79"/>
                <a:hlinkClick r:id="rId2"/>
              </a:rPr>
              <a:t>https://www.youtube.com/watch?v=F3CxBRT7V8A</a:t>
            </a:r>
            <a:endParaRPr lang="en-US" dirty="0">
              <a:solidFill>
                <a:schemeClr val="tx1"/>
              </a:solidFill>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4170790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951544"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30699" y="2168372"/>
            <a:ext cx="1260628" cy="1260628"/>
          </a:xfrm>
          <a:prstGeom prst="rect">
            <a:avLst/>
          </a:prstGeom>
        </p:spPr>
      </p:pic>
      <p:sp>
        <p:nvSpPr>
          <p:cNvPr id="4" name="TextBox 3">
            <a:extLst>
              <a:ext uri="{FF2B5EF4-FFF2-40B4-BE49-F238E27FC236}">
                <a16:creationId xmlns:a16="http://schemas.microsoft.com/office/drawing/2014/main" id="{C64F80FD-4620-88BB-B39A-894344B01B14}"/>
              </a:ext>
            </a:extLst>
          </p:cNvPr>
          <p:cNvSpPr txBox="1"/>
          <p:nvPr/>
        </p:nvSpPr>
        <p:spPr>
          <a:xfrm>
            <a:off x="565150" y="643994"/>
            <a:ext cx="6340415" cy="1323439"/>
          </a:xfrm>
          <a:prstGeom prst="rect">
            <a:avLst/>
          </a:prstGeom>
          <a:noFill/>
        </p:spPr>
        <p:txBody>
          <a:bodyPr wrap="square">
            <a:sp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QUESTIONS?</a:t>
            </a:r>
            <a:endParaRPr lang="en-US" sz="8000"/>
          </a:p>
        </p:txBody>
      </p:sp>
      <p:grpSp>
        <p:nvGrpSpPr>
          <p:cNvPr id="13" name="Group 12">
            <a:extLst>
              <a:ext uri="{FF2B5EF4-FFF2-40B4-BE49-F238E27FC236}">
                <a16:creationId xmlns:a16="http://schemas.microsoft.com/office/drawing/2014/main" id="{5E42074F-766B-F833-F720-9C62B8810FA4}"/>
              </a:ext>
            </a:extLst>
          </p:cNvPr>
          <p:cNvGrpSpPr/>
          <p:nvPr/>
        </p:nvGrpSpPr>
        <p:grpSpPr>
          <a:xfrm>
            <a:off x="845284" y="1985242"/>
            <a:ext cx="4998622" cy="3558421"/>
            <a:chOff x="1083823" y="1967433"/>
            <a:chExt cx="4998622" cy="3558421"/>
          </a:xfrm>
        </p:grpSpPr>
        <p:sp>
          <p:nvSpPr>
            <p:cNvPr id="3" name="TextBox 2">
              <a:extLst>
                <a:ext uri="{FF2B5EF4-FFF2-40B4-BE49-F238E27FC236}">
                  <a16:creationId xmlns:a16="http://schemas.microsoft.com/office/drawing/2014/main" id="{90E32806-AE34-4AC6-F0D2-1314071C440F}"/>
                </a:ext>
              </a:extLst>
            </p:cNvPr>
            <p:cNvSpPr txBox="1"/>
            <p:nvPr/>
          </p:nvSpPr>
          <p:spPr>
            <a:xfrm>
              <a:off x="1083823" y="1967433"/>
              <a:ext cx="4998622" cy="3558421"/>
            </a:xfrm>
            <a:prstGeom prst="roundRect">
              <a:avLst/>
            </a:prstGeom>
            <a:solidFill>
              <a:schemeClr val="bg2">
                <a:lumMod val="40000"/>
                <a:lumOff val="60000"/>
              </a:schemeClr>
            </a:solidFill>
          </p:spPr>
          <p:txBody>
            <a:bodyPr wrap="square" rtlCol="0">
              <a:spAutoFit/>
            </a:bodyPr>
            <a:lstStyle/>
            <a:p>
              <a:pPr algn="ctr"/>
              <a:r>
                <a:rPr lang="en-US" sz="3600" dirty="0">
                  <a:latin typeface="Aharoni" panose="02010803020104030203" pitchFamily="2" charset="-79"/>
                  <a:cs typeface="Aharoni" panose="02010803020104030203" pitchFamily="2" charset="-79"/>
                </a:rPr>
                <a:t>CONTACT ME</a:t>
              </a:r>
              <a:r>
                <a:rPr lang="en-US" sz="4800" dirty="0">
                  <a:latin typeface="Aharoni" panose="02010803020104030203" pitchFamily="2" charset="-79"/>
                  <a:cs typeface="Aharoni" panose="02010803020104030203" pitchFamily="2" charset="-79"/>
                </a:rPr>
                <a:t>!</a:t>
              </a:r>
            </a:p>
            <a:p>
              <a:pPr algn="ctr"/>
              <a:r>
                <a:rPr lang="en-US" sz="2400" dirty="0">
                  <a:latin typeface="Abadi Extra Light" panose="020F0302020204030204" pitchFamily="34" charset="0"/>
                  <a:cs typeface="Abadi Extra Light" panose="020F0302020204030204" pitchFamily="34" charset="0"/>
                  <a:hlinkClick r:id="rId3"/>
                </a:rPr>
                <a:t>Q &amp; A Google Doc</a:t>
              </a:r>
              <a:endParaRPr lang="en-US" sz="2400" dirty="0">
                <a:latin typeface="Abadi Extra Light" panose="020B0204020104020204" pitchFamily="34" charset="0"/>
                <a:cs typeface="Aharoni" panose="02010803020104030203" pitchFamily="2" charset="-79"/>
                <a:hlinkClick r:id="rId4"/>
              </a:endParaRPr>
            </a:p>
            <a:p>
              <a:pPr algn="ctr"/>
              <a:endParaRPr lang="en-US" sz="1100" dirty="0">
                <a:latin typeface="Abadi Extra Light" panose="020B0204020104020204" pitchFamily="34" charset="0"/>
                <a:cs typeface="Aharoni" panose="02010803020104030203" pitchFamily="2" charset="-79"/>
                <a:hlinkClick r:id="rId4"/>
              </a:endParaRPr>
            </a:p>
            <a:p>
              <a:pPr algn="ctr"/>
              <a:r>
                <a:rPr lang="en-US" sz="2400" dirty="0">
                  <a:latin typeface="Abadi Extra Light" panose="020B0204020104020204" pitchFamily="34" charset="0"/>
                  <a:cs typeface="Aharoni" panose="02010803020104030203" pitchFamily="2" charset="-79"/>
                  <a:hlinkClick r:id="rId4"/>
                </a:rPr>
                <a:t>ssanz@dadeschools.net</a:t>
              </a:r>
              <a:endParaRPr lang="en-US" sz="2400" dirty="0">
                <a:latin typeface="Abadi Extra Light" panose="020B0204020104020204" pitchFamily="34" charset="0"/>
                <a:cs typeface="Aharoni" panose="02010803020104030203" pitchFamily="2" charset="-79"/>
              </a:endParaRPr>
            </a:p>
            <a:p>
              <a:pPr algn="ctr"/>
              <a:r>
                <a:rPr lang="en-US" sz="2400" dirty="0">
                  <a:latin typeface="Abadi Extra Light" panose="020B0204020104020204" pitchFamily="34" charset="0"/>
                  <a:cs typeface="Aharoni" panose="02010803020104030203" pitchFamily="2" charset="-79"/>
                </a:rPr>
                <a:t>CAP Office: 6111</a:t>
              </a:r>
            </a:p>
            <a:p>
              <a:pPr algn="ctr"/>
              <a:r>
                <a:rPr lang="en-US" sz="2400" dirty="0">
                  <a:latin typeface="Abadi Extra Light" panose="020B0204020104020204" pitchFamily="34" charset="0"/>
                  <a:cs typeface="Aharoni" panose="02010803020104030203" pitchFamily="2" charset="-79"/>
                </a:rPr>
                <a:t>Schedule a meeting:</a:t>
              </a: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p:txBody>
        </p:sp>
        <p:pic>
          <p:nvPicPr>
            <p:cNvPr id="5" name="Picture 4" descr="A qr code with a pirate logo&#10;&#10;Description automatically generated">
              <a:extLst>
                <a:ext uri="{FF2B5EF4-FFF2-40B4-BE49-F238E27FC236}">
                  <a16:creationId xmlns:a16="http://schemas.microsoft.com/office/drawing/2014/main" id="{1E61D947-75BE-84A0-1B52-A9E92CFD86DA}"/>
                </a:ext>
              </a:extLst>
            </p:cNvPr>
            <p:cNvPicPr>
              <a:picLocks noChangeAspect="1"/>
            </p:cNvPicPr>
            <p:nvPr/>
          </p:nvPicPr>
          <p:blipFill>
            <a:blip r:embed="rId5"/>
            <a:stretch>
              <a:fillRect/>
            </a:stretch>
          </p:blipFill>
          <p:spPr>
            <a:xfrm>
              <a:off x="3162863" y="4530182"/>
              <a:ext cx="840542" cy="840542"/>
            </a:xfrm>
            <a:prstGeom prst="rect">
              <a:avLst/>
            </a:prstGeom>
          </p:spPr>
        </p:pic>
      </p:grpSp>
    </p:spTree>
    <p:extLst>
      <p:ext uri="{BB962C8B-B14F-4D97-AF65-F5344CB8AC3E}">
        <p14:creationId xmlns:p14="http://schemas.microsoft.com/office/powerpoint/2010/main" val="147760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9531-C2D7-1DFF-BA30-156FF38F304E}"/>
              </a:ext>
            </a:extLst>
          </p:cNvPr>
          <p:cNvSpPr>
            <a:spLocks noGrp="1"/>
          </p:cNvSpPr>
          <p:nvPr>
            <p:ph type="title"/>
          </p:nvPr>
        </p:nvSpPr>
        <p:spPr>
          <a:xfrm>
            <a:off x="150796" y="331681"/>
            <a:ext cx="9059779" cy="1268984"/>
          </a:xfrm>
        </p:spPr>
        <p:txBody>
          <a:bodyPr>
            <a:normAutofit/>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CAP COMMUNICATIONS</a:t>
            </a:r>
          </a:p>
        </p:txBody>
      </p:sp>
      <p:sp>
        <p:nvSpPr>
          <p:cNvPr id="3" name="Content Placeholder 2">
            <a:extLst>
              <a:ext uri="{FF2B5EF4-FFF2-40B4-BE49-F238E27FC236}">
                <a16:creationId xmlns:a16="http://schemas.microsoft.com/office/drawing/2014/main" id="{7EC613F5-8023-84BE-D352-D1CF73A32C5F}"/>
              </a:ext>
            </a:extLst>
          </p:cNvPr>
          <p:cNvSpPr>
            <a:spLocks noGrp="1"/>
          </p:cNvSpPr>
          <p:nvPr>
            <p:ph idx="1"/>
          </p:nvPr>
        </p:nvSpPr>
        <p:spPr>
          <a:xfrm>
            <a:off x="565149" y="3322320"/>
            <a:ext cx="9288714" cy="2932667"/>
          </a:xfrm>
        </p:spPr>
        <p:txBody>
          <a:bodyPr/>
          <a:lstStyle/>
          <a:p>
            <a:pPr marL="0" indent="0">
              <a:buNone/>
            </a:pPr>
            <a:r>
              <a:rPr lang="en-US" sz="2800" b="1">
                <a:latin typeface="Aharoni" panose="02010803020104030203" pitchFamily="2" charset="-79"/>
                <a:cs typeface="Aharoni" panose="02010803020104030203" pitchFamily="2" charset="-79"/>
              </a:rPr>
              <a:t>CAVSCONNECT.COM</a:t>
            </a:r>
          </a:p>
          <a:p>
            <a:pPr marL="0" indent="0">
              <a:buNone/>
            </a:pPr>
            <a:r>
              <a:rPr lang="en-US" b="1">
                <a:latin typeface="Avenir Next LT Pro Light" panose="020B0304020202020204" pitchFamily="34" charset="0"/>
              </a:rPr>
              <a:t>	</a:t>
            </a:r>
            <a:r>
              <a:rPr lang="en-US" sz="2800">
                <a:latin typeface="Aharoni" panose="02010803020104030203" pitchFamily="2" charset="-79"/>
                <a:cs typeface="Aharoni" panose="02010803020104030203" pitchFamily="2" charset="-79"/>
              </a:rPr>
              <a:t>CAP CORNER- SENIORS</a:t>
            </a:r>
            <a:endParaRPr lang="en-US">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97AE221E-EA83-58B0-0747-D4BA04FD8A7C}"/>
              </a:ext>
            </a:extLst>
          </p:cNvPr>
          <p:cNvSpPr txBox="1"/>
          <p:nvPr/>
        </p:nvSpPr>
        <p:spPr>
          <a:xfrm flipV="1">
            <a:off x="565150" y="5881370"/>
            <a:ext cx="7335835"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21608BB9-8D59-8E5C-4DA7-20A1015C833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Content Placeholder 2">
            <a:extLst>
              <a:ext uri="{FF2B5EF4-FFF2-40B4-BE49-F238E27FC236}">
                <a16:creationId xmlns:a16="http://schemas.microsoft.com/office/drawing/2014/main" id="{DBB14047-1DBF-238E-0E76-40E7E09DEC38}"/>
              </a:ext>
            </a:extLst>
          </p:cNvPr>
          <p:cNvSpPr txBox="1">
            <a:spLocks/>
          </p:cNvSpPr>
          <p:nvPr/>
        </p:nvSpPr>
        <p:spPr>
          <a:xfrm>
            <a:off x="1396994" y="1328451"/>
            <a:ext cx="6986957" cy="1908213"/>
          </a:xfrm>
          <a:prstGeom prst="roundRect">
            <a:avLst/>
          </a:prstGeom>
          <a:solidFill>
            <a:schemeClr val="bg2">
              <a:lumMod val="40000"/>
              <a:lumOff val="6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dirty="0">
                <a:latin typeface="Aharoni" panose="02010803020104030203" pitchFamily="2" charset="-79"/>
                <a:ea typeface="Ebrima" panose="02000000000000000000" pitchFamily="2" charset="0"/>
                <a:cs typeface="Aharoni" panose="02010803020104030203" pitchFamily="2" charset="-79"/>
              </a:rPr>
              <a:t>Email: </a:t>
            </a:r>
            <a:r>
              <a:rPr lang="en-US" sz="3300" b="1" dirty="0">
                <a:latin typeface="Aharoni" panose="02010803020104030203" pitchFamily="2" charset="-79"/>
                <a:ea typeface="Ebrima" panose="02000000000000000000" pitchFamily="2" charset="0"/>
                <a:cs typeface="Aharoni" panose="02010803020104030203" pitchFamily="2" charset="-79"/>
                <a:hlinkClick r:id="rId3">
                  <a:extLst>
                    <a:ext uri="{A12FA001-AC4F-418D-AE19-62706E023703}">
                      <ahyp:hlinkClr xmlns:ahyp="http://schemas.microsoft.com/office/drawing/2018/hyperlinkcolor" val="tx"/>
                    </a:ext>
                  </a:extLst>
                </a:hlinkClick>
              </a:rPr>
              <a:t>ssanz@dadeschools.net</a:t>
            </a:r>
            <a:endParaRPr lang="en-US" sz="3300" b="1" dirty="0">
              <a:latin typeface="Aharoni" panose="02010803020104030203" pitchFamily="2" charset="-79"/>
              <a:ea typeface="Ebrima" panose="02000000000000000000" pitchFamily="2" charset="0"/>
              <a:cs typeface="Aharoni" panose="02010803020104030203" pitchFamily="2" charset="-79"/>
            </a:endParaRPr>
          </a:p>
          <a:p>
            <a:r>
              <a:rPr lang="en-US" sz="3300" b="1" dirty="0">
                <a:latin typeface="Aharoni" panose="02010803020104030203" pitchFamily="2" charset="-79"/>
                <a:ea typeface="Ebrima" panose="02000000000000000000" pitchFamily="2" charset="0"/>
                <a:cs typeface="Aharoni" panose="02010803020104030203" pitchFamily="2" charset="-79"/>
              </a:rPr>
              <a:t>Instagram: @Gables_CAP</a:t>
            </a:r>
          </a:p>
          <a:p>
            <a:r>
              <a:rPr lang="en-US" sz="3300" b="1" dirty="0">
                <a:latin typeface="Aharoni" panose="02010803020104030203" pitchFamily="2" charset="-79"/>
                <a:ea typeface="Ebrima" panose="02000000000000000000" pitchFamily="2" charset="0"/>
                <a:cs typeface="Aharoni" panose="02010803020104030203" pitchFamily="2" charset="-79"/>
              </a:rPr>
              <a:t>Schoology: Class of </a:t>
            </a:r>
            <a:r>
              <a:rPr lang="en-US" sz="4200" b="1" dirty="0">
                <a:latin typeface="Aharoni" panose="02010803020104030203" pitchFamily="2" charset="-79"/>
                <a:ea typeface="Ebrima" panose="02000000000000000000" pitchFamily="2" charset="0"/>
                <a:cs typeface="Aharoni" panose="02010803020104030203" pitchFamily="2" charset="-79"/>
              </a:rPr>
              <a:t>2024, </a:t>
            </a:r>
            <a:r>
              <a:rPr lang="en-US" sz="3000" b="1" dirty="0">
                <a:latin typeface="Aharoni" panose="02010803020104030203" pitchFamily="2" charset="-79"/>
                <a:ea typeface="Ebrima" panose="02000000000000000000" pitchFamily="2" charset="0"/>
                <a:cs typeface="Aharoni" panose="02010803020104030203" pitchFamily="2" charset="-79"/>
              </a:rPr>
              <a:t>students only</a:t>
            </a:r>
          </a:p>
          <a:p>
            <a:r>
              <a:rPr lang="en-US" sz="3000" b="1">
                <a:latin typeface="Aharoni" panose="02010803020104030203" pitchFamily="2" charset="-79"/>
                <a:ea typeface="Ebrima" panose="02000000000000000000" pitchFamily="2" charset="0"/>
                <a:cs typeface="Aharoni" panose="02010803020104030203" pitchFamily="2" charset="-79"/>
              </a:rPr>
              <a:t>Room </a:t>
            </a:r>
            <a:r>
              <a:rPr lang="en-US" sz="4000" b="1">
                <a:latin typeface="Aharoni" panose="02010803020104030203" pitchFamily="2" charset="-79"/>
                <a:ea typeface="Ebrima" panose="02000000000000000000" pitchFamily="2" charset="0"/>
                <a:cs typeface="Aharoni" panose="02010803020104030203" pitchFamily="2" charset="-79"/>
              </a:rPr>
              <a:t>6111</a:t>
            </a:r>
          </a:p>
          <a:p>
            <a:endParaRPr lang="en-US" dirty="0"/>
          </a:p>
        </p:txBody>
      </p:sp>
      <p:pic>
        <p:nvPicPr>
          <p:cNvPr id="8" name="Picture 7" descr="A close up of a logo&#10;&#10;Description automatically generated">
            <a:extLst>
              <a:ext uri="{FF2B5EF4-FFF2-40B4-BE49-F238E27FC236}">
                <a16:creationId xmlns:a16="http://schemas.microsoft.com/office/drawing/2014/main" id="{9599EBCF-21FA-E59F-CB66-4C9245A407D8}"/>
              </a:ext>
            </a:extLst>
          </p:cNvPr>
          <p:cNvPicPr>
            <a:picLocks noChangeAspect="1"/>
          </p:cNvPicPr>
          <p:nvPr/>
        </p:nvPicPr>
        <p:blipFill rotWithShape="1">
          <a:blip r:embed="rId4"/>
          <a:srcRect l="15015" r="13467"/>
          <a:stretch/>
        </p:blipFill>
        <p:spPr>
          <a:xfrm>
            <a:off x="1396994" y="4287194"/>
            <a:ext cx="7318038" cy="2053448"/>
          </a:xfrm>
          <a:prstGeom prst="rect">
            <a:avLst/>
          </a:prstGeom>
        </p:spPr>
      </p:pic>
      <p:sp>
        <p:nvSpPr>
          <p:cNvPr id="9" name="Donut 8">
            <a:extLst>
              <a:ext uri="{FF2B5EF4-FFF2-40B4-BE49-F238E27FC236}">
                <a16:creationId xmlns:a16="http://schemas.microsoft.com/office/drawing/2014/main" id="{39C8450C-6FEC-1FAF-158C-68953EA303CB}"/>
              </a:ext>
            </a:extLst>
          </p:cNvPr>
          <p:cNvSpPr/>
          <p:nvPr/>
        </p:nvSpPr>
        <p:spPr>
          <a:xfrm>
            <a:off x="5945932" y="5313918"/>
            <a:ext cx="960195"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B227EA9-8CCF-9273-8E89-F0ED14809AD9}"/>
              </a:ext>
            </a:extLst>
          </p:cNvPr>
          <p:cNvSpPr/>
          <p:nvPr/>
        </p:nvSpPr>
        <p:spPr>
          <a:xfrm>
            <a:off x="5823284" y="4146855"/>
            <a:ext cx="1515979" cy="615053"/>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574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IMPORTANT DATES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920750" y="2160016"/>
            <a:ext cx="7447882" cy="3344139"/>
          </a:xfrm>
          <a:prstGeom prst="roundRect">
            <a:avLst/>
          </a:prstGeom>
          <a:solidFill>
            <a:schemeClr val="accent4">
              <a:lumMod val="60000"/>
              <a:lumOff val="40000"/>
            </a:schemeClr>
          </a:solidFill>
        </p:spPr>
        <p:txBody>
          <a:bodyPr>
            <a:normAutofit/>
          </a:bodyPr>
          <a:lstStyle/>
          <a:p>
            <a:r>
              <a:rPr lang="en-US" b="1" dirty="0">
                <a:latin typeface="Aharoni" panose="02010803020104030203" pitchFamily="2" charset="-79"/>
                <a:cs typeface="Aharoni" panose="02010803020104030203" pitchFamily="2" charset="-79"/>
              </a:rPr>
              <a:t>BRIGHT FUTURES:</a:t>
            </a:r>
          </a:p>
          <a:p>
            <a:pPr marL="457200" lvl="1" indent="0">
              <a:buNone/>
            </a:pPr>
            <a:r>
              <a:rPr lang="en-US" sz="2400" dirty="0">
                <a:latin typeface="Avenir Next LT Pro Light" panose="020B0304020202020204" pitchFamily="34" charset="0"/>
                <a:cs typeface="Aharoni" panose="02010803020104030203" pitchFamily="2" charset="-79"/>
              </a:rPr>
              <a:t>Application opens Sunday, October 1st</a:t>
            </a:r>
          </a:p>
          <a:p>
            <a:r>
              <a:rPr lang="en-US" b="1" dirty="0">
                <a:latin typeface="Aharoni" panose="02010803020104030203" pitchFamily="2" charset="-79"/>
                <a:cs typeface="Aharoni" panose="02010803020104030203" pitchFamily="2" charset="-79"/>
              </a:rPr>
              <a:t>COLLEGE FAIR: </a:t>
            </a:r>
          </a:p>
          <a:p>
            <a:pPr marL="457200" lvl="1" indent="0">
              <a:buNone/>
            </a:pPr>
            <a:r>
              <a:rPr lang="en-US" sz="2400" dirty="0">
                <a:latin typeface="Avenir Next LT Pro Light" panose="020B0304020202020204" pitchFamily="34" charset="0"/>
                <a:cs typeface="Aharoni" panose="02010803020104030203" pitchFamily="2" charset="-79"/>
              </a:rPr>
              <a:t>Monday, October 2nd </a:t>
            </a:r>
          </a:p>
          <a:p>
            <a:r>
              <a:rPr lang="en-US" dirty="0">
                <a:latin typeface="Aharoni" panose="02010803020104030203" pitchFamily="2" charset="-79"/>
                <a:cs typeface="Aharoni" panose="02010803020104030203" pitchFamily="2" charset="-79"/>
              </a:rPr>
              <a:t>FAFSA</a:t>
            </a:r>
          </a:p>
          <a:p>
            <a:pPr marL="457200" lvl="1" indent="0">
              <a:buNone/>
            </a:pPr>
            <a:r>
              <a:rPr lang="en-US" sz="2400" dirty="0">
                <a:latin typeface="Avenir Next LT Pro Light" panose="020B0304020202020204" pitchFamily="34" charset="0"/>
                <a:cs typeface="Aharoni" panose="02010803020104030203" pitchFamily="2" charset="-79"/>
              </a:rPr>
              <a:t>Application opens in December </a:t>
            </a:r>
          </a:p>
          <a:p>
            <a:endParaRPr lang="en-US" dirty="0">
              <a:latin typeface="Avenir Next LT Pro Light" panose="020B0304020202020204" pitchFamily="34" charset="0"/>
              <a:cs typeface="Aharoni" panose="02010803020104030203" pitchFamily="2" charset="-79"/>
            </a:endParaRPr>
          </a:p>
          <a:p>
            <a:endParaRPr lang="en-US" dirty="0">
              <a:latin typeface="Avenir Black" panose="02000503020000020003" pitchFamily="2" charset="0"/>
            </a:endParaRPr>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09069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a:ln w="38100">
                  <a:solidFill>
                    <a:schemeClr val="accent1"/>
                  </a:solidFill>
                  <a:prstDash val="solid"/>
                </a:ln>
                <a:solidFill>
                  <a:schemeClr val="bg2">
                    <a:lumMod val="20000"/>
                    <a:lumOff val="80000"/>
                  </a:schemeClr>
                </a:solidFill>
                <a:latin typeface="Jumble" panose="02000503000000020004" pitchFamily="2" charset="0"/>
              </a:rPr>
              <a:t>WHAT ARE COLLEGES LOOKING AT?</a:t>
            </a:r>
            <a:endParaRPr lang="en-US" sz="54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fontScale="92500" lnSpcReduction="20000"/>
          </a:bodyPr>
          <a:lstStyle/>
          <a:p>
            <a:pPr marL="0" indent="0">
              <a:buNone/>
              <a:defRPr/>
            </a:pPr>
            <a:r>
              <a:rPr lang="en-US" sz="2400" b="1">
                <a:solidFill>
                  <a:schemeClr val="tx1"/>
                </a:solidFill>
                <a:latin typeface="Aharoni" panose="02010803020104030203" pitchFamily="2" charset="-79"/>
                <a:cs typeface="Aharoni" panose="02010803020104030203" pitchFamily="2" charset="-79"/>
              </a:rPr>
              <a:t>IMPORTANT FACTORS:</a:t>
            </a:r>
          </a:p>
          <a:p>
            <a:pPr>
              <a:defRPr/>
            </a:pPr>
            <a:r>
              <a:rPr lang="en-US" sz="2400">
                <a:solidFill>
                  <a:schemeClr val="tx1"/>
                </a:solidFill>
                <a:latin typeface="Avenir Next LT Pro Light" panose="020B0304020202020204" pitchFamily="34" charset="0"/>
                <a:cs typeface="Calibri" panose="020F0502020204030204" pitchFamily="34" charset="0"/>
              </a:rPr>
              <a:t>Strength of curriculum (IB, AP, Honors)</a:t>
            </a:r>
          </a:p>
          <a:p>
            <a:pPr>
              <a:defRPr/>
            </a:pPr>
            <a:r>
              <a:rPr lang="en-US" sz="2400">
                <a:solidFill>
                  <a:schemeClr val="tx1"/>
                </a:solidFill>
                <a:latin typeface="Avenir Next LT Pro Light" panose="020B0304020202020204" pitchFamily="34" charset="0"/>
                <a:cs typeface="Calibri" panose="020F0502020204030204" pitchFamily="34" charset="0"/>
              </a:rPr>
              <a:t>Grade Point Average (GPA) and class rank (percentile)</a:t>
            </a:r>
          </a:p>
          <a:p>
            <a:pPr>
              <a:defRPr/>
            </a:pPr>
            <a:r>
              <a:rPr lang="en-US" sz="2400">
                <a:solidFill>
                  <a:schemeClr val="tx1"/>
                </a:solidFill>
                <a:latin typeface="Avenir Next LT Pro Light" panose="020B0304020202020204" pitchFamily="34" charset="0"/>
                <a:cs typeface="Calibri" panose="020F0502020204030204" pitchFamily="34" charset="0"/>
              </a:rPr>
              <a:t>College Entrance Examination Scores (ACT or SAT)</a:t>
            </a:r>
          </a:p>
          <a:p>
            <a:pPr>
              <a:defRPr/>
            </a:pPr>
            <a:r>
              <a:rPr lang="en-US" sz="2400">
                <a:solidFill>
                  <a:schemeClr val="tx1"/>
                </a:solidFill>
                <a:latin typeface="Avenir Next LT Pro Light" panose="020B0304020202020204" pitchFamily="34" charset="0"/>
                <a:cs typeface="Calibri" panose="020F0502020204030204" pitchFamily="34" charset="0"/>
              </a:rPr>
              <a:t>Activities student is involved in </a:t>
            </a:r>
          </a:p>
          <a:p>
            <a:pPr>
              <a:defRPr/>
            </a:pPr>
            <a:endParaRPr lang="en-US" sz="2400">
              <a:solidFill>
                <a:schemeClr val="tx1"/>
              </a:solidFill>
              <a:latin typeface="Avenir Next LT Pro Light" panose="020B0304020202020204" pitchFamily="34" charset="0"/>
            </a:endParaRPr>
          </a:p>
          <a:p>
            <a:pPr marL="0" indent="0">
              <a:buNone/>
              <a:defRPr/>
            </a:pPr>
            <a:r>
              <a:rPr lang="en-US" sz="2400" b="1">
                <a:solidFill>
                  <a:schemeClr val="tx1"/>
                </a:solidFill>
                <a:latin typeface="Aharoni" panose="02010803020104030203" pitchFamily="2" charset="-79"/>
                <a:cs typeface="Aharoni" panose="02010803020104030203" pitchFamily="2" charset="-79"/>
              </a:rPr>
              <a:t>IF THE COLLEGE REQUIRES THEM:</a:t>
            </a:r>
          </a:p>
          <a:p>
            <a:pPr>
              <a:defRPr/>
            </a:pPr>
            <a:r>
              <a:rPr lang="en-US" sz="2400">
                <a:solidFill>
                  <a:schemeClr val="tx1"/>
                </a:solidFill>
                <a:latin typeface="Avenir Next LT Pro Light" panose="020B0304020202020204" pitchFamily="34" charset="0"/>
              </a:rPr>
              <a:t> </a:t>
            </a:r>
            <a:r>
              <a:rPr lang="en-US" sz="2400">
                <a:solidFill>
                  <a:schemeClr val="tx1"/>
                </a:solidFill>
                <a:latin typeface="Avenir Next LT Pro Light" panose="020B0304020202020204" pitchFamily="34" charset="0"/>
                <a:cs typeface="Calibri" panose="020F0502020204030204" pitchFamily="34" charset="0"/>
              </a:rPr>
              <a:t>Essays</a:t>
            </a:r>
          </a:p>
          <a:p>
            <a:pPr>
              <a:defRPr/>
            </a:pPr>
            <a:r>
              <a:rPr lang="en-US" sz="2400">
                <a:solidFill>
                  <a:schemeClr val="tx1"/>
                </a:solidFill>
                <a:latin typeface="Avenir Next LT Pro Light" panose="020B0304020202020204" pitchFamily="34" charset="0"/>
                <a:cs typeface="Calibri" panose="020F0502020204030204" pitchFamily="34" charset="0"/>
              </a:rPr>
              <a:t> Recommendation Letters (teacher and counselor)</a:t>
            </a:r>
          </a:p>
          <a:p>
            <a:pPr>
              <a:defRPr/>
            </a:pPr>
            <a:r>
              <a:rPr lang="en-US" sz="2400">
                <a:solidFill>
                  <a:schemeClr val="tx1"/>
                </a:solidFill>
                <a:latin typeface="Avenir Next LT Pro Light" panose="020B0304020202020204" pitchFamily="34" charset="0"/>
                <a:cs typeface="Calibri" panose="020F0502020204030204" pitchFamily="34" charset="0"/>
              </a:rPr>
              <a:t> Resume (leadership, community service, extracurricular, talents, etc.)</a:t>
            </a:r>
          </a:p>
          <a:p>
            <a:pPr>
              <a:defRPr/>
            </a:pPr>
            <a:r>
              <a:rPr lang="en-US" sz="2400">
                <a:solidFill>
                  <a:schemeClr val="tx1"/>
                </a:solidFill>
                <a:latin typeface="Avenir Next LT Pro Light" panose="020B0304020202020204" pitchFamily="34" charset="0"/>
                <a:cs typeface="Calibri" panose="020F0502020204030204" pitchFamily="34" charset="0"/>
              </a:rPr>
              <a:t> Interviews</a:t>
            </a:r>
          </a:p>
          <a:p>
            <a:endParaRPr lang="en-US">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97997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04992" y="2027668"/>
            <a:ext cx="9517313" cy="4738891"/>
          </a:xfrm>
        </p:spPr>
        <p:txBody>
          <a:bodyPr>
            <a:normAutofit/>
          </a:bodyPr>
          <a:lstStyle/>
          <a:p>
            <a:pPr marL="0" indent="0">
              <a:buNone/>
            </a:pPr>
            <a:r>
              <a:rPr lang="en-US" sz="2800">
                <a:solidFill>
                  <a:schemeClr val="tx1"/>
                </a:solidFill>
                <a:latin typeface="Aharoni" panose="02010803020104030203" pitchFamily="2" charset="-79"/>
                <a:cs typeface="Aharoni" panose="02010803020104030203" pitchFamily="2" charset="-79"/>
              </a:rPr>
              <a:t>FACTORS TO CONSIDER: </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Four-year, two-year, or vocational?</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Location: close to home or far away? City life or college town?</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Size: Under 3,000 students or over 30,000 students?</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Coed or single sex?</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Private or public institutions?</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What programs are offered?</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What sports or extracurricular activities are available?</a:t>
            </a:r>
          </a:p>
          <a:p>
            <a:pPr>
              <a:spcBef>
                <a:spcPct val="0"/>
              </a:spcBef>
            </a:pPr>
            <a:r>
              <a:rPr kumimoji="0" lang="en-US">
                <a:solidFill>
                  <a:schemeClr val="tx1"/>
                </a:solidFill>
                <a:latin typeface="Avenir Next LT Pro Light" panose="020B0304020202020204" pitchFamily="34" charset="0"/>
                <a:cs typeface="Calibri" panose="020F0502020204030204" pitchFamily="34" charset="0"/>
              </a:rPr>
              <a:t>Cost? Do not exclude any choices because of high cost (Expensive schools often offer more aid) </a:t>
            </a:r>
            <a:r>
              <a:rPr kumimoji="0" lang="en-US" sz="2400">
                <a:solidFill>
                  <a:schemeClr val="tx1"/>
                </a:solidFill>
                <a:latin typeface="Aharoni" panose="02010803020104030203" pitchFamily="2" charset="-79"/>
                <a:cs typeface="Aharoni" panose="02010803020104030203" pitchFamily="2" charset="-79"/>
              </a:rPr>
              <a:t>ALWAYS CHECK THE NET PRICE CALCULATOR</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itle 1">
            <a:extLst>
              <a:ext uri="{FF2B5EF4-FFF2-40B4-BE49-F238E27FC236}">
                <a16:creationId xmlns:a16="http://schemas.microsoft.com/office/drawing/2014/main" id="{DC568DFE-9451-D0E3-3454-90EF3048AF0F}"/>
              </a:ext>
            </a:extLst>
          </p:cNvPr>
          <p:cNvSpPr>
            <a:spLocks noGrp="1"/>
          </p:cNvSpPr>
          <p:nvPr>
            <p:ph type="title"/>
          </p:nvPr>
        </p:nvSpPr>
        <p:spPr>
          <a:xfrm>
            <a:off x="403413" y="252663"/>
            <a:ext cx="7994629" cy="1907353"/>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PICKING A COLLEGE OR UNIVERSITY</a:t>
            </a:r>
            <a:endParaRPr lang="en-US" sz="6000"/>
          </a:p>
        </p:txBody>
      </p:sp>
    </p:spTree>
    <p:extLst>
      <p:ext uri="{BB962C8B-B14F-4D97-AF65-F5344CB8AC3E}">
        <p14:creationId xmlns:p14="http://schemas.microsoft.com/office/powerpoint/2010/main" val="245861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4045023"/>
            <a:ext cx="9429446" cy="2402539"/>
          </a:xfrm>
        </p:spPr>
        <p:txBody>
          <a:bodyPr>
            <a:normAutofit/>
          </a:bodyPr>
          <a:lstStyle/>
          <a:p>
            <a:pPr marL="0" indent="0">
              <a:buNone/>
            </a:pPr>
            <a:r>
              <a:rPr lang="en-US" sz="2400">
                <a:solidFill>
                  <a:schemeClr val="tx1"/>
                </a:solidFill>
                <a:latin typeface="Aharoni" panose="02010803020104030203" pitchFamily="2" charset="-79"/>
                <a:cs typeface="Aharoni" panose="02010803020104030203" pitchFamily="2" charset="-79"/>
              </a:rPr>
              <a:t>RESEARCH THE COLLEGE’S ADMISSION DATA ON SCOIR OR LOOK AT THE COLLEGE’S WEBSITE FOR THE </a:t>
            </a:r>
            <a:r>
              <a:rPr lang="en-US" sz="2400" b="1">
                <a:solidFill>
                  <a:srgbClr val="C00000"/>
                </a:solidFill>
                <a:latin typeface="Aharoni" panose="02010803020104030203" pitchFamily="2" charset="-79"/>
                <a:cs typeface="Aharoni" panose="02010803020104030203" pitchFamily="2" charset="-79"/>
              </a:rPr>
              <a:t>COMMON DATA SET: </a:t>
            </a:r>
          </a:p>
          <a:p>
            <a:r>
              <a:rPr lang="en-US" sz="2400">
                <a:solidFill>
                  <a:schemeClr val="tx1"/>
                </a:solidFill>
                <a:latin typeface="Avenir Next LT Pro Light" panose="020B0304020202020204" pitchFamily="34" charset="0"/>
                <a:cs typeface="Calibri" panose="020F0502020204030204" pitchFamily="34" charset="0"/>
              </a:rPr>
              <a:t>most important facts and figures about a college that allows you to easily look up certain pieces of information, helps you compare colleges, and even provides demographic breakdowns of admissions and enrollment statistics</a:t>
            </a:r>
            <a:endParaRPr lang="en-US">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2012642" y="1673638"/>
            <a:ext cx="5665109" cy="2009061"/>
          </a:xfrm>
          <a:prstGeom prst="roundRect">
            <a:avLst/>
          </a:prstGeom>
          <a:solidFill>
            <a:srgbClr val="DDDDDD"/>
          </a:solidFill>
        </p:spPr>
        <p:txBody>
          <a:bodyPr wrap="square">
            <a:spAutoFit/>
          </a:bodyPr>
          <a:lstStyle/>
          <a:p>
            <a:pPr algn="ctr"/>
            <a:r>
              <a:rPr lang="en-US" sz="2400">
                <a:solidFill>
                  <a:schemeClr val="tx1"/>
                </a:solidFill>
                <a:latin typeface="Aharoni" panose="02010803020104030203" pitchFamily="2" charset="-79"/>
                <a:cs typeface="Aharoni" panose="02010803020104030203" pitchFamily="2" charset="-79"/>
              </a:rPr>
              <a:t>AT LEAST</a:t>
            </a:r>
            <a:r>
              <a:rPr lang="en-US" sz="3200">
                <a:solidFill>
                  <a:schemeClr val="tx1"/>
                </a:solidFill>
                <a:latin typeface="Aharoni" panose="02010803020104030203" pitchFamily="2" charset="-79"/>
                <a:cs typeface="Aharoni" panose="02010803020104030203" pitchFamily="2" charset="-79"/>
              </a:rPr>
              <a:t> </a:t>
            </a:r>
            <a:r>
              <a:rPr lang="en-US" sz="3600" b="1">
                <a:solidFill>
                  <a:schemeClr val="tx1"/>
                </a:solidFill>
                <a:latin typeface="Aharoni" panose="02010803020104030203" pitchFamily="2" charset="-79"/>
                <a:cs typeface="Aharoni" panose="02010803020104030203" pitchFamily="2" charset="-79"/>
              </a:rPr>
              <a:t>2</a:t>
            </a:r>
            <a:r>
              <a:rPr lang="en-US" sz="3200" b="1">
                <a:solidFill>
                  <a:schemeClr val="tx1"/>
                </a:solidFill>
                <a:latin typeface="Aharoni" panose="02010803020104030203" pitchFamily="2" charset="-79"/>
                <a:cs typeface="Aharoni" panose="02010803020104030203" pitchFamily="2" charset="-79"/>
              </a:rPr>
              <a:t> </a:t>
            </a:r>
            <a:r>
              <a:rPr lang="en-US" sz="2400" b="1">
                <a:solidFill>
                  <a:schemeClr val="tx1"/>
                </a:solidFill>
                <a:latin typeface="Aharoni" panose="02010803020104030203" pitchFamily="2" charset="-79"/>
                <a:cs typeface="Aharoni" panose="02010803020104030203" pitchFamily="2" charset="-79"/>
              </a:rPr>
              <a:t>REACH </a:t>
            </a:r>
            <a:r>
              <a:rPr lang="en-US" sz="2400">
                <a:solidFill>
                  <a:schemeClr val="tx1"/>
                </a:solidFill>
                <a:latin typeface="Aharoni" panose="02010803020104030203" pitchFamily="2" charset="-79"/>
                <a:cs typeface="Aharoni" panose="02010803020104030203" pitchFamily="2" charset="-79"/>
              </a:rPr>
              <a:t>SCHOOLS </a:t>
            </a:r>
          </a:p>
          <a:p>
            <a:pPr algn="ctr"/>
            <a:r>
              <a:rPr lang="en-US" sz="2400">
                <a:solidFill>
                  <a:schemeClr val="tx1"/>
                </a:solidFill>
                <a:latin typeface="Aharoni" panose="02010803020104030203" pitchFamily="2" charset="-79"/>
                <a:cs typeface="Aharoni" panose="02010803020104030203" pitchFamily="2" charset="-79"/>
              </a:rPr>
              <a:t>AT LEAST</a:t>
            </a:r>
            <a:r>
              <a:rPr lang="en-US" sz="3600">
                <a:solidFill>
                  <a:schemeClr val="tx1"/>
                </a:solidFill>
                <a:latin typeface="Aharoni" panose="02010803020104030203" pitchFamily="2" charset="-79"/>
                <a:cs typeface="Aharoni" panose="02010803020104030203" pitchFamily="2" charset="-79"/>
              </a:rPr>
              <a:t> </a:t>
            </a:r>
            <a:r>
              <a:rPr lang="en-US" sz="3600" b="1">
                <a:solidFill>
                  <a:schemeClr val="tx1"/>
                </a:solidFill>
                <a:latin typeface="Aharoni" panose="02010803020104030203" pitchFamily="2" charset="-79"/>
                <a:cs typeface="Aharoni" panose="02010803020104030203" pitchFamily="2" charset="-79"/>
              </a:rPr>
              <a:t>4 </a:t>
            </a:r>
            <a:r>
              <a:rPr lang="en-US" sz="2400" b="1">
                <a:solidFill>
                  <a:schemeClr val="tx1"/>
                </a:solidFill>
                <a:latin typeface="Aharoni" panose="02010803020104030203" pitchFamily="2" charset="-79"/>
                <a:cs typeface="Aharoni" panose="02010803020104030203" pitchFamily="2" charset="-79"/>
              </a:rPr>
              <a:t>MATCH </a:t>
            </a:r>
            <a:r>
              <a:rPr lang="en-US" sz="2400">
                <a:solidFill>
                  <a:schemeClr val="tx1"/>
                </a:solidFill>
                <a:latin typeface="Aharoni" panose="02010803020104030203" pitchFamily="2" charset="-79"/>
                <a:cs typeface="Aharoni" panose="02010803020104030203" pitchFamily="2" charset="-79"/>
              </a:rPr>
              <a:t>SCHOOLS</a:t>
            </a:r>
          </a:p>
          <a:p>
            <a:pPr algn="ctr"/>
            <a:r>
              <a:rPr lang="en-US" sz="2400">
                <a:solidFill>
                  <a:schemeClr val="tx1"/>
                </a:solidFill>
                <a:latin typeface="Aharoni" panose="02010803020104030203" pitchFamily="2" charset="-79"/>
                <a:cs typeface="Aharoni" panose="02010803020104030203" pitchFamily="2" charset="-79"/>
              </a:rPr>
              <a:t>AT LEAST </a:t>
            </a:r>
            <a:r>
              <a:rPr lang="en-US" sz="3600" b="1">
                <a:solidFill>
                  <a:schemeClr val="tx1"/>
                </a:solidFill>
                <a:latin typeface="Aharoni" panose="02010803020104030203" pitchFamily="2" charset="-79"/>
                <a:cs typeface="Aharoni" panose="02010803020104030203" pitchFamily="2" charset="-79"/>
              </a:rPr>
              <a:t>2</a:t>
            </a:r>
            <a:r>
              <a:rPr lang="en-US" sz="2400" b="1">
                <a:solidFill>
                  <a:schemeClr val="tx1"/>
                </a:solidFill>
                <a:latin typeface="Aharoni" panose="02010803020104030203" pitchFamily="2" charset="-79"/>
                <a:cs typeface="Aharoni" panose="02010803020104030203" pitchFamily="2" charset="-79"/>
              </a:rPr>
              <a:t> REAL SAFETY </a:t>
            </a:r>
            <a:r>
              <a:rPr lang="en-US" sz="2400">
                <a:solidFill>
                  <a:schemeClr val="tx1"/>
                </a:solidFill>
                <a:latin typeface="Aharoni" panose="02010803020104030203" pitchFamily="2" charset="-79"/>
                <a:cs typeface="Aharoni" panose="02010803020104030203" pitchFamily="2" charset="-79"/>
              </a:rPr>
              <a:t>SCHOOLS</a:t>
            </a:r>
            <a:endParaRPr lang="en-US" sz="1800">
              <a:solidFill>
                <a:schemeClr val="tx1"/>
              </a:solidFill>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87597" y="459858"/>
            <a:ext cx="8121650" cy="1107996"/>
          </a:xfrm>
          <a:prstGeom prst="rect">
            <a:avLst/>
          </a:prstGeom>
          <a:noFill/>
        </p:spPr>
        <p:txBody>
          <a:bodyPr wrap="square">
            <a:spAutoFit/>
          </a:bodyPr>
          <a:lstStyle/>
          <a:p>
            <a:r>
              <a:rPr lang="en-US" sz="6600" dirty="0">
                <a:ln w="38100">
                  <a:solidFill>
                    <a:schemeClr val="accent1"/>
                  </a:solidFill>
                  <a:prstDash val="solid"/>
                </a:ln>
                <a:solidFill>
                  <a:schemeClr val="bg2">
                    <a:lumMod val="20000"/>
                    <a:lumOff val="80000"/>
                  </a:schemeClr>
                </a:solidFill>
                <a:latin typeface="Jumble" panose="02000503000000020004" pitchFamily="2" charset="0"/>
              </a:rPr>
              <a:t>THE COLLEGE LIST</a:t>
            </a:r>
            <a:endParaRPr lang="en-US" sz="6600" dirty="0"/>
          </a:p>
        </p:txBody>
      </p:sp>
    </p:spTree>
    <p:extLst>
      <p:ext uri="{BB962C8B-B14F-4D97-AF65-F5344CB8AC3E}">
        <p14:creationId xmlns:p14="http://schemas.microsoft.com/office/powerpoint/2010/main" val="222004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SELECTIVITY OF COLLEGES</a:t>
            </a:r>
            <a:endParaRPr lang="en-US" sz="5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a:bodyPr>
          <a:lstStyle/>
          <a:p>
            <a:pPr marL="0" indent="0">
              <a:buNone/>
              <a:defRPr/>
            </a:pPr>
            <a:r>
              <a:rPr lang="en-US" b="1" dirty="0">
                <a:latin typeface="Aharoni" panose="02010803020104030203" pitchFamily="2" charset="-79"/>
                <a:cs typeface="Aharoni" panose="02010803020104030203" pitchFamily="2" charset="-79"/>
              </a:rPr>
              <a:t>OPEN ADMISSIONS: </a:t>
            </a:r>
            <a:r>
              <a:rPr lang="en-US" b="1">
                <a:latin typeface="Avenir Next LT Pro Demi" panose="020B0704020202020204" pitchFamily="34" charset="0"/>
                <a:cs typeface="Aharoni" panose="02010803020104030203" pitchFamily="2" charset="-79"/>
              </a:rPr>
              <a:t>100% acceptance rate</a:t>
            </a:r>
            <a:endParaRPr lang="en-US" sz="2400" b="1">
              <a:solidFill>
                <a:schemeClr val="tx1"/>
              </a:solidFill>
              <a:latin typeface="Avenir Next LT Pro Demi" panose="020B0704020202020204" pitchFamily="34" charset="0"/>
              <a:cs typeface="Aharoni" panose="02010803020104030203" pitchFamily="2" charset="-79"/>
            </a:endParaRPr>
          </a:p>
          <a:p>
            <a:pPr>
              <a:defRPr/>
            </a:pPr>
            <a:r>
              <a:rPr lang="en-US" dirty="0">
                <a:latin typeface="Avenir Next LT Pro Light" panose="020B0304020202020204" pitchFamily="34" charset="0"/>
                <a:cs typeface="Calibri" panose="020F0502020204030204" pitchFamily="34" charset="0"/>
              </a:rPr>
              <a:t>Community Colleges: application, high school degree- automatic acceptance</a:t>
            </a:r>
            <a:endParaRPr lang="en-US" sz="2400" dirty="0">
              <a:solidFill>
                <a:schemeClr val="tx1"/>
              </a:solidFill>
              <a:latin typeface="Avenir Next LT Pro Light" panose="020B0304020202020204" pitchFamily="34" charset="0"/>
            </a:endParaRPr>
          </a:p>
          <a:p>
            <a:pPr marL="0" indent="0">
              <a:buNone/>
              <a:defRPr/>
            </a:pPr>
            <a:r>
              <a:rPr lang="en-US" sz="2400" b="1" dirty="0">
                <a:solidFill>
                  <a:schemeClr val="tx1"/>
                </a:solidFill>
                <a:latin typeface="Aharoni" panose="02010803020104030203" pitchFamily="2" charset="-79"/>
                <a:cs typeface="Aharoni" panose="02010803020104030203" pitchFamily="2" charset="-79"/>
              </a:rPr>
              <a:t>SELECTIVE</a:t>
            </a:r>
            <a:r>
              <a:rPr lang="en-US" sz="2400" b="1">
                <a:solidFill>
                  <a:schemeClr val="tx1"/>
                </a:solidFill>
                <a:latin typeface="Aharoni" panose="02010803020104030203" pitchFamily="2" charset="-79"/>
                <a:cs typeface="Aharoni" panose="02010803020104030203" pitchFamily="2" charset="-79"/>
              </a:rPr>
              <a:t>: </a:t>
            </a:r>
            <a:r>
              <a:rPr lang="en-US" b="1">
                <a:latin typeface="Avenir Next LT Pro Demi" panose="020B0704020202020204" pitchFamily="34" charset="0"/>
                <a:cs typeface="Aharoni" panose="02010803020104030203" pitchFamily="2" charset="-79"/>
              </a:rPr>
              <a:t>&lt; 70% acceptance rate</a:t>
            </a:r>
            <a:endParaRPr lang="en-US" sz="2400" b="1">
              <a:solidFill>
                <a:schemeClr val="tx1"/>
              </a:solidFill>
              <a:latin typeface="Aharoni" panose="02010803020104030203" pitchFamily="2" charset="-79"/>
              <a:cs typeface="Aharoni" panose="02010803020104030203" pitchFamily="2" charset="-79"/>
            </a:endParaRPr>
          </a:p>
          <a:p>
            <a:pPr>
              <a:defRPr/>
            </a:pPr>
            <a:r>
              <a:rPr lang="en-US" sz="2400">
                <a:solidFill>
                  <a:schemeClr val="tx1"/>
                </a:solidFill>
                <a:latin typeface="Avenir Next LT Pro Light" panose="020B0304020202020204" pitchFamily="34" charset="0"/>
              </a:rPr>
              <a:t> </a:t>
            </a:r>
            <a:r>
              <a:rPr lang="en-US" sz="2400">
                <a:solidFill>
                  <a:schemeClr val="tx1"/>
                </a:solidFill>
                <a:latin typeface="Avenir Next LT Pro Light" panose="020B0304020202020204" pitchFamily="34" charset="0"/>
                <a:cs typeface="Calibri" panose="020F0502020204030204" pitchFamily="34" charset="0"/>
              </a:rPr>
              <a:t>Clemson, UCF, Syracuse, Penn State</a:t>
            </a:r>
            <a:endParaRPr lang="en-US">
              <a:latin typeface="Avenir Book" panose="02000503020000020003" pitchFamily="2" charset="0"/>
              <a:cs typeface="Calibri" panose="020F0502020204030204" pitchFamily="34" charset="0"/>
            </a:endParaRPr>
          </a:p>
          <a:p>
            <a:pPr marL="0" indent="0">
              <a:buNone/>
              <a:defRPr/>
            </a:pPr>
            <a:r>
              <a:rPr lang="en-US" b="1">
                <a:latin typeface="Aharoni" panose="02010803020104030203" pitchFamily="2" charset="-79"/>
                <a:cs typeface="Aharoni" panose="02010803020104030203" pitchFamily="2" charset="-79"/>
              </a:rPr>
              <a:t>VERY </a:t>
            </a:r>
            <a:r>
              <a:rPr lang="en-US" sz="2400" b="1">
                <a:solidFill>
                  <a:schemeClr val="tx1"/>
                </a:solidFill>
                <a:latin typeface="Aharoni" panose="02010803020104030203" pitchFamily="2" charset="-79"/>
                <a:cs typeface="Aharoni" panose="02010803020104030203" pitchFamily="2" charset="-79"/>
              </a:rPr>
              <a:t>SELECTIVE: </a:t>
            </a:r>
            <a:r>
              <a:rPr lang="en-US" b="1">
                <a:latin typeface="Avenir Next LT Pro Demi" panose="020B0704020202020204" pitchFamily="34" charset="0"/>
                <a:cs typeface="Aharoni" panose="02010803020104030203" pitchFamily="2" charset="-79"/>
              </a:rPr>
              <a:t>&lt; 40% acceptance rate</a:t>
            </a:r>
            <a:endParaRPr lang="en-US" sz="2400" b="1">
              <a:solidFill>
                <a:schemeClr val="tx1"/>
              </a:solidFill>
              <a:latin typeface="Aharoni" panose="02010803020104030203" pitchFamily="2" charset="-79"/>
              <a:cs typeface="Aharoni" panose="02010803020104030203" pitchFamily="2" charset="-79"/>
            </a:endParaRPr>
          </a:p>
          <a:p>
            <a:pPr>
              <a:defRPr/>
            </a:pPr>
            <a:r>
              <a:rPr lang="en-US" sz="2400">
                <a:solidFill>
                  <a:schemeClr val="tx1"/>
                </a:solidFill>
                <a:latin typeface="Avenir Next LT Pro Light" panose="020B0304020202020204" pitchFamily="34" charset="0"/>
              </a:rPr>
              <a:t> </a:t>
            </a:r>
            <a:r>
              <a:rPr lang="en-US" sz="2400">
                <a:solidFill>
                  <a:schemeClr val="tx1"/>
                </a:solidFill>
                <a:latin typeface="Avenir Next LT Pro Light" panose="020B0304020202020204" pitchFamily="34" charset="0"/>
                <a:cs typeface="Calibri" panose="020F0502020204030204" pitchFamily="34" charset="0"/>
              </a:rPr>
              <a:t>UF, FSU, Villanova, Wake Forest, Smith College</a:t>
            </a:r>
          </a:p>
          <a:p>
            <a:pPr marL="0" indent="0">
              <a:buNone/>
              <a:defRPr/>
            </a:pPr>
            <a:r>
              <a:rPr lang="en-US" sz="2400" b="1">
                <a:solidFill>
                  <a:schemeClr val="tx1"/>
                </a:solidFill>
                <a:latin typeface="Aharoni" panose="02010803020104030203" pitchFamily="2" charset="-79"/>
                <a:cs typeface="Aharoni" panose="02010803020104030203" pitchFamily="2" charset="-79"/>
              </a:rPr>
              <a:t>MOST </a:t>
            </a:r>
            <a:r>
              <a:rPr lang="en-US" sz="2400" b="1" dirty="0">
                <a:solidFill>
                  <a:schemeClr val="tx1"/>
                </a:solidFill>
                <a:latin typeface="Aharoni" panose="02010803020104030203" pitchFamily="2" charset="-79"/>
                <a:cs typeface="Aharoni" panose="02010803020104030203" pitchFamily="2" charset="-79"/>
              </a:rPr>
              <a:t>SELECTIVE</a:t>
            </a:r>
            <a:r>
              <a:rPr lang="en-US" sz="2400" b="1">
                <a:solidFill>
                  <a:schemeClr val="tx1"/>
                </a:solidFill>
                <a:latin typeface="Aharoni" panose="02010803020104030203" pitchFamily="2" charset="-79"/>
                <a:cs typeface="Aharoni" panose="02010803020104030203" pitchFamily="2" charset="-79"/>
              </a:rPr>
              <a:t>: </a:t>
            </a:r>
            <a:r>
              <a:rPr lang="en-US" sz="2400" b="1">
                <a:solidFill>
                  <a:schemeClr val="tx1"/>
                </a:solidFill>
                <a:latin typeface="Avenir Next LT Pro Demi" panose="020B0704020202020204" pitchFamily="34" charset="0"/>
                <a:cs typeface="Aharoni" panose="02010803020104030203" pitchFamily="2" charset="-79"/>
              </a:rPr>
              <a:t>&lt;</a:t>
            </a:r>
            <a:r>
              <a:rPr lang="en-US" b="1">
                <a:latin typeface="Avenir Next LT Pro Demi" panose="020B0704020202020204" pitchFamily="34" charset="0"/>
                <a:cs typeface="Aharoni" panose="02010803020104030203" pitchFamily="2" charset="-79"/>
              </a:rPr>
              <a:t> 20% acceptance rate</a:t>
            </a:r>
            <a:endParaRPr lang="en-US" sz="2400" b="1" dirty="0">
              <a:solidFill>
                <a:schemeClr val="tx1"/>
              </a:solidFill>
              <a:latin typeface="Aharoni" panose="02010803020104030203" pitchFamily="2" charset="-79"/>
              <a:cs typeface="Aharoni" panose="02010803020104030203" pitchFamily="2" charset="-79"/>
            </a:endParaRPr>
          </a:p>
          <a:p>
            <a:pPr>
              <a:defRPr/>
            </a:pPr>
            <a:r>
              <a:rPr lang="en-US" sz="2400" dirty="0">
                <a:solidFill>
                  <a:schemeClr val="tx1"/>
                </a:solidFill>
                <a:latin typeface="Avenir Next LT Pro Light" panose="020B0304020202020204" pitchFamily="34" charset="0"/>
              </a:rPr>
              <a:t> </a:t>
            </a:r>
            <a:r>
              <a:rPr lang="en-US" sz="2400">
                <a:solidFill>
                  <a:schemeClr val="tx1"/>
                </a:solidFill>
                <a:latin typeface="Avenir Next LT Pro Light" panose="020B0304020202020204" pitchFamily="34" charset="0"/>
              </a:rPr>
              <a:t>Ivy League, Duke University, NYU, UChicago, UC Berkeley</a:t>
            </a:r>
            <a:endParaRPr lang="en-US" dirty="0">
              <a:latin typeface="Avenir Book" panose="02000503020000020003" pitchFamily="2" charset="0"/>
              <a:cs typeface="Calibri" panose="020F050202020403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94861188"/>
      </p:ext>
    </p:extLst>
  </p:cSld>
  <p:clrMapOvr>
    <a:masterClrMapping/>
  </p:clrMapOvr>
</p:sld>
</file>

<file path=ppt/theme/theme1.xml><?xml version="1.0" encoding="utf-8"?>
<a:theme xmlns:a="http://schemas.openxmlformats.org/drawingml/2006/main" name="PunchcardVTI">
  <a:themeElements>
    <a:clrScheme name="CAVS">
      <a:dk1>
        <a:srgbClr val="000000"/>
      </a:dk1>
      <a:lt1>
        <a:srgbClr val="FFFFFF"/>
      </a:lt1>
      <a:dk2>
        <a:srgbClr val="050103"/>
      </a:dk2>
      <a:lt2>
        <a:srgbClr val="888480"/>
      </a:lt2>
      <a:accent1>
        <a:srgbClr val="D3040D"/>
      </a:accent1>
      <a:accent2>
        <a:srgbClr val="D4040E"/>
      </a:accent2>
      <a:accent3>
        <a:srgbClr val="9F1701"/>
      </a:accent3>
      <a:accent4>
        <a:srgbClr val="ADA9A6"/>
      </a:accent4>
      <a:accent5>
        <a:srgbClr val="000000"/>
      </a:accent5>
      <a:accent6>
        <a:srgbClr val="E7092E"/>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S Scoir" id="{CA4328FD-63AE-784C-A9EE-A036C309C9B4}" vid="{64123048-B8E5-1547-AD9C-9D2127F42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PunchcardVTI</Template>
  <TotalTime>935</TotalTime>
  <Words>2150</Words>
  <Application>Microsoft Macintosh PowerPoint</Application>
  <PresentationFormat>Widescreen</PresentationFormat>
  <Paragraphs>314</Paragraphs>
  <Slides>35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Abadi Extra Light</vt:lpstr>
      <vt:lpstr>Aharoni</vt:lpstr>
      <vt:lpstr>Arial</vt:lpstr>
      <vt:lpstr>Avenir Black</vt:lpstr>
      <vt:lpstr>Avenir Book</vt:lpstr>
      <vt:lpstr>Avenir Light</vt:lpstr>
      <vt:lpstr>Avenir Next LT Pro Demi</vt:lpstr>
      <vt:lpstr>Avenir Next LT Pro Light</vt:lpstr>
      <vt:lpstr>Calibri</vt:lpstr>
      <vt:lpstr>Century Gothic</vt:lpstr>
      <vt:lpstr>Jumble</vt:lpstr>
      <vt:lpstr>Neue Haas Grotesk Text Pro</vt:lpstr>
      <vt:lpstr>PunchcardVTI</vt:lpstr>
      <vt:lpstr>PowerPoint Presentation</vt:lpstr>
      <vt:lpstr>COUNSELOR ASSIGNMENTS</vt:lpstr>
      <vt:lpstr>GRAD TRACK</vt:lpstr>
      <vt:lpstr>CAP COMMUNICATIONS</vt:lpstr>
      <vt:lpstr>IMPORTANT DATES</vt:lpstr>
      <vt:lpstr>WHAT ARE COLLEGES LOOKING AT?</vt:lpstr>
      <vt:lpstr>PICKING A COLLEGE OR UNIVERSITY</vt:lpstr>
      <vt:lpstr>PowerPoint Presentation</vt:lpstr>
      <vt:lpstr>SELECTIVITY OF COLLEGES</vt:lpstr>
      <vt:lpstr>PowerPoint Presentation</vt:lpstr>
      <vt:lpstr>POST-SECONDARY EDUCATION</vt:lpstr>
      <vt:lpstr>POST SECONDARY EDUCATION</vt:lpstr>
      <vt:lpstr>COMMUNITY COLLEGES  AND STATE UNIVERISTIES </vt:lpstr>
      <vt:lpstr>COLLEGE ENTRANCE EXAMS</vt:lpstr>
      <vt:lpstr>UPCOMING EXAM DATES</vt:lpstr>
      <vt:lpstr>FEE WAIVERS</vt:lpstr>
      <vt:lpstr>APPLYING FOR  ADMISSION</vt:lpstr>
      <vt:lpstr>TYPES OF APPLICATIONS</vt:lpstr>
      <vt:lpstr>THE TIMELINE</vt:lpstr>
      <vt:lpstr>WHERE TO START</vt:lpstr>
      <vt:lpstr>WHERE TO APPLY</vt:lpstr>
      <vt:lpstr>COMMON DEADLINES</vt:lpstr>
      <vt:lpstr>SCOIR</vt:lpstr>
      <vt:lpstr>NEXT STEPS</vt:lpstr>
      <vt:lpstr>NEXT STEPS</vt:lpstr>
      <vt:lpstr>NEXT STEPS</vt:lpstr>
      <vt:lpstr>SCOIR DEADLINES</vt:lpstr>
      <vt:lpstr>TRANSCRIPTS</vt:lpstr>
      <vt:lpstr>TRANSCRIPTS</vt:lpstr>
      <vt:lpstr>FINANCIAL AID</vt:lpstr>
      <vt:lpstr>SCHOLARSHIPS</vt:lpstr>
      <vt:lpstr>SCHOLARSHIPS</vt:lpstr>
      <vt:lpstr>BRIGHT FUTURES</vt:lpstr>
      <vt:lpstr>FAFSA UPDATES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SANZ DE ACEDO, SOFIA</dc:creator>
  <cp:lastModifiedBy>SANZ DE ACEDO, SOFIA</cp:lastModifiedBy>
  <cp:revision>2</cp:revision>
  <cp:lastPrinted>2023-08-28T11:30:52Z</cp:lastPrinted>
  <dcterms:created xsi:type="dcterms:W3CDTF">2023-08-13T14:26:10Z</dcterms:created>
  <dcterms:modified xsi:type="dcterms:W3CDTF">2023-09-15T14:28:11Z</dcterms:modified>
</cp:coreProperties>
</file>