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3"/>
  </p:normalViewPr>
  <p:slideViewPr>
    <p:cSldViewPr snapToGrid="0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1:39:29.552"/>
    </inkml:context>
    <inkml:brush xml:id="br0">
      <inkml:brushProperty name="width" value="0.35" units="cm"/>
      <inkml:brushProperty name="height" value="0.35" units="cm"/>
      <inkml:brushProperty name="color" value="#175362"/>
    </inkml:brush>
  </inkml:definitions>
  <inkml:trace contextRef="#ctx0" brushRef="#br0">1 504 24575,'87'0'0,"-8"0"0,13 0-984,4 0 505,1 0 479,-40 0 0,1 0 0,2 0 0,-1 0 0,1 0 0,1 0 0,9 0 0,1 0 0,-10 0 0,-1 0 0,-5 0 0,-1 0 0,3 0 0,-1 0 0,32 0 0,-27 0 0,5 0-492,0 0 0,2 0 352,0 0 1,-1 0 139,-6 0 0,0 0 0,15 0 0,-2 0 0,23 0 0,-31 0 0,1 0 0,-15 0 0,-2 0 73,38 0-73,-31 0 0,1 0 0,39 0 0,-1 0 0,-4 7 0,-17-5 0,8 5 0,-10-7 0,10 0 0,12 7 0,-16-5 0,-28 2 0,-1 0 0,26 3 0,-24-6 0,1-1 0,44 7 0,-44-3 0,-1-1 0,42 6 0,1 0 0,-43-6 0,1 1 0,44 3 0,-33-3 0,-1 1 0,19 4 0,-9 0 0,0-1 0,2-6 0,-3 5 0,5 2 0,-15-4 0,-1-1 0,1 1 0,0 0 0,3 2 0,-3 0 0,32-6 0,1 13 0,-10-12 0,7 5 0,-17-1 0,17 3 0,4-1 0,1 6 0,-2-12 0,-3 12 0,-7-12 0,-33 5 0,1 0 0,44-5 0,-45 5 0,1 0 0,-1-6 0,1 0 0,16 6 0,1 0 0,-12-6 0,-1 0 0,12 6 0,-1 0 0,26-6 0,1 6 0,-1 0 0,-9-5 0,10 5 0,-10-7 0,-13 0 0,16 0 0,-28 0 0,14 0 0,-3 0 0,3 0 0,2 0 0,6 0 0,-9 0 0,10 0 0,2 0 96,9-7-96,1-2 0,-1-7 0,-9 1 0,-2 0 0,-10 0 983,-8 1-665,-3 0 299,-8 0-617,0 0 0,-7-4 0,-2 3 639,-8 3-639,-6 1 0,-2 5 0,-7-6 0,1 1 0,-6 4 0,9-7 0,-13 11 0,7-11 0,-10 8 0,0 0 0,1-3 0,-1 8 0,0-8 0,0 8 0,1-9 0,-1 4 0,6 1 0,-5-5 0,5 5 0,-6-1 0,6-4 0,1 4 0,0-5 0,4 5 0,-3-4 0,9 4 0,-4-6 0,-1 6 0,-6-4 0,-6 9 0,0-4 0,1 1 0,-6-2 0,0-4 0,-20 1 0,2 3 0,-15-3 0,-1 8 0,-2-4 0,-6 5 0,-8 0 0,-2 0 0,-35 0 0,20 0 0,7-4 0,-1 0 0,-5 2-492,-5-2 0,-3 1 367,-27 3 125,26 0 0,-2 0 0,13 0 0,0 0 0,-5 0 0,-1 0 0,5 0 0,-1 0 0,-11 0 0,3 0 0,-24 0 0,32 0 0,0 0 0,-29 0 0,32 0 0,-2 0 0,1 0 0,0 0 0,-13 0 0,2 0 0,17 0 0,1 0 0,-11 0 0,0 0 0,-33 0 0,-1 0 0,45 0 0,-1 0 0,-41 0-635,-1 0 635,10 0 0,-7 0 0,16 0 0,-7 0 0,0 0 0,8 0 0,-17 0 0,6 0 0,1 0 0,-7 0 0,7 0 0,18 0 0,-3 0 0,18 0 0,-1 0 0,-15 0 0,0 0 0,-27-7 0,1-2 0,29 1 0,1-1 0,12 0 0,0 1 0,-6 4 0,-3-2 0,-4-6 0,4 0 0,-15 2 0,8-3 0,1 0 0,-12-2 0,27 7 0,-1-1 0,-42-6 0,10-1 0,2 1-134,10 0 134,8 1 0,2 0 0,9 6 983,-9-9-901,14 9 584,-5-5-666,16 2 147,1 10-147,6-10 0,-5 10 0,5-10 0,-6 10 0,6-10 0,-5 10 0,12-4 0,0 0 0,3 4 0,9-4 0,-4 1 0,6 2 0,-1-2 0,1 4 0,0 0 0,-1 0 0,1 0 0,0 0 0,0 0 0,0 0 0,4 8 0,2-1 0,4 7 0,0-3 0,0-1 0,0 0 0,5 0 0,0 1 0,6-1 0,-1 0 0,6 1 0,1 0 0,12-5 0,1-1 0,15 1 0,20-5 0,2 12 0,15-11 0,1 11-422,2-11 422,0 5 0,-2-1 0,-10-4 0,-16 10 0,-4-11 0,-11 9 0,-16-9 0,1 8 0,-17-7 422,0 7-422,0-4 0,-4 5 0,-2 0 0,-4 0 0,0-1 0,0 1 0,0 0 0,0 0 0,0 0 0,0-1 0,-4 2 0,-8-1 0,1 0 0,-5 1 0,0 0 0,4-1 0,-9 1 0,9 0 0,-10 0 0,5 0 0,0 0 0,-4 0 0,3 0 0,-5 0 0,1 0 0,-1 1 0,0-1 0,0 0 0,6-5 0,-4 0 0,9-6 0,-4 0 0,11-5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1:39:26.191"/>
    </inkml:context>
    <inkml:brush xml:id="br0">
      <inkml:brushProperty name="width" value="0.35" units="cm"/>
      <inkml:brushProperty name="height" value="0.35" units="cm"/>
      <inkml:brushProperty name="color" value="#175362"/>
    </inkml:brush>
  </inkml:definitions>
  <inkml:trace contextRef="#ctx0" brushRef="#br0">1 251 24575,'95'-6'0,"1"0"0,-1 0 0,1 0 0,-1 0 0,1 0 0,-1 0 0,1 0 0,-1 0 0,1 0 0,0-1 0,-1 1 0,1 0 0,-1 0 0,1 0 0,-1 0 0,1 0 0,-1 0 0,1 0 0,9 0 0,7-1 0,3 1 0,3-1 0,1 0 0,-1 1 0,-2-1 0,-4 1 0,-6 0 0,-7 0 0,-9 0 0,-10 0 0,-13 1 0,-13 0 0,-16 1 0,10-8 0,-28 3 0,-16 4 0,-4-4 0,0-1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5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8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8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1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1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8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8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hyperlink" Target="../transcript%20analysis.pptx" TargetMode="Externa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HIGH SCHOOL TRANSCRIPTS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>
                <a:latin typeface="Heiti SC Medium" pitchFamily="2" charset="-128"/>
                <a:ea typeface="Heiti SC Medium" pitchFamily="2" charset="-128"/>
              </a:rPr>
              <a:t>Rising Seniors Summer Boot Camp 2023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1C87-AEFF-53AB-1937-D42BB4E1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A TRANSCRIPT?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133F0-11D9-6C2F-B0BE-3E81032E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40064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3200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Your high school transcript is a complete report of your academic record in high school. </a:t>
            </a:r>
          </a:p>
          <a:p>
            <a:r>
              <a:rPr lang="en-US" sz="3200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Transcripts give college/university offices a picture of who you are as a student as they review your academic record.</a:t>
            </a:r>
          </a:p>
          <a:p>
            <a:r>
              <a:rPr lang="en-US" sz="3200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Most transcripts include:</a:t>
            </a:r>
            <a:endParaRPr lang="en-US" sz="3200" b="1" dirty="0">
              <a:latin typeface="HEITI SC MEDIUM" pitchFamily="2" charset="-128"/>
              <a:ea typeface="HEITI SC MEDIUM" pitchFamily="2" charset="-128"/>
            </a:endParaRPr>
          </a:p>
          <a:p>
            <a:pPr lvl="1"/>
            <a:r>
              <a:rPr lang="en-US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Your name, address, and date of birth</a:t>
            </a:r>
            <a:endParaRPr lang="en-US" b="1" dirty="0">
              <a:latin typeface="HEITI SC MEDIUM" pitchFamily="2" charset="-128"/>
              <a:ea typeface="HEITI SC MEDIUM" pitchFamily="2" charset="-128"/>
            </a:endParaRPr>
          </a:p>
          <a:p>
            <a:pPr lvl="1"/>
            <a:r>
              <a:rPr lang="en-US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The name of your school</a:t>
            </a:r>
            <a:endParaRPr lang="en-US" b="1" dirty="0">
              <a:latin typeface="HEITI SC MEDIUM" pitchFamily="2" charset="-128"/>
              <a:ea typeface="HEITI SC MEDIUM" pitchFamily="2" charset="-128"/>
            </a:endParaRPr>
          </a:p>
          <a:p>
            <a:pPr lvl="1"/>
            <a:r>
              <a:rPr lang="en-US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The </a:t>
            </a:r>
            <a:r>
              <a:rPr lang="en-US" b="1" dirty="0">
                <a:latin typeface="HEITI SC MEDIUM" pitchFamily="2" charset="-128"/>
                <a:ea typeface="HEITI SC MEDIUM" pitchFamily="2" charset="-128"/>
                <a:cs typeface="+mn-lt"/>
              </a:rPr>
              <a:t>courses you’ve taken</a:t>
            </a:r>
            <a:r>
              <a:rPr lang="en-US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 and when you took them</a:t>
            </a:r>
            <a:endParaRPr lang="en-US" b="1" dirty="0">
              <a:latin typeface="HEITI SC MEDIUM" pitchFamily="2" charset="-128"/>
              <a:ea typeface="HEITI SC MEDIUM" pitchFamily="2" charset="-128"/>
            </a:endParaRPr>
          </a:p>
          <a:p>
            <a:pPr lvl="1"/>
            <a:r>
              <a:rPr lang="en-US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Your final grades for each course you completed. </a:t>
            </a:r>
            <a:endParaRPr lang="en-US" b="1" dirty="0">
              <a:solidFill>
                <a:srgbClr val="1E1E1E"/>
              </a:solidFill>
              <a:latin typeface="HEITI SC MEDIUM" pitchFamily="2" charset="-128"/>
              <a:ea typeface="HEITI SC MEDIUM" pitchFamily="2" charset="-128"/>
            </a:endParaRPr>
          </a:p>
          <a:p>
            <a:pPr lvl="1"/>
            <a:r>
              <a:rPr lang="en-US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The weight of each grade (grades in higher-level courses like AP or Honors are often worth more than the same grade in a standard course)</a:t>
            </a:r>
            <a:endParaRPr lang="en-US" b="1" dirty="0">
              <a:latin typeface="HEITI SC MEDIUM" pitchFamily="2" charset="-128"/>
              <a:ea typeface="HEITI SC MEDIUM" pitchFamily="2" charset="-128"/>
            </a:endParaRPr>
          </a:p>
          <a:p>
            <a:pPr lvl="1"/>
            <a:r>
              <a:rPr lang="en-US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The number of credits you earned for each course</a:t>
            </a:r>
            <a:endParaRPr lang="en-US" b="1" dirty="0">
              <a:latin typeface="HEITI SC MEDIUM" pitchFamily="2" charset="-128"/>
              <a:ea typeface="HEITI SC MEDIUM" pitchFamily="2" charset="-128"/>
            </a:endParaRPr>
          </a:p>
          <a:p>
            <a:pPr lvl="1"/>
            <a:r>
              <a:rPr lang="en-US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Your cumulative GPA</a:t>
            </a:r>
            <a:endParaRPr lang="en-US" b="1" dirty="0">
              <a:latin typeface="HEITI SC MEDIUM" pitchFamily="2" charset="-128"/>
              <a:ea typeface="HEITI SC MEDIUM" pitchFamily="2" charset="-128"/>
            </a:endParaRPr>
          </a:p>
          <a:p>
            <a:pPr lvl="1"/>
            <a:r>
              <a:rPr lang="en-US" b="1" dirty="0">
                <a:solidFill>
                  <a:srgbClr val="1E1E1E"/>
                </a:solidFill>
                <a:latin typeface="HEITI SC MEDIUM" pitchFamily="2" charset="-128"/>
                <a:ea typeface="HEITI SC MEDIUM" pitchFamily="2" charset="-128"/>
                <a:cs typeface="+mn-lt"/>
              </a:rPr>
              <a:t>Community Service</a:t>
            </a:r>
            <a:endParaRPr lang="en-US" b="1" dirty="0">
              <a:solidFill>
                <a:srgbClr val="1E1E1E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451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6BBF-E6AB-AE27-C1B3-D929DEC4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VERIFY IMPORTANT DEMOGRAPHIC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17A04-EA91-E232-C99B-51826132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 dirty="0">
                <a:latin typeface="HEITI SC MEDIUM" pitchFamily="2" charset="-128"/>
                <a:ea typeface="HEITI SC MEDIUM" pitchFamily="2" charset="-128"/>
              </a:rPr>
              <a:t>Name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>
                <a:latin typeface="HEITI SC MEDIUM" pitchFamily="2" charset="-128"/>
                <a:ea typeface="HEITI SC MEDIUM" pitchFamily="2" charset="-128"/>
              </a:rPr>
              <a:t>Review and apply with the name that is on your transcript. If your name is incorrect, see your school's registrar. </a:t>
            </a:r>
          </a:p>
          <a:p>
            <a:r>
              <a:rPr lang="en-US" b="1" dirty="0">
                <a:latin typeface="HEITI SC MEDIUM" pitchFamily="2" charset="-128"/>
                <a:ea typeface="HEITI SC MEDIUM" pitchFamily="2" charset="-128"/>
              </a:rPr>
              <a:t>Date of Birth</a:t>
            </a:r>
          </a:p>
          <a:p>
            <a:r>
              <a:rPr lang="en-US" b="1" dirty="0">
                <a:latin typeface="HEITI SC MEDIUM" pitchFamily="2" charset="-128"/>
                <a:ea typeface="HEITI SC MEDIUM" pitchFamily="2" charset="-128"/>
              </a:rPr>
              <a:t>Address</a:t>
            </a:r>
          </a:p>
          <a:p>
            <a:r>
              <a:rPr lang="en-US" b="1" dirty="0">
                <a:latin typeface="HEITI SC MEDIUM" pitchFamily="2" charset="-128"/>
                <a:ea typeface="HEITI SC MEDIUM" pitchFamily="2" charset="-128"/>
              </a:rPr>
              <a:t>Sharing social security number is optional</a:t>
            </a:r>
          </a:p>
          <a:p>
            <a:r>
              <a:rPr lang="en-US" b="1" dirty="0">
                <a:latin typeface="HEITI SC MEDIUM" pitchFamily="2" charset="-128"/>
                <a:ea typeface="HEITI SC MEDIUM" pitchFamily="2" charset="-128"/>
              </a:rPr>
              <a:t>This demographic information must be accurate, especially when completing FAFSA and Bright Futures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09523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F18A-B970-8D31-4DA3-E3F59873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haroni" panose="02010803020104030203" pitchFamily="2" charset="-79"/>
                <a:ea typeface="HEITI SC MEDIUM" pitchFamily="2" charset="-128"/>
                <a:cs typeface="Aharoni" panose="02010803020104030203" pitchFamily="2" charset="-79"/>
              </a:rPr>
              <a:t>REVIEW GRADES &amp; GRADUATION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F2F6-63C9-D54B-7B86-F7B3383E1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Heiti SC Medium" pitchFamily="2" charset="-128"/>
                <a:ea typeface="Heiti SC Medium" pitchFamily="2" charset="-128"/>
              </a:rPr>
              <a:t>Review your grades and GPA.</a:t>
            </a:r>
          </a:p>
          <a:p>
            <a:r>
              <a:rPr lang="en-US" dirty="0">
                <a:latin typeface="Heiti SC Medium" pitchFamily="2" charset="-128"/>
                <a:ea typeface="Heiti SC Medium" pitchFamily="2" charset="-128"/>
              </a:rPr>
              <a:t>Senior year, first semester grades count and appear on the transcript.</a:t>
            </a:r>
          </a:p>
          <a:p>
            <a:r>
              <a:rPr lang="en-US" dirty="0">
                <a:latin typeface="Heiti SC Medium" pitchFamily="2" charset="-128"/>
                <a:ea typeface="Heiti SC Medium" pitchFamily="2" charset="-128"/>
              </a:rPr>
              <a:t>Pay special attention to your core courses (English, Math, Science, Social Studies) and your grades for these subjects. </a:t>
            </a:r>
          </a:p>
          <a:p>
            <a:r>
              <a:rPr lang="en-US" dirty="0">
                <a:latin typeface="Heiti SC Medium" pitchFamily="2" charset="-128"/>
                <a:ea typeface="Heiti SC Medium" pitchFamily="2" charset="-128"/>
                <a:cs typeface="+mn-lt"/>
              </a:rPr>
              <a:t>How can you explain bad grades you may have earned or challenges faced?</a:t>
            </a:r>
          </a:p>
          <a:p>
            <a:r>
              <a:rPr lang="en-US" dirty="0">
                <a:latin typeface="Heiti SC Medium" pitchFamily="2" charset="-128"/>
                <a:ea typeface="Heiti SC Medium" pitchFamily="2" charset="-128"/>
                <a:cs typeface="+mn-lt"/>
              </a:rPr>
              <a:t>Ensure that you are on track to graduate. Meet with your school counselor if you have questions or concerns.</a:t>
            </a:r>
            <a:endParaRPr lang="en-US" dirty="0">
              <a:latin typeface="Heiti SC Medium" pitchFamily="2" charset="-128"/>
              <a:ea typeface="Heiti SC Medium" pitchFamily="2" charset="-128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1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32B9-DAC2-6E72-6930-B7587FB2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ea typeface="+mj-lt"/>
                <a:cs typeface="Aharoni" panose="02010803020104030203" pitchFamily="2" charset="-79"/>
              </a:rPr>
              <a:t>GRADTRACK REPORT VS.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 OFFICIAL TRANSCRIPT 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4C7750-8CE5-757E-1D6F-1B427C04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195" y="1582208"/>
            <a:ext cx="5157787" cy="823912"/>
          </a:xfrm>
        </p:spPr>
        <p:txBody>
          <a:bodyPr/>
          <a:lstStyle/>
          <a:p>
            <a:r>
              <a:rPr lang="en-US" dirty="0" err="1">
                <a:latin typeface="Heiti SC Medium" pitchFamily="2" charset="-128"/>
                <a:ea typeface="Heiti SC Medium" pitchFamily="2" charset="-128"/>
              </a:rPr>
              <a:t>GradTrack</a:t>
            </a:r>
            <a:r>
              <a:rPr lang="en-US" dirty="0">
                <a:latin typeface="Heiti SC Medium" pitchFamily="2" charset="-128"/>
                <a:ea typeface="Heiti SC Medium" pitchFamily="2" charset="-128"/>
              </a:rPr>
              <a:t>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B1B8-BC2A-45F8-6B60-79D4A93C4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931" y="2461446"/>
            <a:ext cx="5833431" cy="32644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Heiti SC Medium" pitchFamily="2" charset="-128"/>
                <a:ea typeface="Heiti SC Medium" pitchFamily="2" charset="-128"/>
                <a:cs typeface="+mn-lt"/>
              </a:rPr>
              <a:t>The official transcript must be requested and ordered. It has more detailed information than the </a:t>
            </a:r>
            <a:r>
              <a:rPr lang="en-US" sz="2200" dirty="0" err="1">
                <a:latin typeface="Heiti SC Medium" pitchFamily="2" charset="-128"/>
                <a:ea typeface="Heiti SC Medium" pitchFamily="2" charset="-128"/>
                <a:cs typeface="+mn-lt"/>
              </a:rPr>
              <a:t>GradTrack</a:t>
            </a:r>
            <a:r>
              <a:rPr lang="en-US" sz="2200" dirty="0">
                <a:latin typeface="Heiti SC Medium" pitchFamily="2" charset="-128"/>
                <a:ea typeface="Heiti SC Medium" pitchFamily="2" charset="-128"/>
                <a:cs typeface="+mn-lt"/>
              </a:rPr>
              <a:t> report. </a:t>
            </a:r>
            <a:endParaRPr lang="en-US" sz="2200" dirty="0">
              <a:latin typeface="Heiti SC Medium" pitchFamily="2" charset="-128"/>
              <a:ea typeface="Heiti SC Medium" pitchFamily="2" charset="-128"/>
            </a:endParaRPr>
          </a:p>
          <a:p>
            <a:r>
              <a:rPr lang="en-US" sz="2200" dirty="0">
                <a:latin typeface="Heiti SC Medium" pitchFamily="2" charset="-128"/>
                <a:ea typeface="Heiti SC Medium" pitchFamily="2" charset="-128"/>
              </a:rPr>
              <a:t>This is the report that will be reviewed by the college/university admissions office. 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F1EA22-6754-99B6-C3F3-77AD651B6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0785" y="1585406"/>
            <a:ext cx="5183188" cy="823912"/>
          </a:xfrm>
        </p:spPr>
        <p:txBody>
          <a:bodyPr/>
          <a:lstStyle/>
          <a:p>
            <a:r>
              <a:rPr lang="en-US" dirty="0">
                <a:latin typeface="Heiti SC Medium" pitchFamily="2" charset="-128"/>
                <a:ea typeface="Heiti SC Medium" pitchFamily="2" charset="-128"/>
              </a:rPr>
              <a:t>Official Transcript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D34B0-649E-1DF9-8FE2-614FD3698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788" y="2461446"/>
            <a:ext cx="4402603" cy="326440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latin typeface="Heiti SC Medium" pitchFamily="2" charset="-128"/>
                <a:ea typeface="Heiti SC Medium" pitchFamily="2" charset="-128"/>
                <a:cs typeface="+mn-lt"/>
              </a:rPr>
              <a:t>GradTrack</a:t>
            </a:r>
            <a:r>
              <a:rPr lang="en-US" sz="2000" dirty="0">
                <a:latin typeface="Heiti SC Medium" pitchFamily="2" charset="-128"/>
                <a:ea typeface="Heiti SC Medium" pitchFamily="2" charset="-128"/>
                <a:cs typeface="+mn-lt"/>
              </a:rPr>
              <a:t> report is a record that serves as  an </a:t>
            </a:r>
            <a:r>
              <a:rPr lang="en-US" sz="2000" u="sng" dirty="0">
                <a:latin typeface="Heiti SC Medium" pitchFamily="2" charset="-128"/>
                <a:ea typeface="Heiti SC Medium" pitchFamily="2" charset="-128"/>
                <a:cs typeface="+mn-lt"/>
              </a:rPr>
              <a:t>unofficial</a:t>
            </a:r>
            <a:r>
              <a:rPr lang="en-US" sz="2000" dirty="0">
                <a:latin typeface="Heiti SC Medium" pitchFamily="2" charset="-128"/>
                <a:ea typeface="Heiti SC Medium" pitchFamily="2" charset="-128"/>
                <a:cs typeface="+mn-lt"/>
              </a:rPr>
              <a:t> transcript. It can be accessed by the student through the student portal.</a:t>
            </a:r>
            <a:endParaRPr lang="en-US" sz="2000" dirty="0">
              <a:latin typeface="Heiti SC Medium" pitchFamily="2" charset="-128"/>
              <a:ea typeface="Heiti SC Medium" pitchFamily="2" charset="-128"/>
            </a:endParaRPr>
          </a:p>
          <a:p>
            <a:r>
              <a:rPr lang="en-US" sz="2000" dirty="0">
                <a:latin typeface="Heiti SC Medium" pitchFamily="2" charset="-128"/>
                <a:ea typeface="Heiti SC Medium" pitchFamily="2" charset="-128"/>
              </a:rPr>
              <a:t>It can be used for self-reported transcripts.</a:t>
            </a:r>
          </a:p>
          <a:p>
            <a:endParaRPr lang="en-US" sz="2800" b="1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9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A0AACE-E2E1-978C-0187-C8F6AD90A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86" t="17012" r="13729" b="20124"/>
          <a:stretch/>
        </p:blipFill>
        <p:spPr>
          <a:xfrm>
            <a:off x="8250778" y="4389056"/>
            <a:ext cx="2019832" cy="245375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9D1AA8-A4F5-58C3-9516-927906078B9B}"/>
              </a:ext>
            </a:extLst>
          </p:cNvPr>
          <p:cNvGrpSpPr/>
          <p:nvPr/>
        </p:nvGrpSpPr>
        <p:grpSpPr>
          <a:xfrm>
            <a:off x="4008366" y="4305421"/>
            <a:ext cx="1972704" cy="2306295"/>
            <a:chOff x="1750678" y="4479073"/>
            <a:chExt cx="1972704" cy="2306295"/>
          </a:xfrm>
        </p:grpSpPr>
        <p:pic>
          <p:nvPicPr>
            <p:cNvPr id="5" name="Picture 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D79EFE3-2758-2802-579A-5502D11CC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458" t="10670" r="61245" b="4715"/>
            <a:stretch/>
          </p:blipFill>
          <p:spPr>
            <a:xfrm>
              <a:off x="1750678" y="4479073"/>
              <a:ext cx="1972704" cy="230629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7F67A3-970D-1F6C-EB5F-C472A28CB67C}"/>
                </a:ext>
              </a:extLst>
            </p:cNvPr>
            <p:cNvSpPr/>
            <p:nvPr/>
          </p:nvSpPr>
          <p:spPr>
            <a:xfrm>
              <a:off x="1784195" y="4562708"/>
              <a:ext cx="789877" cy="167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9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890989-7AD9-2780-0F5A-08989CCF41EF}"/>
                  </a:ext>
                </a:extLst>
              </p14:cNvPr>
              <p14:cNvContentPartPr/>
              <p14:nvPr/>
            </p14:nvContentPartPr>
            <p14:xfrm>
              <a:off x="4728982" y="4279747"/>
              <a:ext cx="3525120" cy="30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890989-7AD9-2780-0F5A-08989CCF41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6342" y="4217107"/>
                <a:ext cx="3650760" cy="4287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8F23EB7-6EF2-1D28-EDB2-A2E231B50958}"/>
                  </a:ext>
                </a:extLst>
              </p14:cNvPr>
              <p14:cNvContentPartPr/>
              <p14:nvPr/>
            </p14:nvContentPartPr>
            <p14:xfrm>
              <a:off x="3924022" y="4366867"/>
              <a:ext cx="1201680" cy="90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8F23EB7-6EF2-1D28-EDB2-A2E231B509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1382" y="4304227"/>
                <a:ext cx="132732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76" y="2010118"/>
            <a:ext cx="9144000" cy="306324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  <a:hlinkClick r:id="rId6"/>
              </a:rPr>
              <a:t>HIGH SCHOOL TRANSCRIPTS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652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Custom 23">
      <a:dk1>
        <a:srgbClr val="000000"/>
      </a:dk1>
      <a:lt1>
        <a:srgbClr val="F6F7F6"/>
      </a:lt1>
      <a:dk2>
        <a:srgbClr val="071819"/>
      </a:dk2>
      <a:lt2>
        <a:srgbClr val="D5F2EB"/>
      </a:lt2>
      <a:accent1>
        <a:srgbClr val="E7D1FB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31</TotalTime>
  <Words>346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HEITI SC MEDIUM</vt:lpstr>
      <vt:lpstr>HEITI SC MEDIUM</vt:lpstr>
      <vt:lpstr>Aharoni</vt:lpstr>
      <vt:lpstr>Arial</vt:lpstr>
      <vt:lpstr>Courier New</vt:lpstr>
      <vt:lpstr>The Hand Bold</vt:lpstr>
      <vt:lpstr>The Serif Hand Black</vt:lpstr>
      <vt:lpstr>SketchyVTI</vt:lpstr>
      <vt:lpstr>HIGH SCHOOL TRANSCRIPTS</vt:lpstr>
      <vt:lpstr>WHAT IS A TRANSCRIPT?</vt:lpstr>
      <vt:lpstr>VERIFY IMPORTANT DEMOGRAPHIC INFORMATION</vt:lpstr>
      <vt:lpstr>REVIEW GRADES &amp; GRADUATION REQUIREMENTS</vt:lpstr>
      <vt:lpstr>GRADTRACK REPORT VS. OFFICIAL TRANSCRIPT  </vt:lpstr>
      <vt:lpstr>HIGH SCHOOL TRANSCRIPTS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SANZ DE ACEDO, SOFIA</cp:lastModifiedBy>
  <cp:revision>101</cp:revision>
  <dcterms:created xsi:type="dcterms:W3CDTF">2023-05-01T18:48:12Z</dcterms:created>
  <dcterms:modified xsi:type="dcterms:W3CDTF">2023-05-31T21:40:13Z</dcterms:modified>
</cp:coreProperties>
</file>