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varScale="1">
        <p:scale>
          <a:sx n="107" d="100"/>
          <a:sy n="107" d="100"/>
        </p:scale>
        <p:origin x="7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5/31/23</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83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5/31/23</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903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5/31/23</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30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5/31/23</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3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5/31/23</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193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5/31/23</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52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5/31/23</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16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5/31/23</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44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5/31/23</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50905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5/31/23</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862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5/31/23</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12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5/31/23</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021984346"/>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800" r:id="rId6"/>
    <p:sldLayoutId id="2147483795" r:id="rId7"/>
    <p:sldLayoutId id="2147483796" r:id="rId8"/>
    <p:sldLayoutId id="2147483797" r:id="rId9"/>
    <p:sldLayoutId id="2147483799" r:id="rId10"/>
    <p:sldLayoutId id="2147483798"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Users/sof/Desktop/CAP/SCOIR%20Guide%20to%20Completing%20Recommenders%20Section%20of%20CommonApp.pdf" TargetMode="External"/><Relationship Id="rId2" Type="http://schemas.openxmlformats.org/officeDocument/2006/relationships/hyperlink" Target="https://www.collegeessayguy.com/blog/how-to-ask-for-a-letter-of-recommenda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0" name="Rectangle 1039">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2" name="Group 1041">
            <a:extLst>
              <a:ext uri="{FF2B5EF4-FFF2-40B4-BE49-F238E27FC236}">
                <a16:creationId xmlns:a16="http://schemas.microsoft.com/office/drawing/2014/main" id="{26C321DA-1EDE-3E4B-8B73-6477B2C6D0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043" name="Oval 1042">
              <a:extLst>
                <a:ext uri="{FF2B5EF4-FFF2-40B4-BE49-F238E27FC236}">
                  <a16:creationId xmlns:a16="http://schemas.microsoft.com/office/drawing/2014/main" id="{DC13524B-3A91-1E40-840D-09EDE65E0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Freeform 85">
              <a:extLst>
                <a:ext uri="{FF2B5EF4-FFF2-40B4-BE49-F238E27FC236}">
                  <a16:creationId xmlns:a16="http://schemas.microsoft.com/office/drawing/2014/main" id="{E03B804C-EF61-0141-A6AB-D81EDA5AC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5" name="Freeform 86">
              <a:extLst>
                <a:ext uri="{FF2B5EF4-FFF2-40B4-BE49-F238E27FC236}">
                  <a16:creationId xmlns:a16="http://schemas.microsoft.com/office/drawing/2014/main" id="{CAB80ED1-EE7D-3843-9750-C6C8C5F8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6" name="Freeform 87">
              <a:extLst>
                <a:ext uri="{FF2B5EF4-FFF2-40B4-BE49-F238E27FC236}">
                  <a16:creationId xmlns:a16="http://schemas.microsoft.com/office/drawing/2014/main" id="{8BCD1EDB-B320-594D-86D1-7A73424B2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7" name="Freeform 88">
              <a:extLst>
                <a:ext uri="{FF2B5EF4-FFF2-40B4-BE49-F238E27FC236}">
                  <a16:creationId xmlns:a16="http://schemas.microsoft.com/office/drawing/2014/main" id="{A6B97414-A09F-8647-823F-295A0FEF5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8" name="Freeform 89">
              <a:extLst>
                <a:ext uri="{FF2B5EF4-FFF2-40B4-BE49-F238E27FC236}">
                  <a16:creationId xmlns:a16="http://schemas.microsoft.com/office/drawing/2014/main" id="{BA92AD33-EF27-124E-AF6E-9BA5401EC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9" name="Freeform 98">
              <a:extLst>
                <a:ext uri="{FF2B5EF4-FFF2-40B4-BE49-F238E27FC236}">
                  <a16:creationId xmlns:a16="http://schemas.microsoft.com/office/drawing/2014/main" id="{24B8C792-BD2C-6D48-93EE-D615EF38F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1051" name="Straight Connector 1050">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86649" y="6087110"/>
            <a:ext cx="413453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HARD-woäiiib &#10;一 丁 E A M &#10;PL AYER ">
            <a:extLst>
              <a:ext uri="{FF2B5EF4-FFF2-40B4-BE49-F238E27FC236}">
                <a16:creationId xmlns:a16="http://schemas.microsoft.com/office/drawing/2014/main" id="{586143C0-67B0-BFA5-0DB9-79907AA710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57"/>
          <a:stretch/>
        </p:blipFill>
        <p:spPr bwMode="auto">
          <a:xfrm>
            <a:off x="-1" y="456010"/>
            <a:ext cx="5994583" cy="59459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7C3ABEE-7C8B-6FBC-9CD4-1AC979FE2596}"/>
              </a:ext>
            </a:extLst>
          </p:cNvPr>
          <p:cNvSpPr>
            <a:spLocks noGrp="1"/>
          </p:cNvSpPr>
          <p:nvPr>
            <p:ph type="ctrTitle"/>
          </p:nvPr>
        </p:nvSpPr>
        <p:spPr>
          <a:xfrm>
            <a:off x="4826975" y="2661535"/>
            <a:ext cx="7365026" cy="2575683"/>
          </a:xfrm>
        </p:spPr>
        <p:txBody>
          <a:bodyPr>
            <a:normAutofit fontScale="90000"/>
          </a:bodyPr>
          <a:lstStyle/>
          <a:p>
            <a:pPr algn="ctr"/>
            <a:br>
              <a:rPr lang="en-US" sz="3400" b="0" dirty="0">
                <a:latin typeface="Avenir Book" panose="02000503020000020003" pitchFamily="2" charset="0"/>
              </a:rPr>
            </a:br>
            <a:br>
              <a:rPr lang="en-US" sz="4400" b="0" dirty="0">
                <a:latin typeface="Aharoni" panose="02010803020104030203" pitchFamily="2" charset="-79"/>
                <a:cs typeface="Aharoni" panose="02010803020104030203" pitchFamily="2" charset="-79"/>
              </a:rPr>
            </a:br>
            <a:r>
              <a:rPr lang="en-US" dirty="0">
                <a:cs typeface="Aharoni" panose="02010803020104030203" pitchFamily="2" charset="-79"/>
              </a:rPr>
              <a:t>RECOMMENDATION LETTERS</a:t>
            </a:r>
            <a:endParaRPr lang="en-US" sz="3400" dirty="0">
              <a:cs typeface="Aharoni" panose="02010803020104030203" pitchFamily="2" charset="-79"/>
            </a:endParaRPr>
          </a:p>
        </p:txBody>
      </p:sp>
    </p:spTree>
    <p:extLst>
      <p:ext uri="{BB962C8B-B14F-4D97-AF65-F5344CB8AC3E}">
        <p14:creationId xmlns:p14="http://schemas.microsoft.com/office/powerpoint/2010/main" val="18211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CFEE1-3642-D660-C876-A3C69AB6CC6F}"/>
              </a:ext>
            </a:extLst>
          </p:cNvPr>
          <p:cNvSpPr>
            <a:spLocks noGrp="1"/>
          </p:cNvSpPr>
          <p:nvPr>
            <p:ph type="title"/>
          </p:nvPr>
        </p:nvSpPr>
        <p:spPr/>
        <p:txBody>
          <a:bodyPr>
            <a:normAutofit fontScale="90000"/>
          </a:bodyPr>
          <a:lstStyle/>
          <a:p>
            <a:r>
              <a:rPr lang="en-US" dirty="0"/>
              <a:t>PURPOSE OF RECOMMENDATION LETTERS</a:t>
            </a:r>
          </a:p>
        </p:txBody>
      </p:sp>
      <p:sp>
        <p:nvSpPr>
          <p:cNvPr id="3" name="Content Placeholder 2">
            <a:extLst>
              <a:ext uri="{FF2B5EF4-FFF2-40B4-BE49-F238E27FC236}">
                <a16:creationId xmlns:a16="http://schemas.microsoft.com/office/drawing/2014/main" id="{CA2A39EA-60C1-BF6E-5A79-A048ABFD6B31}"/>
              </a:ext>
            </a:extLst>
          </p:cNvPr>
          <p:cNvSpPr>
            <a:spLocks noGrp="1"/>
          </p:cNvSpPr>
          <p:nvPr>
            <p:ph idx="1"/>
          </p:nvPr>
        </p:nvSpPr>
        <p:spPr/>
        <p:txBody>
          <a:bodyPr>
            <a:normAutofit/>
          </a:bodyPr>
          <a:lstStyle/>
          <a:p>
            <a:r>
              <a:rPr lang="en-US" dirty="0"/>
              <a:t>Some colleges consider letters of recommendation very important— above class rank, extracurricular activities and, maybe even on par with your college essay.</a:t>
            </a:r>
          </a:p>
          <a:p>
            <a:r>
              <a:rPr lang="en-US" dirty="0"/>
              <a:t>From the college essay guy:</a:t>
            </a:r>
          </a:p>
          <a:p>
            <a:pPr lvl="1"/>
            <a:r>
              <a:rPr lang="en-US" b="0" i="1" dirty="0">
                <a:solidFill>
                  <a:srgbClr val="000000"/>
                </a:solidFill>
                <a:effectLst/>
                <a:latin typeface="Raleway" pitchFamily="2" charset="77"/>
              </a:rPr>
              <a:t>“If you consider ‘considerable importance’ AND ‘moderate importance,’ the teacher letter is also more important than demonstrated interest. The counselor rec even ranks above the essay.”</a:t>
            </a:r>
            <a:endParaRPr lang="en-US" dirty="0"/>
          </a:p>
        </p:txBody>
      </p:sp>
    </p:spTree>
    <p:extLst>
      <p:ext uri="{BB962C8B-B14F-4D97-AF65-F5344CB8AC3E}">
        <p14:creationId xmlns:p14="http://schemas.microsoft.com/office/powerpoint/2010/main" val="179793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11926-C764-F1B3-14EF-42B7BB114B99}"/>
              </a:ext>
            </a:extLst>
          </p:cNvPr>
          <p:cNvSpPr>
            <a:spLocks noGrp="1"/>
          </p:cNvSpPr>
          <p:nvPr>
            <p:ph type="title"/>
          </p:nvPr>
        </p:nvSpPr>
        <p:spPr/>
        <p:txBody>
          <a:bodyPr/>
          <a:lstStyle/>
          <a:p>
            <a:r>
              <a:rPr lang="en-US" dirty="0"/>
              <a:t>STEP 1</a:t>
            </a:r>
          </a:p>
        </p:txBody>
      </p:sp>
      <p:sp>
        <p:nvSpPr>
          <p:cNvPr id="3" name="Text Placeholder 2">
            <a:extLst>
              <a:ext uri="{FF2B5EF4-FFF2-40B4-BE49-F238E27FC236}">
                <a16:creationId xmlns:a16="http://schemas.microsoft.com/office/drawing/2014/main" id="{519F687F-A4F2-6EFD-6F53-A826C2A914B0}"/>
              </a:ext>
            </a:extLst>
          </p:cNvPr>
          <p:cNvSpPr>
            <a:spLocks noGrp="1"/>
          </p:cNvSpPr>
          <p:nvPr>
            <p:ph type="body" idx="1"/>
          </p:nvPr>
        </p:nvSpPr>
        <p:spPr>
          <a:xfrm>
            <a:off x="565150" y="2038779"/>
            <a:ext cx="5066001" cy="3432206"/>
          </a:xfrm>
        </p:spPr>
        <p:txBody>
          <a:bodyPr>
            <a:normAutofit/>
          </a:bodyPr>
          <a:lstStyle/>
          <a:p>
            <a:pPr marL="342900" indent="-342900">
              <a:buFont typeface="Arial" panose="020B0604020202020204" pitchFamily="34" charset="0"/>
              <a:buChar char="•"/>
            </a:pPr>
            <a:r>
              <a:rPr lang="en-US" dirty="0">
                <a:solidFill>
                  <a:schemeClr val="tx1"/>
                </a:solidFill>
              </a:rPr>
              <a:t>Figure out which universities require recommendation letters and keep track of their deadlines. </a:t>
            </a:r>
          </a:p>
          <a:p>
            <a:pPr marL="342900" indent="-342900">
              <a:buFont typeface="Arial" panose="020B0604020202020204" pitchFamily="34" charset="0"/>
              <a:buChar char="•"/>
            </a:pPr>
            <a:r>
              <a:rPr lang="en-US" dirty="0">
                <a:solidFill>
                  <a:schemeClr val="tx1"/>
                </a:solidFill>
              </a:rPr>
              <a:t> What type and how many recommendations do the school’s require?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6630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602A5-476A-AB89-9B32-DABEEA5218F6}"/>
              </a:ext>
            </a:extLst>
          </p:cNvPr>
          <p:cNvSpPr>
            <a:spLocks noGrp="1"/>
          </p:cNvSpPr>
          <p:nvPr>
            <p:ph type="title"/>
          </p:nvPr>
        </p:nvSpPr>
        <p:spPr/>
        <p:txBody>
          <a:bodyPr>
            <a:normAutofit fontScale="90000"/>
          </a:bodyPr>
          <a:lstStyle/>
          <a:p>
            <a:r>
              <a:rPr lang="en-US" dirty="0"/>
              <a:t>STEP 2: CHOOSING A RECOMMENDER</a:t>
            </a:r>
          </a:p>
        </p:txBody>
      </p:sp>
      <p:sp>
        <p:nvSpPr>
          <p:cNvPr id="3" name="Content Placeholder 2">
            <a:extLst>
              <a:ext uri="{FF2B5EF4-FFF2-40B4-BE49-F238E27FC236}">
                <a16:creationId xmlns:a16="http://schemas.microsoft.com/office/drawing/2014/main" id="{7540968A-6C06-23BE-FA93-843415EC12DA}"/>
              </a:ext>
            </a:extLst>
          </p:cNvPr>
          <p:cNvSpPr>
            <a:spLocks noGrp="1"/>
          </p:cNvSpPr>
          <p:nvPr>
            <p:ph idx="1"/>
          </p:nvPr>
        </p:nvSpPr>
        <p:spPr>
          <a:xfrm>
            <a:off x="565150" y="2160016"/>
            <a:ext cx="9374497" cy="3601212"/>
          </a:xfrm>
        </p:spPr>
        <p:txBody>
          <a:bodyPr>
            <a:normAutofit/>
          </a:bodyPr>
          <a:lstStyle/>
          <a:p>
            <a:r>
              <a:rPr lang="en-US" dirty="0"/>
              <a:t>In an ideal world, you’d ask someone who teaches a core subject (English, math, science, social studies), who taught you recently (junior year is prime) and who knows you well and actually likes you. If you can’t find one person who fits all of those things, this is what you should prioritize:</a:t>
            </a:r>
          </a:p>
          <a:p>
            <a:pPr marL="914400" lvl="1" indent="-457200">
              <a:buFont typeface="+mj-lt"/>
              <a:buAutoNum type="arabicPeriod"/>
            </a:pPr>
            <a:r>
              <a:rPr lang="en-US" dirty="0"/>
              <a:t>Someone who knows you well and actually likes you</a:t>
            </a:r>
          </a:p>
          <a:p>
            <a:pPr marL="914400" lvl="1" indent="-457200">
              <a:buFont typeface="+mj-lt"/>
              <a:buAutoNum type="arabicPeriod"/>
            </a:pPr>
            <a:r>
              <a:rPr lang="en-US" dirty="0"/>
              <a:t>Someone who taught you recently</a:t>
            </a:r>
          </a:p>
          <a:p>
            <a:pPr marL="914400" lvl="1" indent="-457200">
              <a:buFont typeface="+mj-lt"/>
              <a:buAutoNum type="arabicPeriod"/>
            </a:pPr>
            <a:r>
              <a:rPr lang="en-US" dirty="0"/>
              <a:t>Someone who teaches a core subject*</a:t>
            </a:r>
          </a:p>
        </p:txBody>
      </p:sp>
    </p:spTree>
    <p:extLst>
      <p:ext uri="{BB962C8B-B14F-4D97-AF65-F5344CB8AC3E}">
        <p14:creationId xmlns:p14="http://schemas.microsoft.com/office/powerpoint/2010/main" val="112504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5AD24-D143-91EB-7C5C-742D8186AE8A}"/>
              </a:ext>
            </a:extLst>
          </p:cNvPr>
          <p:cNvSpPr>
            <a:spLocks noGrp="1"/>
          </p:cNvSpPr>
          <p:nvPr>
            <p:ph type="title"/>
          </p:nvPr>
        </p:nvSpPr>
        <p:spPr/>
        <p:txBody>
          <a:bodyPr>
            <a:normAutofit fontScale="90000"/>
          </a:bodyPr>
          <a:lstStyle/>
          <a:p>
            <a:r>
              <a:rPr lang="en-US" dirty="0"/>
              <a:t>IF YOU NEED MORE THAN 1 RECOMMENDER</a:t>
            </a:r>
          </a:p>
        </p:txBody>
      </p:sp>
      <p:sp>
        <p:nvSpPr>
          <p:cNvPr id="3" name="Content Placeholder 2">
            <a:extLst>
              <a:ext uri="{FF2B5EF4-FFF2-40B4-BE49-F238E27FC236}">
                <a16:creationId xmlns:a16="http://schemas.microsoft.com/office/drawing/2014/main" id="{71AC9E54-59B8-2A33-F5ED-D87403DED0A2}"/>
              </a:ext>
            </a:extLst>
          </p:cNvPr>
          <p:cNvSpPr>
            <a:spLocks noGrp="1"/>
          </p:cNvSpPr>
          <p:nvPr>
            <p:ph idx="1"/>
          </p:nvPr>
        </p:nvSpPr>
        <p:spPr/>
        <p:txBody>
          <a:bodyPr/>
          <a:lstStyle/>
          <a:p>
            <a:r>
              <a:rPr lang="en-US" dirty="0"/>
              <a:t>Pick teachers who can highlight separate strengths. </a:t>
            </a:r>
          </a:p>
          <a:p>
            <a:r>
              <a:rPr lang="en-US" dirty="0"/>
              <a:t>For example, don’t pick two teachers who also happen to supervise your leadership in after school activities.</a:t>
            </a:r>
          </a:p>
          <a:p>
            <a:r>
              <a:rPr lang="en-US" dirty="0"/>
              <a:t>Pick teachers who know you and can highlight your strengths in different ways!</a:t>
            </a:r>
          </a:p>
        </p:txBody>
      </p:sp>
    </p:spTree>
    <p:extLst>
      <p:ext uri="{BB962C8B-B14F-4D97-AF65-F5344CB8AC3E}">
        <p14:creationId xmlns:p14="http://schemas.microsoft.com/office/powerpoint/2010/main" val="3064025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8C1E5-5F9D-A33F-358B-8D5572194032}"/>
              </a:ext>
            </a:extLst>
          </p:cNvPr>
          <p:cNvSpPr>
            <a:spLocks noGrp="1"/>
          </p:cNvSpPr>
          <p:nvPr>
            <p:ph type="title"/>
          </p:nvPr>
        </p:nvSpPr>
        <p:spPr/>
        <p:txBody>
          <a:bodyPr/>
          <a:lstStyle/>
          <a:p>
            <a:r>
              <a:rPr lang="en-US" dirty="0"/>
              <a:t>THINGS TO CONSIDER…</a:t>
            </a:r>
          </a:p>
        </p:txBody>
      </p:sp>
      <p:sp>
        <p:nvSpPr>
          <p:cNvPr id="3" name="Content Placeholder 2">
            <a:extLst>
              <a:ext uri="{FF2B5EF4-FFF2-40B4-BE49-F238E27FC236}">
                <a16:creationId xmlns:a16="http://schemas.microsoft.com/office/drawing/2014/main" id="{D7007894-6C3A-8591-9890-11EBE9537C77}"/>
              </a:ext>
            </a:extLst>
          </p:cNvPr>
          <p:cNvSpPr>
            <a:spLocks noGrp="1"/>
          </p:cNvSpPr>
          <p:nvPr>
            <p:ph idx="1"/>
          </p:nvPr>
        </p:nvSpPr>
        <p:spPr/>
        <p:txBody>
          <a:bodyPr/>
          <a:lstStyle/>
          <a:p>
            <a:r>
              <a:rPr lang="en-US" dirty="0"/>
              <a:t>When choosing a recommender, think about what that recommender might say about you. </a:t>
            </a:r>
          </a:p>
          <a:p>
            <a:r>
              <a:rPr lang="en-US" dirty="0"/>
              <a:t>What qualities have you demonstrated in their classes? </a:t>
            </a:r>
          </a:p>
          <a:p>
            <a:r>
              <a:rPr lang="en-US" dirty="0"/>
              <a:t>How do you interact with your peers in their classroom? </a:t>
            </a:r>
          </a:p>
          <a:p>
            <a:r>
              <a:rPr lang="en-US" dirty="0"/>
              <a:t>How do you engage or participate in their class?</a:t>
            </a:r>
          </a:p>
          <a:p>
            <a:pPr marL="0" indent="0">
              <a:buNone/>
            </a:pPr>
            <a:endParaRPr lang="en-US" dirty="0"/>
          </a:p>
        </p:txBody>
      </p:sp>
    </p:spTree>
    <p:extLst>
      <p:ext uri="{BB962C8B-B14F-4D97-AF65-F5344CB8AC3E}">
        <p14:creationId xmlns:p14="http://schemas.microsoft.com/office/powerpoint/2010/main" val="394547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47E5C-6B3D-BCD7-ACFB-122B6A36F5BB}"/>
              </a:ext>
            </a:extLst>
          </p:cNvPr>
          <p:cNvSpPr>
            <a:spLocks noGrp="1"/>
          </p:cNvSpPr>
          <p:nvPr>
            <p:ph type="title"/>
          </p:nvPr>
        </p:nvSpPr>
        <p:spPr/>
        <p:txBody>
          <a:bodyPr/>
          <a:lstStyle/>
          <a:p>
            <a:r>
              <a:rPr lang="en-US" dirty="0"/>
              <a:t>FINAL TIPS</a:t>
            </a:r>
          </a:p>
        </p:txBody>
      </p:sp>
      <p:sp>
        <p:nvSpPr>
          <p:cNvPr id="3" name="Content Placeholder 2">
            <a:extLst>
              <a:ext uri="{FF2B5EF4-FFF2-40B4-BE49-F238E27FC236}">
                <a16:creationId xmlns:a16="http://schemas.microsoft.com/office/drawing/2014/main" id="{B9C83E60-689A-F409-8133-53190643A71C}"/>
              </a:ext>
            </a:extLst>
          </p:cNvPr>
          <p:cNvSpPr>
            <a:spLocks noGrp="1"/>
          </p:cNvSpPr>
          <p:nvPr>
            <p:ph idx="1"/>
          </p:nvPr>
        </p:nvSpPr>
        <p:spPr>
          <a:xfrm>
            <a:off x="565150" y="1763199"/>
            <a:ext cx="9338871" cy="4323911"/>
          </a:xfrm>
        </p:spPr>
        <p:txBody>
          <a:bodyPr>
            <a:normAutofit fontScale="85000" lnSpcReduction="10000"/>
          </a:bodyPr>
          <a:lstStyle/>
          <a:p>
            <a:pPr algn="l">
              <a:buFont typeface="+mj-lt"/>
              <a:buAutoNum type="arabicPeriod"/>
            </a:pPr>
            <a:r>
              <a:rPr lang="en-US" b="1" i="0" dirty="0">
                <a:solidFill>
                  <a:srgbClr val="000000"/>
                </a:solidFill>
                <a:effectLst/>
                <a:latin typeface="Raleway" pitchFamily="2" charset="77"/>
              </a:rPr>
              <a:t>Actually ask.</a:t>
            </a:r>
            <a:r>
              <a:rPr lang="en-US" dirty="0">
                <a:solidFill>
                  <a:srgbClr val="000000"/>
                </a:solidFill>
                <a:latin typeface="Raleway" pitchFamily="2" charset="77"/>
              </a:rPr>
              <a:t> </a:t>
            </a:r>
            <a:r>
              <a:rPr lang="en-US" b="0" i="0" dirty="0">
                <a:solidFill>
                  <a:srgbClr val="000000"/>
                </a:solidFill>
                <a:effectLst/>
                <a:latin typeface="Raleway" pitchFamily="2" charset="77"/>
              </a:rPr>
              <a:t>Don’t just add your teacher’s name to your Common App. </a:t>
            </a:r>
            <a:endParaRPr lang="en-US" dirty="0">
              <a:solidFill>
                <a:srgbClr val="000000"/>
              </a:solidFill>
              <a:latin typeface="Raleway" pitchFamily="2" charset="77"/>
            </a:endParaRPr>
          </a:p>
          <a:p>
            <a:pPr algn="l">
              <a:buFont typeface="+mj-lt"/>
              <a:buAutoNum type="arabicPeriod"/>
            </a:pPr>
            <a:r>
              <a:rPr lang="en-US" b="1" i="0" dirty="0">
                <a:solidFill>
                  <a:srgbClr val="000000"/>
                </a:solidFill>
                <a:effectLst/>
                <a:latin typeface="Raleway" pitchFamily="2" charset="77"/>
              </a:rPr>
              <a:t>Ask in advance.</a:t>
            </a:r>
            <a:r>
              <a:rPr lang="en-US" b="0" i="0" dirty="0">
                <a:solidFill>
                  <a:srgbClr val="000000"/>
                </a:solidFill>
                <a:effectLst/>
                <a:latin typeface="Raleway" pitchFamily="2" charset="77"/>
              </a:rPr>
              <a:t> End-of-junior-year advance. Every teacher has their own deadlines, but 3 weeks should be your </a:t>
            </a:r>
            <a:r>
              <a:rPr lang="en-US" b="0" i="0" dirty="0" err="1">
                <a:solidFill>
                  <a:srgbClr val="000000"/>
                </a:solidFill>
                <a:effectLst/>
                <a:latin typeface="Raleway" pitchFamily="2" charset="77"/>
              </a:rPr>
              <a:t>minimun</a:t>
            </a:r>
            <a:r>
              <a:rPr lang="en-US" b="0" i="0" dirty="0">
                <a:solidFill>
                  <a:srgbClr val="000000"/>
                </a:solidFill>
                <a:effectLst/>
                <a:latin typeface="Raleway" pitchFamily="2" charset="77"/>
              </a:rPr>
              <a:t>. 90 days is recommended. </a:t>
            </a:r>
          </a:p>
          <a:p>
            <a:pPr algn="l">
              <a:buFont typeface="+mj-lt"/>
              <a:buAutoNum type="arabicPeriod"/>
            </a:pPr>
            <a:r>
              <a:rPr lang="en-US" b="1" i="0" dirty="0">
                <a:solidFill>
                  <a:srgbClr val="000000"/>
                </a:solidFill>
                <a:effectLst/>
                <a:latin typeface="Raleway" pitchFamily="2" charset="77"/>
              </a:rPr>
              <a:t>Ask in person.</a:t>
            </a:r>
            <a:r>
              <a:rPr lang="en-US" b="0" i="0" dirty="0">
                <a:solidFill>
                  <a:srgbClr val="000000"/>
                </a:solidFill>
                <a:effectLst/>
                <a:latin typeface="Raleway" pitchFamily="2" charset="77"/>
              </a:rPr>
              <a:t> An email ask should be a last resort. And ask them on your own, not as a group. </a:t>
            </a:r>
          </a:p>
          <a:p>
            <a:pPr algn="l">
              <a:buFont typeface="+mj-lt"/>
              <a:buAutoNum type="arabicPeriod"/>
            </a:pPr>
            <a:r>
              <a:rPr lang="en-US" b="1" i="0" dirty="0">
                <a:solidFill>
                  <a:srgbClr val="000000"/>
                </a:solidFill>
                <a:effectLst/>
                <a:latin typeface="Raleway" pitchFamily="2" charset="77"/>
              </a:rPr>
              <a:t>Know your teachers (and school counselors on behalf of your teachers) may have their own process—and follow it. </a:t>
            </a:r>
            <a:r>
              <a:rPr lang="en-US" b="0" i="0" dirty="0">
                <a:solidFill>
                  <a:srgbClr val="000000"/>
                </a:solidFill>
                <a:effectLst/>
                <a:latin typeface="Raleway" pitchFamily="2" charset="77"/>
              </a:rPr>
              <a:t>For example, they may have their own questionnaire for you to fill out (and they might tell you to fill it out immediately). Whatever it is, follow through and respect their timeline.</a:t>
            </a:r>
          </a:p>
          <a:p>
            <a:pPr algn="l">
              <a:buFont typeface="+mj-lt"/>
              <a:buAutoNum type="arabicPeriod"/>
            </a:pPr>
            <a:r>
              <a:rPr lang="en-US" b="1" i="0" dirty="0">
                <a:solidFill>
                  <a:srgbClr val="000000"/>
                </a:solidFill>
                <a:effectLst/>
                <a:latin typeface="Raleway" pitchFamily="2" charset="77"/>
              </a:rPr>
              <a:t>Prepare to return in kind.</a:t>
            </a:r>
            <a:r>
              <a:rPr lang="en-US" b="0" i="0" dirty="0">
                <a:solidFill>
                  <a:srgbClr val="000000"/>
                </a:solidFill>
                <a:effectLst/>
                <a:latin typeface="Raleway" pitchFamily="2" charset="77"/>
              </a:rPr>
              <a:t> The more you ask of a teacher, the more you should plan to give them in return. These rec letters—especially the good ones—can take three hours to write. </a:t>
            </a:r>
            <a:r>
              <a:rPr lang="en-US" dirty="0">
                <a:solidFill>
                  <a:srgbClr val="000000"/>
                </a:solidFill>
                <a:latin typeface="Raleway" pitchFamily="2" charset="77"/>
              </a:rPr>
              <a:t>At leas write them a thank you note!</a:t>
            </a:r>
            <a:endParaRPr lang="en-US" dirty="0"/>
          </a:p>
        </p:txBody>
      </p:sp>
    </p:spTree>
    <p:extLst>
      <p:ext uri="{BB962C8B-B14F-4D97-AF65-F5344CB8AC3E}">
        <p14:creationId xmlns:p14="http://schemas.microsoft.com/office/powerpoint/2010/main" val="1494854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E5F6-10B6-0C67-5852-A48CE510A388}"/>
              </a:ext>
            </a:extLst>
          </p:cNvPr>
          <p:cNvSpPr>
            <a:spLocks noGrp="1"/>
          </p:cNvSpPr>
          <p:nvPr>
            <p:ph type="ctrTitle"/>
          </p:nvPr>
        </p:nvSpPr>
        <p:spPr>
          <a:xfrm>
            <a:off x="565150" y="768334"/>
            <a:ext cx="5764398" cy="2866405"/>
          </a:xfrm>
        </p:spPr>
        <p:txBody>
          <a:bodyPr/>
          <a:lstStyle/>
          <a:p>
            <a:r>
              <a:rPr lang="en-US" dirty="0"/>
              <a:t>MORE RESOURCES</a:t>
            </a:r>
          </a:p>
        </p:txBody>
      </p:sp>
      <p:sp>
        <p:nvSpPr>
          <p:cNvPr id="3" name="Subtitle 2">
            <a:extLst>
              <a:ext uri="{FF2B5EF4-FFF2-40B4-BE49-F238E27FC236}">
                <a16:creationId xmlns:a16="http://schemas.microsoft.com/office/drawing/2014/main" id="{89EAB59F-950B-0465-9A57-C95F258D72AD}"/>
              </a:ext>
            </a:extLst>
          </p:cNvPr>
          <p:cNvSpPr>
            <a:spLocks noGrp="1"/>
          </p:cNvSpPr>
          <p:nvPr>
            <p:ph type="subTitle" idx="1"/>
          </p:nvPr>
        </p:nvSpPr>
        <p:spPr>
          <a:xfrm>
            <a:off x="565150" y="2671949"/>
            <a:ext cx="5066001" cy="3086468"/>
          </a:xfrm>
        </p:spPr>
        <p:txBody>
          <a:bodyPr/>
          <a:lstStyle/>
          <a:p>
            <a:pPr marL="342900" indent="-342900">
              <a:buFont typeface="Arial" panose="020B0604020202020204" pitchFamily="34" charset="0"/>
              <a:buChar char="•"/>
            </a:pPr>
            <a:r>
              <a:rPr lang="en-US" sz="2400" dirty="0">
                <a:solidFill>
                  <a:schemeClr val="accent3">
                    <a:lumMod val="75000"/>
                  </a:schemeClr>
                </a:solidFill>
                <a:hlinkClick r:id="rId2">
                  <a:extLst>
                    <a:ext uri="{A12FA001-AC4F-418D-AE19-62706E023703}">
                      <ahyp:hlinkClr xmlns:ahyp="http://schemas.microsoft.com/office/drawing/2018/hyperlinkcolor" val="tx"/>
                    </a:ext>
                  </a:extLst>
                </a:hlinkClick>
              </a:rPr>
              <a:t>https://www.collegeessayguy.com/blog/how-to-ask-for-a-letter-of-recommendation</a:t>
            </a:r>
            <a:endParaRPr lang="en-US" sz="2400" dirty="0">
              <a:solidFill>
                <a:schemeClr val="accent3">
                  <a:lumMod val="75000"/>
                </a:schemeClr>
              </a:solidFill>
            </a:endParaRPr>
          </a:p>
          <a:p>
            <a:pPr marL="342900" indent="-342900">
              <a:buFont typeface="Arial" panose="020B0604020202020204" pitchFamily="34" charset="0"/>
              <a:buChar char="•"/>
            </a:pPr>
            <a:r>
              <a:rPr lang="en-US" sz="2400" dirty="0">
                <a:solidFill>
                  <a:schemeClr val="accent3">
                    <a:lumMod val="75000"/>
                  </a:schemeClr>
                </a:solidFill>
                <a:hlinkClick r:id="rId3">
                  <a:extLst>
                    <a:ext uri="{A12FA001-AC4F-418D-AE19-62706E023703}">
                      <ahyp:hlinkClr xmlns:ahyp="http://schemas.microsoft.com/office/drawing/2018/hyperlinkcolor" val="tx"/>
                    </a:ext>
                  </a:extLst>
                </a:hlinkClick>
              </a:rPr>
              <a:t>How to add recommenders on Common App using Scoir</a:t>
            </a:r>
            <a:endParaRPr lang="en-US" sz="2400" dirty="0">
              <a:solidFill>
                <a:schemeClr val="accent3">
                  <a:lumMod val="75000"/>
                </a:schemeClr>
              </a:solidFill>
            </a:endParaRPr>
          </a:p>
          <a:p>
            <a:endParaRPr lang="en-US" dirty="0"/>
          </a:p>
        </p:txBody>
      </p:sp>
    </p:spTree>
    <p:extLst>
      <p:ext uri="{BB962C8B-B14F-4D97-AF65-F5344CB8AC3E}">
        <p14:creationId xmlns:p14="http://schemas.microsoft.com/office/powerpoint/2010/main" val="3773816812"/>
      </p:ext>
    </p:extLst>
  </p:cSld>
  <p:clrMapOvr>
    <a:masterClrMapping/>
  </p:clrMapOvr>
</p:sld>
</file>

<file path=ppt/theme/theme1.xml><?xml version="1.0" encoding="utf-8"?>
<a:theme xmlns:a="http://schemas.openxmlformats.org/drawingml/2006/main" name="Punchcar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otalTime>240</TotalTime>
  <Words>488</Words>
  <Application>Microsoft Macintosh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Avenir Book</vt:lpstr>
      <vt:lpstr>Neue Haas Grotesk Text Pro</vt:lpstr>
      <vt:lpstr>Raleway</vt:lpstr>
      <vt:lpstr>PunchcardVTI</vt:lpstr>
      <vt:lpstr>  RECOMMENDATION LETTERS</vt:lpstr>
      <vt:lpstr>PURPOSE OF RECOMMENDATION LETTERS</vt:lpstr>
      <vt:lpstr>STEP 1</vt:lpstr>
      <vt:lpstr>STEP 2: CHOOSING A RECOMMENDER</vt:lpstr>
      <vt:lpstr>IF YOU NEED MORE THAN 1 RECOMMENDER</vt:lpstr>
      <vt:lpstr>THINGS TO CONSIDER…</vt:lpstr>
      <vt:lpstr>FINAL TIPS</vt:lpstr>
      <vt:lpstr>MORE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RECOMMENDATION LETTERS</dc:title>
  <dc:creator>SANZ DE ACEDO, SOFIA</dc:creator>
  <cp:lastModifiedBy>SANZ DE ACEDO, SOFIA</cp:lastModifiedBy>
  <cp:revision>1</cp:revision>
  <dcterms:created xsi:type="dcterms:W3CDTF">2023-05-31T22:36:36Z</dcterms:created>
  <dcterms:modified xsi:type="dcterms:W3CDTF">2023-06-01T02:37:28Z</dcterms:modified>
</cp:coreProperties>
</file>