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9" r:id="rId2"/>
    <p:sldId id="260" r:id="rId3"/>
    <p:sldId id="261" r:id="rId4"/>
    <p:sldId id="262" r:id="rId5"/>
    <p:sldId id="263" r:id="rId6"/>
    <p:sldId id="264" r:id="rId7"/>
    <p:sldId id="265" r:id="rId8"/>
    <p:sldId id="266" r:id="rId9"/>
    <p:sldId id="267" r:id="rId10"/>
    <p:sldId id="269" r:id="rId11"/>
    <p:sldId id="270" r:id="rId12"/>
    <p:sldId id="272" r:id="rId13"/>
    <p:sldId id="287" r:id="rId14"/>
    <p:sldId id="273" r:id="rId15"/>
    <p:sldId id="274" r:id="rId16"/>
    <p:sldId id="275" r:id="rId17"/>
    <p:sldId id="276" r:id="rId18"/>
    <p:sldId id="277" r:id="rId19"/>
    <p:sldId id="278" r:id="rId20"/>
    <p:sldId id="288" r:id="rId21"/>
    <p:sldId id="279" r:id="rId22"/>
    <p:sldId id="280" r:id="rId23"/>
    <p:sldId id="281" r:id="rId24"/>
    <p:sldId id="282" r:id="rId25"/>
    <p:sldId id="283" r:id="rId26"/>
    <p:sldId id="284" r:id="rId27"/>
    <p:sldId id="285" r:id="rId28"/>
    <p:sldId id="28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6EE"/>
    <a:srgbClr val="7DADDC"/>
    <a:srgbClr val="0094F4"/>
    <a:srgbClr val="009FE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B23E2A-3369-4C4F-A81B-E3F5EF68C678}" v="15" dt="2023-05-31T22:24:20.5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868"/>
    <p:restoredTop sz="95833"/>
  </p:normalViewPr>
  <p:slideViewPr>
    <p:cSldViewPr snapToGrid="0" snapToObjects="1">
      <p:cViewPr varScale="1">
        <p:scale>
          <a:sx n="93" d="100"/>
          <a:sy n="93" d="100"/>
        </p:scale>
        <p:origin x="216"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1E80C-3E79-B661-3AE5-673F0C3F906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FD2A414-7C0B-784B-3B35-43AB1A6439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6C6E844-ABDC-1634-7716-CC0633301950}"/>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5" name="Footer Placeholder 4">
            <a:extLst>
              <a:ext uri="{FF2B5EF4-FFF2-40B4-BE49-F238E27FC236}">
                <a16:creationId xmlns:a16="http://schemas.microsoft.com/office/drawing/2014/main" id="{D8C3473B-0DAA-3654-5580-CA5EC4F23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7A506-7E68-8B5B-AA6A-9DD9D1888BB3}"/>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2342829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8A1C9-4742-5798-4F4C-C9530E1A7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F023B7-5FFF-34B9-7CA5-394C311710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970C34-D860-69C4-741B-A2FAA9930199}"/>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5" name="Footer Placeholder 4">
            <a:extLst>
              <a:ext uri="{FF2B5EF4-FFF2-40B4-BE49-F238E27FC236}">
                <a16:creationId xmlns:a16="http://schemas.microsoft.com/office/drawing/2014/main" id="{AB069FDC-891A-5397-D4DF-D9205E9101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822E9-7B67-0C5D-5FD3-0C8C49202675}"/>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4025669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D127996-B528-3987-9683-7941986E56E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B8703A-6870-656E-0035-A1A7BB2FFF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EC3167-5ABD-CF21-7A18-B85647192BFC}"/>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5" name="Footer Placeholder 4">
            <a:extLst>
              <a:ext uri="{FF2B5EF4-FFF2-40B4-BE49-F238E27FC236}">
                <a16:creationId xmlns:a16="http://schemas.microsoft.com/office/drawing/2014/main" id="{15AF3BD6-8083-20CA-248C-10274D56E6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304CED-7445-CE18-4DEC-651ADE1604AC}"/>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94423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2EE8C-5697-9159-EDBC-A85D422A53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F99CC5-98A0-34B4-1B12-64714AFFD6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EFE16E-4527-00CC-1D4F-358C9E7296F5}"/>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5" name="Footer Placeholder 4">
            <a:extLst>
              <a:ext uri="{FF2B5EF4-FFF2-40B4-BE49-F238E27FC236}">
                <a16:creationId xmlns:a16="http://schemas.microsoft.com/office/drawing/2014/main" id="{55921150-3261-10DF-FE95-891B470E81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0B5EB6-DBCD-1845-D4F0-245DC2880B82}"/>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248965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3260C-6FCF-0F65-EC66-2E1AF7D906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BA537E-B7AE-C886-7E3F-0E334CAD11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1B1B64-1816-6636-4908-9547F9AD1BB7}"/>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5" name="Footer Placeholder 4">
            <a:extLst>
              <a:ext uri="{FF2B5EF4-FFF2-40B4-BE49-F238E27FC236}">
                <a16:creationId xmlns:a16="http://schemas.microsoft.com/office/drawing/2014/main" id="{06725533-4664-4A7C-1CAB-3E2F6816F7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D318DD-CBC6-E93C-7E99-63C12FA04266}"/>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32208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1C578-4FBF-18A2-0272-BD468CA27E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9310A0-F01D-653A-4630-D10FE6FD2A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8ACB478-31EE-2EBB-000D-304A28E10B1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140076-8832-4FE7-555F-68781431C35D}"/>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6" name="Footer Placeholder 5">
            <a:extLst>
              <a:ext uri="{FF2B5EF4-FFF2-40B4-BE49-F238E27FC236}">
                <a16:creationId xmlns:a16="http://schemas.microsoft.com/office/drawing/2014/main" id="{DDE2E35C-B2E3-D431-6359-9298C6DFAA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A664A3-50B0-2EE0-26DE-961AF3A4B416}"/>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398385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7E13E-1617-FF6D-D6FE-F6EFFDF28A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82533D-0E33-7DED-AE4B-EC426A5D6E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F674F0-5EA6-220A-FA3C-6D29C14067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DEF407-AC53-3A3C-A853-63862EFCA4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F844B4-1861-A38E-C3B2-1EECE7AAFB2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6F8089-0998-E74C-436F-56D72CF6DC4F}"/>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8" name="Footer Placeholder 7">
            <a:extLst>
              <a:ext uri="{FF2B5EF4-FFF2-40B4-BE49-F238E27FC236}">
                <a16:creationId xmlns:a16="http://schemas.microsoft.com/office/drawing/2014/main" id="{7D8FBCC3-D720-3522-87FB-5E21023D19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387E6A-753A-2DE3-43DC-3ABA27B19F35}"/>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2618246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E313C-3995-79E2-3870-D1289326FEC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285BCD8-E086-E46E-F905-F9B47E05AC5C}"/>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4" name="Footer Placeholder 3">
            <a:extLst>
              <a:ext uri="{FF2B5EF4-FFF2-40B4-BE49-F238E27FC236}">
                <a16:creationId xmlns:a16="http://schemas.microsoft.com/office/drawing/2014/main" id="{627D6E9B-07E7-E382-CCAC-DE2CA87EDE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2360B1-DE66-7CCE-54D7-D96987A1346F}"/>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3654921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BD492E-EA65-E99C-4B30-8B5D95F5A24F}"/>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3" name="Footer Placeholder 2">
            <a:extLst>
              <a:ext uri="{FF2B5EF4-FFF2-40B4-BE49-F238E27FC236}">
                <a16:creationId xmlns:a16="http://schemas.microsoft.com/office/drawing/2014/main" id="{70206100-1241-CBD3-D089-E70F1E3E8C9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B0546FB-041E-1C86-8E7F-FDC0BD38D38F}"/>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2465686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7991B-6D0B-3B44-453C-C9C57B20EA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5B3FDF-E363-34EF-C3BA-105636CBC0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4987DB-2DEE-0B23-4F5B-CFAFF60C0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973AA0-7AB5-F660-A2C3-806088D27D89}"/>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6" name="Footer Placeholder 5">
            <a:extLst>
              <a:ext uri="{FF2B5EF4-FFF2-40B4-BE49-F238E27FC236}">
                <a16:creationId xmlns:a16="http://schemas.microsoft.com/office/drawing/2014/main" id="{7AB4AE68-2350-E068-4346-BD404C10A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97650B-EF07-0660-4E4F-578606087819}"/>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2600489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C5E6B-A944-273D-0F39-AA12A38EEB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B35AD2-0A89-C839-17A0-D8FD03DD9E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1A3389-B67D-F9B5-21D4-084927D57F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1F2B88-7E8A-DA00-CDC6-36F679DF2EFB}"/>
              </a:ext>
            </a:extLst>
          </p:cNvPr>
          <p:cNvSpPr>
            <a:spLocks noGrp="1"/>
          </p:cNvSpPr>
          <p:nvPr>
            <p:ph type="dt" sz="half" idx="10"/>
          </p:nvPr>
        </p:nvSpPr>
        <p:spPr/>
        <p:txBody>
          <a:bodyPr/>
          <a:lstStyle/>
          <a:p>
            <a:fld id="{40A46CBB-8AD1-8640-AA31-30CFDF2B72C8}" type="datetimeFigureOut">
              <a:rPr lang="en-US" smtClean="0"/>
              <a:t>5/31/23</a:t>
            </a:fld>
            <a:endParaRPr lang="en-US"/>
          </a:p>
        </p:txBody>
      </p:sp>
      <p:sp>
        <p:nvSpPr>
          <p:cNvPr id="6" name="Footer Placeholder 5">
            <a:extLst>
              <a:ext uri="{FF2B5EF4-FFF2-40B4-BE49-F238E27FC236}">
                <a16:creationId xmlns:a16="http://schemas.microsoft.com/office/drawing/2014/main" id="{D8D08779-04D0-29E3-947F-8E5D03F465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913DE2-24A2-E85D-3A12-D7D22E3EDA1C}"/>
              </a:ext>
            </a:extLst>
          </p:cNvPr>
          <p:cNvSpPr>
            <a:spLocks noGrp="1"/>
          </p:cNvSpPr>
          <p:nvPr>
            <p:ph type="sldNum" sz="quarter" idx="12"/>
          </p:nvPr>
        </p:nvSpPr>
        <p:spPr/>
        <p:txBody>
          <a:bodyPr/>
          <a:lstStyle/>
          <a:p>
            <a:fld id="{2A0779AA-FB39-C344-93FF-29115AAF9B34}" type="slidenum">
              <a:rPr lang="en-US" smtClean="0"/>
              <a:t>‹#›</a:t>
            </a:fld>
            <a:endParaRPr lang="en-US"/>
          </a:p>
        </p:txBody>
      </p:sp>
    </p:spTree>
    <p:extLst>
      <p:ext uri="{BB962C8B-B14F-4D97-AF65-F5344CB8AC3E}">
        <p14:creationId xmlns:p14="http://schemas.microsoft.com/office/powerpoint/2010/main" val="53650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9B2FCA-3C9A-BAE3-8705-AC8925D23A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42C5E4C-45CD-261C-5EB7-6F9F0A76BE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596E6B-968C-894E-E46D-28BE0CB050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46CBB-8AD1-8640-AA31-30CFDF2B72C8}" type="datetimeFigureOut">
              <a:rPr lang="en-US" smtClean="0"/>
              <a:t>5/31/23</a:t>
            </a:fld>
            <a:endParaRPr lang="en-US"/>
          </a:p>
        </p:txBody>
      </p:sp>
      <p:sp>
        <p:nvSpPr>
          <p:cNvPr id="5" name="Footer Placeholder 4">
            <a:extLst>
              <a:ext uri="{FF2B5EF4-FFF2-40B4-BE49-F238E27FC236}">
                <a16:creationId xmlns:a16="http://schemas.microsoft.com/office/drawing/2014/main" id="{C0BF386F-85D3-A1A1-2BF4-9069F3C39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631FCA-8339-3C96-0C9F-2A22D306F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0779AA-FB39-C344-93FF-29115AAF9B34}" type="slidenum">
              <a:rPr lang="en-US" smtClean="0"/>
              <a:t>‹#›</a:t>
            </a:fld>
            <a:endParaRPr lang="en-US"/>
          </a:p>
        </p:txBody>
      </p:sp>
    </p:spTree>
    <p:extLst>
      <p:ext uri="{BB962C8B-B14F-4D97-AF65-F5344CB8AC3E}">
        <p14:creationId xmlns:p14="http://schemas.microsoft.com/office/powerpoint/2010/main" val="2755488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file:///Users/sof/Desktop/CAP/School%20Profile%202022-23.%20pdf.pdf"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D2B82E2D-5822-450E-85CC-AE5EDD01EC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Rectangle 13">
            <a:extLst>
              <a:ext uri="{FF2B5EF4-FFF2-40B4-BE49-F238E27FC236}">
                <a16:creationId xmlns:a16="http://schemas.microsoft.com/office/drawing/2014/main" id="{16113C8A-3806-54DE-BE42-F52C12A2C76B}"/>
              </a:ext>
            </a:extLst>
          </p:cNvPr>
          <p:cNvSpPr/>
          <p:nvPr/>
        </p:nvSpPr>
        <p:spPr>
          <a:xfrm>
            <a:off x="0" y="2400300"/>
            <a:ext cx="12188951" cy="20574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6068B67-C38A-599B-669C-CAA1AD640B04}"/>
              </a:ext>
            </a:extLst>
          </p:cNvPr>
          <p:cNvSpPr txBox="1"/>
          <p:nvPr/>
        </p:nvSpPr>
        <p:spPr>
          <a:xfrm>
            <a:off x="-557893" y="2975582"/>
            <a:ext cx="13307786" cy="1374735"/>
          </a:xfrm>
          <a:prstGeom prst="rect">
            <a:avLst/>
          </a:prstGeom>
          <a:noFill/>
        </p:spPr>
        <p:txBody>
          <a:bodyPr wrap="square" rtlCol="0">
            <a:spAutoFit/>
          </a:bodyPr>
          <a:lstStyle/>
          <a:p>
            <a:pPr algn="ctr">
              <a:lnSpc>
                <a:spcPts val="5000"/>
              </a:lnSpc>
            </a:pPr>
            <a:r>
              <a:rPr lang="en-US" sz="9600" b="1" dirty="0">
                <a:solidFill>
                  <a:schemeClr val="bg1"/>
                </a:solidFill>
                <a:latin typeface="Franklin Gothic Medium" panose="020B0603020102020204" pitchFamily="34" charset="0"/>
              </a:rPr>
              <a:t>Beyond the Numbers</a:t>
            </a:r>
          </a:p>
          <a:p>
            <a:pPr algn="ctr">
              <a:lnSpc>
                <a:spcPts val="5000"/>
              </a:lnSpc>
            </a:pPr>
            <a:r>
              <a:rPr lang="en-US" sz="4800" b="1" dirty="0">
                <a:solidFill>
                  <a:schemeClr val="bg1"/>
                </a:solidFill>
                <a:latin typeface="Franklin Gothic Medium" panose="020B0603020102020204" pitchFamily="34" charset="0"/>
              </a:rPr>
              <a:t>Breaking Down Highly Selective Admissions</a:t>
            </a:r>
          </a:p>
        </p:txBody>
      </p:sp>
    </p:spTree>
    <p:extLst>
      <p:ext uri="{BB962C8B-B14F-4D97-AF65-F5344CB8AC3E}">
        <p14:creationId xmlns:p14="http://schemas.microsoft.com/office/powerpoint/2010/main" val="152002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0" y="1282"/>
            <a:ext cx="12188951" cy="6856718"/>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30563" y="475319"/>
            <a:ext cx="11750577" cy="1246495"/>
          </a:xfrm>
          <a:prstGeom prst="rect">
            <a:avLst/>
          </a:prstGeom>
          <a:noFill/>
        </p:spPr>
        <p:txBody>
          <a:bodyPr wrap="square" rtlCol="0">
            <a:spAutoFit/>
          </a:bodyPr>
          <a:lstStyle/>
          <a:p>
            <a:pPr algn="ctr">
              <a:lnSpc>
                <a:spcPts val="9000"/>
              </a:lnSpc>
            </a:pPr>
            <a:r>
              <a:rPr lang="en-US" sz="8800" b="1" dirty="0">
                <a:solidFill>
                  <a:schemeClr val="bg1"/>
                </a:solidFill>
                <a:latin typeface="Franklin Gothic Medium" panose="020B0603020102020204" pitchFamily="34" charset="0"/>
              </a:rPr>
              <a:t>Mock Committee</a:t>
            </a:r>
          </a:p>
        </p:txBody>
      </p:sp>
      <p:sp>
        <p:nvSpPr>
          <p:cNvPr id="32" name="TextBox 31">
            <a:extLst>
              <a:ext uri="{FF2B5EF4-FFF2-40B4-BE49-F238E27FC236}">
                <a16:creationId xmlns:a16="http://schemas.microsoft.com/office/drawing/2014/main" id="{A2C82DA5-67C5-9A1D-5FE2-68842C115DB4}"/>
              </a:ext>
            </a:extLst>
          </p:cNvPr>
          <p:cNvSpPr txBox="1"/>
          <p:nvPr/>
        </p:nvSpPr>
        <p:spPr>
          <a:xfrm>
            <a:off x="840641" y="2098902"/>
            <a:ext cx="10008171" cy="4478149"/>
          </a:xfrm>
          <a:prstGeom prst="rect">
            <a:avLst/>
          </a:prstGeom>
          <a:noFill/>
        </p:spPr>
        <p:txBody>
          <a:bodyPr wrap="square" rtlCol="0">
            <a:spAutoFit/>
          </a:bodyPr>
          <a:lstStyle/>
          <a:p>
            <a:pPr>
              <a:lnSpc>
                <a:spcPts val="3840"/>
              </a:lnSpc>
            </a:pPr>
            <a:r>
              <a:rPr lang="en-US" sz="4800" b="1" dirty="0">
                <a:solidFill>
                  <a:schemeClr val="bg1"/>
                </a:solidFill>
                <a:latin typeface="Franklin Gothic Medium" panose="020B0603020102020204" pitchFamily="34" charset="0"/>
              </a:rPr>
              <a:t>Round 1: Academic Achievement</a:t>
            </a:r>
          </a:p>
          <a:p>
            <a:pPr>
              <a:lnSpc>
                <a:spcPts val="3840"/>
              </a:lnSpc>
            </a:pPr>
            <a:endParaRPr lang="en-US" sz="4800" b="1" dirty="0">
              <a:solidFill>
                <a:schemeClr val="bg1"/>
              </a:solidFill>
              <a:latin typeface="Franklin Gothic Medium" panose="020B0603020102020204" pitchFamily="34" charset="0"/>
            </a:endParaRPr>
          </a:p>
          <a:p>
            <a:pPr>
              <a:lnSpc>
                <a:spcPts val="3840"/>
              </a:lnSpc>
            </a:pPr>
            <a:r>
              <a:rPr lang="en-US" sz="4800" b="1" dirty="0">
                <a:solidFill>
                  <a:schemeClr val="bg1"/>
                </a:solidFill>
                <a:latin typeface="Franklin Gothic Medium" panose="020B0603020102020204" pitchFamily="34" charset="0"/>
              </a:rPr>
              <a:t>Round 2: Extracurricular Engagement</a:t>
            </a:r>
          </a:p>
          <a:p>
            <a:pPr>
              <a:lnSpc>
                <a:spcPts val="3840"/>
              </a:lnSpc>
            </a:pPr>
            <a:endParaRPr lang="en-US" sz="4800" b="1" dirty="0">
              <a:solidFill>
                <a:schemeClr val="bg1"/>
              </a:solidFill>
              <a:latin typeface="Franklin Gothic Medium" panose="020B0603020102020204" pitchFamily="34" charset="0"/>
            </a:endParaRPr>
          </a:p>
          <a:p>
            <a:pPr>
              <a:lnSpc>
                <a:spcPts val="3840"/>
              </a:lnSpc>
            </a:pPr>
            <a:r>
              <a:rPr lang="en-US" sz="4800" b="1" dirty="0">
                <a:solidFill>
                  <a:schemeClr val="bg1"/>
                </a:solidFill>
                <a:latin typeface="Franklin Gothic Medium" panose="020B0603020102020204" pitchFamily="34" charset="0"/>
              </a:rPr>
              <a:t>Round 3: Voice</a:t>
            </a:r>
          </a:p>
          <a:p>
            <a:pPr>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800" b="1" dirty="0">
                <a:solidFill>
                  <a:schemeClr val="bg1"/>
                </a:solidFill>
                <a:latin typeface="Franklin Gothic Medium" panose="020B0603020102020204" pitchFamily="34" charset="0"/>
              </a:rPr>
              <a:t>At the end of </a:t>
            </a:r>
            <a:r>
              <a:rPr lang="en-US" sz="4800" b="1" i="1" dirty="0">
                <a:solidFill>
                  <a:schemeClr val="bg1"/>
                </a:solidFill>
                <a:latin typeface="Franklin Gothic Medium" panose="020B0603020102020204" pitchFamily="34" charset="0"/>
              </a:rPr>
              <a:t>each</a:t>
            </a:r>
            <a:r>
              <a:rPr lang="en-US" sz="4800" b="1" dirty="0">
                <a:solidFill>
                  <a:schemeClr val="bg1"/>
                </a:solidFill>
                <a:latin typeface="Franklin Gothic Medium" panose="020B0603020102020204" pitchFamily="34" charset="0"/>
              </a:rPr>
              <a:t> round, you’ll vote to admit 2 of the 5 candidates.</a:t>
            </a:r>
          </a:p>
          <a:p>
            <a:pPr>
              <a:lnSpc>
                <a:spcPts val="3840"/>
              </a:lnSpc>
            </a:pPr>
            <a:endParaRPr lang="en-US" sz="40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998168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557940" y="-84566"/>
            <a:ext cx="10577126" cy="1117229"/>
          </a:xfrm>
          <a:prstGeom prst="rect">
            <a:avLst/>
          </a:prstGeom>
          <a:noFill/>
        </p:spPr>
        <p:txBody>
          <a:bodyPr wrap="square" rtlCol="0" anchor="ctr">
            <a:spAutoFit/>
          </a:bodyPr>
          <a:lstStyle/>
          <a:p>
            <a:pPr>
              <a:lnSpc>
                <a:spcPts val="9000"/>
              </a:lnSpc>
            </a:pPr>
            <a:r>
              <a:rPr lang="en-US" sz="5400" b="1" dirty="0">
                <a:solidFill>
                  <a:schemeClr val="bg1"/>
                </a:solidFill>
                <a:latin typeface="Franklin Gothic Medium" panose="020B0603020102020204" pitchFamily="34" charset="0"/>
              </a:rPr>
              <a:t>Round 1: Academic Achievement</a:t>
            </a:r>
          </a:p>
        </p:txBody>
      </p:sp>
      <p:sp>
        <p:nvSpPr>
          <p:cNvPr id="32" name="TextBox 31">
            <a:extLst>
              <a:ext uri="{FF2B5EF4-FFF2-40B4-BE49-F238E27FC236}">
                <a16:creationId xmlns:a16="http://schemas.microsoft.com/office/drawing/2014/main" id="{A2C82DA5-67C5-9A1D-5FE2-68842C115DB4}"/>
              </a:ext>
            </a:extLst>
          </p:cNvPr>
          <p:cNvSpPr txBox="1"/>
          <p:nvPr/>
        </p:nvSpPr>
        <p:spPr>
          <a:xfrm>
            <a:off x="557940" y="1269240"/>
            <a:ext cx="11344759" cy="5940088"/>
          </a:xfrm>
          <a:prstGeom prst="rect">
            <a:avLst/>
          </a:prstGeom>
          <a:noFill/>
        </p:spPr>
        <p:txBody>
          <a:bodyPr wrap="square" rtlCol="0">
            <a:spAutoFit/>
          </a:bodyPr>
          <a:lstStyle/>
          <a:p>
            <a:pPr>
              <a:lnSpc>
                <a:spcPts val="3840"/>
              </a:lnSpc>
            </a:pPr>
            <a:r>
              <a:rPr lang="en-US" sz="3200" b="1" dirty="0">
                <a:solidFill>
                  <a:schemeClr val="bg1"/>
                </a:solidFill>
                <a:latin typeface="Franklin Gothic Medium" panose="020B0603020102020204" pitchFamily="34" charset="0"/>
              </a:rPr>
              <a:t>The GPA is unweighted and on a 4.0 scale</a:t>
            </a:r>
          </a:p>
          <a:p>
            <a:pPr>
              <a:lnSpc>
                <a:spcPts val="3840"/>
              </a:lnSpc>
            </a:pPr>
            <a:r>
              <a:rPr lang="en-US" sz="3200" b="1" dirty="0">
                <a:solidFill>
                  <a:schemeClr val="bg1"/>
                </a:solidFill>
                <a:latin typeface="Franklin Gothic Medium" panose="020B0603020102020204" pitchFamily="34" charset="0"/>
              </a:rPr>
              <a:t>Curricular Rigor</a:t>
            </a:r>
          </a:p>
          <a:p>
            <a:pPr lvl="1">
              <a:lnSpc>
                <a:spcPts val="3840"/>
              </a:lnSpc>
            </a:pPr>
            <a:r>
              <a:rPr lang="en-US" sz="3200" b="1" dirty="0">
                <a:solidFill>
                  <a:schemeClr val="bg1"/>
                </a:solidFill>
                <a:latin typeface="Franklin Gothic Medium" panose="020B0603020102020204" pitchFamily="34" charset="0"/>
              </a:rPr>
              <a:t>In descending order: most demanding &gt; very demanding &gt; demanding &gt; average</a:t>
            </a:r>
          </a:p>
          <a:p>
            <a:pPr>
              <a:lnSpc>
                <a:spcPts val="3840"/>
              </a:lnSpc>
            </a:pPr>
            <a:r>
              <a:rPr lang="en-US" sz="3200" b="1" dirty="0">
                <a:solidFill>
                  <a:schemeClr val="bg1"/>
                </a:solidFill>
                <a:latin typeface="Franklin Gothic Medium" panose="020B0603020102020204" pitchFamily="34" charset="0"/>
              </a:rPr>
              <a:t>Standardized Testing</a:t>
            </a:r>
          </a:p>
          <a:p>
            <a:pPr lvl="1">
              <a:lnSpc>
                <a:spcPts val="3840"/>
              </a:lnSpc>
            </a:pPr>
            <a:r>
              <a:rPr lang="en-US" sz="3200" b="1" dirty="0">
                <a:solidFill>
                  <a:schemeClr val="bg1"/>
                </a:solidFill>
                <a:latin typeface="Franklin Gothic Medium" panose="020B0603020102020204" pitchFamily="34" charset="0"/>
              </a:rPr>
              <a:t>SAT or ACT Composite Score</a:t>
            </a:r>
          </a:p>
          <a:p>
            <a:pPr lvl="1">
              <a:lnSpc>
                <a:spcPts val="3840"/>
              </a:lnSpc>
            </a:pPr>
            <a:r>
              <a:rPr lang="en-US" sz="3200" b="1" dirty="0">
                <a:solidFill>
                  <a:schemeClr val="bg1"/>
                </a:solidFill>
                <a:latin typeface="Franklin Gothic Medium" panose="020B0603020102020204" pitchFamily="34" charset="0"/>
              </a:rPr>
              <a:t>Test-Optional</a:t>
            </a:r>
          </a:p>
          <a:p>
            <a:pPr>
              <a:lnSpc>
                <a:spcPts val="3840"/>
              </a:lnSpc>
            </a:pPr>
            <a:r>
              <a:rPr lang="en-US" sz="3200" b="1" dirty="0">
                <a:solidFill>
                  <a:schemeClr val="bg1"/>
                </a:solidFill>
                <a:latin typeface="Franklin Gothic Medium" panose="020B0603020102020204" pitchFamily="34" charset="0"/>
              </a:rPr>
              <a:t>For simplicity of this case study…</a:t>
            </a:r>
          </a:p>
          <a:p>
            <a:pPr lvl="1">
              <a:lnSpc>
                <a:spcPts val="3840"/>
              </a:lnSpc>
            </a:pPr>
            <a:r>
              <a:rPr lang="en-US" sz="3200" b="1" dirty="0">
                <a:solidFill>
                  <a:schemeClr val="bg1"/>
                </a:solidFill>
                <a:latin typeface="Franklin Gothic Medium" panose="020B0603020102020204" pitchFamily="34" charset="0"/>
              </a:rPr>
              <a:t>Each applicant attends a public high school where more than 80% of recent grads enrolled at a four-year college</a:t>
            </a:r>
          </a:p>
          <a:p>
            <a:pPr lvl="1">
              <a:lnSpc>
                <a:spcPts val="3840"/>
              </a:lnSpc>
            </a:pPr>
            <a:r>
              <a:rPr lang="en-US" sz="3200" b="1" dirty="0">
                <a:solidFill>
                  <a:schemeClr val="bg1"/>
                </a:solidFill>
                <a:latin typeface="Franklin Gothic Medium" panose="020B0603020102020204" pitchFamily="34" charset="0"/>
              </a:rPr>
              <a:t>Each applicant has comparable grades senior year </a:t>
            </a:r>
          </a:p>
          <a:p>
            <a:pPr>
              <a:lnSpc>
                <a:spcPts val="3840"/>
              </a:lnSpc>
            </a:pPr>
            <a:endParaRPr lang="en-US" sz="32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751090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805911" y="-122823"/>
            <a:ext cx="10577126"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Round 1: Academic Achievement</a:t>
            </a:r>
          </a:p>
        </p:txBody>
      </p:sp>
      <p:graphicFrame>
        <p:nvGraphicFramePr>
          <p:cNvPr id="3" name="Table 3">
            <a:extLst>
              <a:ext uri="{FF2B5EF4-FFF2-40B4-BE49-F238E27FC236}">
                <a16:creationId xmlns:a16="http://schemas.microsoft.com/office/drawing/2014/main" id="{6AF4DAA7-A161-8E22-5B19-3D1B2D5825C8}"/>
              </a:ext>
            </a:extLst>
          </p:cNvPr>
          <p:cNvGraphicFramePr>
            <a:graphicFrameLocks noGrp="1"/>
          </p:cNvGraphicFramePr>
          <p:nvPr>
            <p:extLst>
              <p:ext uri="{D42A27DB-BD31-4B8C-83A1-F6EECF244321}">
                <p14:modId xmlns:p14="http://schemas.microsoft.com/office/powerpoint/2010/main" val="894814176"/>
              </p:ext>
            </p:extLst>
          </p:nvPr>
        </p:nvGraphicFramePr>
        <p:xfrm>
          <a:off x="947419" y="1567706"/>
          <a:ext cx="10294110" cy="4594170"/>
        </p:xfrm>
        <a:graphic>
          <a:graphicData uri="http://schemas.openxmlformats.org/drawingml/2006/table">
            <a:tbl>
              <a:tblPr firstRow="1" bandRow="1">
                <a:tableStyleId>{5C22544A-7EE6-4342-B048-85BDC9FD1C3A}</a:tableStyleId>
              </a:tblPr>
              <a:tblGrid>
                <a:gridCol w="2058822">
                  <a:extLst>
                    <a:ext uri="{9D8B030D-6E8A-4147-A177-3AD203B41FA5}">
                      <a16:colId xmlns:a16="http://schemas.microsoft.com/office/drawing/2014/main" val="1931941045"/>
                    </a:ext>
                  </a:extLst>
                </a:gridCol>
                <a:gridCol w="2058822">
                  <a:extLst>
                    <a:ext uri="{9D8B030D-6E8A-4147-A177-3AD203B41FA5}">
                      <a16:colId xmlns:a16="http://schemas.microsoft.com/office/drawing/2014/main" val="915003337"/>
                    </a:ext>
                  </a:extLst>
                </a:gridCol>
                <a:gridCol w="2058822">
                  <a:extLst>
                    <a:ext uri="{9D8B030D-6E8A-4147-A177-3AD203B41FA5}">
                      <a16:colId xmlns:a16="http://schemas.microsoft.com/office/drawing/2014/main" val="2315686349"/>
                    </a:ext>
                  </a:extLst>
                </a:gridCol>
                <a:gridCol w="2058822">
                  <a:extLst>
                    <a:ext uri="{9D8B030D-6E8A-4147-A177-3AD203B41FA5}">
                      <a16:colId xmlns:a16="http://schemas.microsoft.com/office/drawing/2014/main" val="1123143343"/>
                    </a:ext>
                  </a:extLst>
                </a:gridCol>
                <a:gridCol w="2058822">
                  <a:extLst>
                    <a:ext uri="{9D8B030D-6E8A-4147-A177-3AD203B41FA5}">
                      <a16:colId xmlns:a16="http://schemas.microsoft.com/office/drawing/2014/main" val="1814132826"/>
                    </a:ext>
                  </a:extLst>
                </a:gridCol>
              </a:tblGrid>
              <a:tr h="765695">
                <a:tc>
                  <a:txBody>
                    <a:bodyPr/>
                    <a:lstStyle/>
                    <a:p>
                      <a:endParaRPr lang="en-US" dirty="0">
                        <a:latin typeface="Franklin Gothic Medium" panose="020B0603020102020204" pitchFamily="34" charset="0"/>
                      </a:endParaRPr>
                    </a:p>
                  </a:txBody>
                  <a:tcPr/>
                </a:tc>
                <a:tc>
                  <a:txBody>
                    <a:bodyPr/>
                    <a:lstStyle/>
                    <a:p>
                      <a:pPr algn="ctr"/>
                      <a:r>
                        <a:rPr lang="en-US" sz="3600" dirty="0">
                          <a:latin typeface="Franklin Gothic Medium" panose="020B0603020102020204" pitchFamily="34" charset="0"/>
                        </a:rPr>
                        <a:t>GPA</a:t>
                      </a:r>
                    </a:p>
                  </a:txBody>
                  <a:tcPr anchor="ctr"/>
                </a:tc>
                <a:tc>
                  <a:txBody>
                    <a:bodyPr/>
                    <a:lstStyle/>
                    <a:p>
                      <a:pPr algn="ctr"/>
                      <a:r>
                        <a:rPr lang="en-US" sz="3600" dirty="0">
                          <a:latin typeface="Franklin Gothic Medium" panose="020B0603020102020204" pitchFamily="34" charset="0"/>
                        </a:rPr>
                        <a:t>SAT</a:t>
                      </a:r>
                    </a:p>
                  </a:txBody>
                  <a:tcPr anchor="ctr"/>
                </a:tc>
                <a:tc>
                  <a:txBody>
                    <a:bodyPr/>
                    <a:lstStyle/>
                    <a:p>
                      <a:pPr algn="ctr"/>
                      <a:r>
                        <a:rPr lang="en-US" sz="3600" dirty="0">
                          <a:latin typeface="Franklin Gothic Medium" panose="020B0603020102020204" pitchFamily="34" charset="0"/>
                        </a:rPr>
                        <a:t>ACT</a:t>
                      </a:r>
                    </a:p>
                  </a:txBody>
                  <a:tcPr anchor="ctr"/>
                </a:tc>
                <a:tc>
                  <a:txBody>
                    <a:bodyPr/>
                    <a:lstStyle/>
                    <a:p>
                      <a:pPr algn="ctr"/>
                      <a:r>
                        <a:rPr lang="en-US" sz="3600" dirty="0">
                          <a:latin typeface="Franklin Gothic Medium" panose="020B0603020102020204" pitchFamily="34" charset="0"/>
                        </a:rPr>
                        <a:t>Rigor</a:t>
                      </a:r>
                    </a:p>
                  </a:txBody>
                  <a:tcPr anchor="ctr"/>
                </a:tc>
                <a:extLst>
                  <a:ext uri="{0D108BD9-81ED-4DB2-BD59-A6C34878D82A}">
                    <a16:rowId xmlns:a16="http://schemas.microsoft.com/office/drawing/2014/main" val="1978607999"/>
                  </a:ext>
                </a:extLst>
              </a:tr>
              <a:tr h="765695">
                <a:tc>
                  <a:txBody>
                    <a:bodyPr/>
                    <a:lstStyle/>
                    <a:p>
                      <a:pPr algn="ctr"/>
                      <a:r>
                        <a:rPr lang="en-US" sz="3600" dirty="0">
                          <a:solidFill>
                            <a:schemeClr val="tx1"/>
                          </a:solidFill>
                          <a:latin typeface="Franklin Gothic Medium" panose="020B0603020102020204" pitchFamily="34" charset="0"/>
                        </a:rPr>
                        <a:t>Martha</a:t>
                      </a:r>
                    </a:p>
                  </a:txBody>
                  <a:tcPr anchor="ctr"/>
                </a:tc>
                <a:tc>
                  <a:txBody>
                    <a:bodyPr/>
                    <a:lstStyle/>
                    <a:p>
                      <a:pPr algn="ctr"/>
                      <a:r>
                        <a:rPr lang="en-US" sz="3600" dirty="0">
                          <a:solidFill>
                            <a:schemeClr val="tx1"/>
                          </a:solidFill>
                          <a:latin typeface="Franklin Gothic Medium" panose="020B0603020102020204" pitchFamily="34" charset="0"/>
                        </a:rPr>
                        <a:t>4.0</a:t>
                      </a:r>
                    </a:p>
                  </a:txBody>
                  <a:tcPr anchor="ctr"/>
                </a:tc>
                <a:tc>
                  <a:txBody>
                    <a:bodyPr/>
                    <a:lstStyle/>
                    <a:p>
                      <a:pPr algn="ctr"/>
                      <a:endParaRPr lang="en-US" sz="3600" dirty="0">
                        <a:solidFill>
                          <a:schemeClr val="tx1"/>
                        </a:solidFill>
                        <a:latin typeface="Franklin Gothic Medium" panose="020B0603020102020204" pitchFamily="34" charset="0"/>
                      </a:endParaRPr>
                    </a:p>
                  </a:txBody>
                  <a:tcPr anchor="ctr"/>
                </a:tc>
                <a:tc>
                  <a:txBody>
                    <a:bodyPr/>
                    <a:lstStyle/>
                    <a:p>
                      <a:pPr algn="ctr"/>
                      <a:endParaRPr lang="en-US" sz="3600" dirty="0">
                        <a:solidFill>
                          <a:schemeClr val="tx1"/>
                        </a:solidFill>
                        <a:latin typeface="Franklin Gothic Medium" panose="020B0603020102020204" pitchFamily="34" charset="0"/>
                      </a:endParaRPr>
                    </a:p>
                  </a:txBody>
                  <a:tcPr anchor="ctr"/>
                </a:tc>
                <a:tc>
                  <a:txBody>
                    <a:bodyPr/>
                    <a:lstStyle/>
                    <a:p>
                      <a:pPr algn="ctr"/>
                      <a:r>
                        <a:rPr lang="en-US" sz="3600" dirty="0">
                          <a:solidFill>
                            <a:schemeClr val="tx1"/>
                          </a:solidFill>
                          <a:latin typeface="Franklin Gothic Medium" panose="020B0603020102020204" pitchFamily="34" charset="0"/>
                        </a:rPr>
                        <a:t>Most</a:t>
                      </a:r>
                    </a:p>
                  </a:txBody>
                  <a:tcPr anchor="ctr"/>
                </a:tc>
                <a:extLst>
                  <a:ext uri="{0D108BD9-81ED-4DB2-BD59-A6C34878D82A}">
                    <a16:rowId xmlns:a16="http://schemas.microsoft.com/office/drawing/2014/main" val="824915803"/>
                  </a:ext>
                </a:extLst>
              </a:tr>
              <a:tr h="765695">
                <a:tc>
                  <a:txBody>
                    <a:bodyPr/>
                    <a:lstStyle/>
                    <a:p>
                      <a:pPr algn="ctr"/>
                      <a:r>
                        <a:rPr lang="en-US" sz="3600" dirty="0">
                          <a:solidFill>
                            <a:schemeClr val="tx1"/>
                          </a:solidFill>
                          <a:latin typeface="Franklin Gothic Medium" panose="020B0603020102020204" pitchFamily="34" charset="0"/>
                        </a:rPr>
                        <a:t>Alex</a:t>
                      </a:r>
                    </a:p>
                  </a:txBody>
                  <a:tcPr anchor="ctr"/>
                </a:tc>
                <a:tc>
                  <a:txBody>
                    <a:bodyPr/>
                    <a:lstStyle/>
                    <a:p>
                      <a:pPr algn="ctr"/>
                      <a:r>
                        <a:rPr lang="en-US" sz="3600" dirty="0">
                          <a:solidFill>
                            <a:schemeClr val="tx1"/>
                          </a:solidFill>
                          <a:latin typeface="Franklin Gothic Medium" panose="020B0603020102020204" pitchFamily="34" charset="0"/>
                        </a:rPr>
                        <a:t>3.92</a:t>
                      </a:r>
                    </a:p>
                  </a:txBody>
                  <a:tcPr anchor="ctr"/>
                </a:tc>
                <a:tc>
                  <a:txBody>
                    <a:bodyPr/>
                    <a:lstStyle/>
                    <a:p>
                      <a:pPr algn="ctr"/>
                      <a:endParaRPr lang="en-US" sz="3600" dirty="0">
                        <a:solidFill>
                          <a:schemeClr val="tx1"/>
                        </a:solidFill>
                        <a:latin typeface="Franklin Gothic Medium" panose="020B0603020102020204" pitchFamily="34" charset="0"/>
                      </a:endParaRPr>
                    </a:p>
                  </a:txBody>
                  <a:tcPr anchor="ctr"/>
                </a:tc>
                <a:tc>
                  <a:txBody>
                    <a:bodyPr/>
                    <a:lstStyle/>
                    <a:p>
                      <a:pPr algn="ctr"/>
                      <a:endParaRPr lang="en-US" sz="3600" dirty="0">
                        <a:solidFill>
                          <a:schemeClr val="tx1"/>
                        </a:solidFill>
                        <a:latin typeface="Franklin Gothic Medium" panose="020B0603020102020204" pitchFamily="34" charset="0"/>
                      </a:endParaRPr>
                    </a:p>
                  </a:txBody>
                  <a:tcPr anchor="ctr"/>
                </a:tc>
                <a:tc>
                  <a:txBody>
                    <a:bodyPr/>
                    <a:lstStyle/>
                    <a:p>
                      <a:pPr algn="ctr"/>
                      <a:r>
                        <a:rPr lang="en-US" sz="3600" dirty="0">
                          <a:solidFill>
                            <a:schemeClr val="tx1"/>
                          </a:solidFill>
                          <a:latin typeface="Franklin Gothic Medium" panose="020B0603020102020204" pitchFamily="34" charset="0"/>
                        </a:rPr>
                        <a:t>Very</a:t>
                      </a:r>
                    </a:p>
                  </a:txBody>
                  <a:tcPr anchor="ctr"/>
                </a:tc>
                <a:extLst>
                  <a:ext uri="{0D108BD9-81ED-4DB2-BD59-A6C34878D82A}">
                    <a16:rowId xmlns:a16="http://schemas.microsoft.com/office/drawing/2014/main" val="3995554297"/>
                  </a:ext>
                </a:extLst>
              </a:tr>
              <a:tr h="765695">
                <a:tc>
                  <a:txBody>
                    <a:bodyPr/>
                    <a:lstStyle/>
                    <a:p>
                      <a:pPr algn="ctr"/>
                      <a:r>
                        <a:rPr lang="en-US" sz="3600" dirty="0">
                          <a:solidFill>
                            <a:schemeClr val="tx1"/>
                          </a:solidFill>
                          <a:latin typeface="Franklin Gothic Medium" panose="020B0603020102020204" pitchFamily="34" charset="0"/>
                        </a:rPr>
                        <a:t>Sophie</a:t>
                      </a:r>
                    </a:p>
                  </a:txBody>
                  <a:tcPr anchor="ctr"/>
                </a:tc>
                <a:tc>
                  <a:txBody>
                    <a:bodyPr/>
                    <a:lstStyle/>
                    <a:p>
                      <a:pPr algn="ctr"/>
                      <a:r>
                        <a:rPr lang="en-US" sz="3600" dirty="0">
                          <a:solidFill>
                            <a:schemeClr val="tx1"/>
                          </a:solidFill>
                          <a:latin typeface="Franklin Gothic Medium" panose="020B0603020102020204" pitchFamily="34" charset="0"/>
                        </a:rPr>
                        <a:t>3.85</a:t>
                      </a:r>
                    </a:p>
                  </a:txBody>
                  <a:tcPr anchor="ctr"/>
                </a:tc>
                <a:tc>
                  <a:txBody>
                    <a:bodyPr/>
                    <a:lstStyle/>
                    <a:p>
                      <a:pPr algn="ctr"/>
                      <a:r>
                        <a:rPr lang="en-US" sz="3600" dirty="0">
                          <a:solidFill>
                            <a:schemeClr val="tx1"/>
                          </a:solidFill>
                          <a:latin typeface="Franklin Gothic Medium" panose="020B0603020102020204" pitchFamily="34" charset="0"/>
                        </a:rPr>
                        <a:t>760/790</a:t>
                      </a:r>
                    </a:p>
                  </a:txBody>
                  <a:tcPr anchor="ctr"/>
                </a:tc>
                <a:tc>
                  <a:txBody>
                    <a:bodyPr/>
                    <a:lstStyle/>
                    <a:p>
                      <a:pPr algn="ctr"/>
                      <a:endParaRPr lang="en-US" sz="3600" dirty="0">
                        <a:solidFill>
                          <a:schemeClr val="tx1"/>
                        </a:solidFill>
                        <a:latin typeface="Franklin Gothic Medium" panose="020B0603020102020204" pitchFamily="34" charset="0"/>
                      </a:endParaRPr>
                    </a:p>
                  </a:txBody>
                  <a:tcPr anchor="ctr"/>
                </a:tc>
                <a:tc>
                  <a:txBody>
                    <a:bodyPr/>
                    <a:lstStyle/>
                    <a:p>
                      <a:pPr algn="ctr"/>
                      <a:r>
                        <a:rPr lang="en-US" sz="3600" dirty="0">
                          <a:solidFill>
                            <a:schemeClr val="tx1"/>
                          </a:solidFill>
                          <a:latin typeface="Franklin Gothic Medium" panose="020B0603020102020204" pitchFamily="34" charset="0"/>
                        </a:rPr>
                        <a:t>Most</a:t>
                      </a:r>
                    </a:p>
                  </a:txBody>
                  <a:tcPr anchor="ctr"/>
                </a:tc>
                <a:extLst>
                  <a:ext uri="{0D108BD9-81ED-4DB2-BD59-A6C34878D82A}">
                    <a16:rowId xmlns:a16="http://schemas.microsoft.com/office/drawing/2014/main" val="1857221654"/>
                  </a:ext>
                </a:extLst>
              </a:tr>
              <a:tr h="765695">
                <a:tc>
                  <a:txBody>
                    <a:bodyPr/>
                    <a:lstStyle/>
                    <a:p>
                      <a:pPr algn="ctr"/>
                      <a:r>
                        <a:rPr lang="en-US" sz="3600" dirty="0">
                          <a:solidFill>
                            <a:schemeClr val="tx1"/>
                          </a:solidFill>
                          <a:latin typeface="Franklin Gothic Medium" panose="020B0603020102020204" pitchFamily="34" charset="0"/>
                        </a:rPr>
                        <a:t>James</a:t>
                      </a:r>
                    </a:p>
                  </a:txBody>
                  <a:tcPr anchor="ctr"/>
                </a:tc>
                <a:tc>
                  <a:txBody>
                    <a:bodyPr/>
                    <a:lstStyle/>
                    <a:p>
                      <a:pPr algn="ctr"/>
                      <a:r>
                        <a:rPr lang="en-US" sz="3600" dirty="0">
                          <a:solidFill>
                            <a:schemeClr val="tx1"/>
                          </a:solidFill>
                          <a:latin typeface="Franklin Gothic Medium" panose="020B0603020102020204" pitchFamily="34" charset="0"/>
                        </a:rPr>
                        <a:t>3.77</a:t>
                      </a:r>
                    </a:p>
                  </a:txBody>
                  <a:tcPr anchor="ctr"/>
                </a:tc>
                <a:tc>
                  <a:txBody>
                    <a:bodyPr/>
                    <a:lstStyle/>
                    <a:p>
                      <a:pPr algn="ctr"/>
                      <a:endParaRPr lang="en-US" sz="3600" dirty="0">
                        <a:solidFill>
                          <a:schemeClr val="tx1"/>
                        </a:solidFill>
                        <a:latin typeface="Franklin Gothic Medium" panose="020B0603020102020204" pitchFamily="34" charset="0"/>
                      </a:endParaRPr>
                    </a:p>
                  </a:txBody>
                  <a:tcPr anchor="ctr"/>
                </a:tc>
                <a:tc>
                  <a:txBody>
                    <a:bodyPr/>
                    <a:lstStyle/>
                    <a:p>
                      <a:pPr algn="ctr"/>
                      <a:r>
                        <a:rPr lang="en-US" sz="3600" dirty="0">
                          <a:solidFill>
                            <a:schemeClr val="tx1"/>
                          </a:solidFill>
                          <a:latin typeface="Franklin Gothic Medium" panose="020B0603020102020204" pitchFamily="34" charset="0"/>
                        </a:rPr>
                        <a:t>33</a:t>
                      </a:r>
                    </a:p>
                  </a:txBody>
                  <a:tcPr anchor="ctr"/>
                </a:tc>
                <a:tc>
                  <a:txBody>
                    <a:bodyPr/>
                    <a:lstStyle/>
                    <a:p>
                      <a:pPr algn="ctr"/>
                      <a:r>
                        <a:rPr lang="en-US" sz="3600" dirty="0">
                          <a:solidFill>
                            <a:schemeClr val="tx1"/>
                          </a:solidFill>
                          <a:latin typeface="Franklin Gothic Medium" panose="020B0603020102020204" pitchFamily="34" charset="0"/>
                        </a:rPr>
                        <a:t>Most</a:t>
                      </a:r>
                    </a:p>
                  </a:txBody>
                  <a:tcPr anchor="ctr"/>
                </a:tc>
                <a:extLst>
                  <a:ext uri="{0D108BD9-81ED-4DB2-BD59-A6C34878D82A}">
                    <a16:rowId xmlns:a16="http://schemas.microsoft.com/office/drawing/2014/main" val="2135884719"/>
                  </a:ext>
                </a:extLst>
              </a:tr>
              <a:tr h="765695">
                <a:tc>
                  <a:txBody>
                    <a:bodyPr/>
                    <a:lstStyle/>
                    <a:p>
                      <a:pPr algn="ctr"/>
                      <a:r>
                        <a:rPr lang="en-US" sz="3600" dirty="0">
                          <a:solidFill>
                            <a:schemeClr val="tx1"/>
                          </a:solidFill>
                          <a:latin typeface="Franklin Gothic Medium" panose="020B0603020102020204" pitchFamily="34" charset="0"/>
                        </a:rPr>
                        <a:t>Jenny</a:t>
                      </a:r>
                    </a:p>
                  </a:txBody>
                  <a:tcPr anchor="ctr"/>
                </a:tc>
                <a:tc>
                  <a:txBody>
                    <a:bodyPr/>
                    <a:lstStyle/>
                    <a:p>
                      <a:pPr algn="ctr"/>
                      <a:r>
                        <a:rPr lang="en-US" sz="3600" dirty="0">
                          <a:solidFill>
                            <a:schemeClr val="tx1"/>
                          </a:solidFill>
                          <a:latin typeface="Franklin Gothic Medium" panose="020B0603020102020204" pitchFamily="34" charset="0"/>
                        </a:rPr>
                        <a:t>3.9</a:t>
                      </a:r>
                    </a:p>
                  </a:txBody>
                  <a:tcPr anchor="ctr"/>
                </a:tc>
                <a:tc>
                  <a:txBody>
                    <a:bodyPr/>
                    <a:lstStyle/>
                    <a:p>
                      <a:pPr algn="ctr"/>
                      <a:endParaRPr lang="en-US" sz="3600">
                        <a:solidFill>
                          <a:schemeClr val="tx1"/>
                        </a:solidFill>
                        <a:latin typeface="Franklin Gothic Medium" panose="020B0603020102020204" pitchFamily="34" charset="0"/>
                      </a:endParaRPr>
                    </a:p>
                  </a:txBody>
                  <a:tcPr anchor="ctr"/>
                </a:tc>
                <a:tc>
                  <a:txBody>
                    <a:bodyPr/>
                    <a:lstStyle/>
                    <a:p>
                      <a:pPr algn="ctr"/>
                      <a:r>
                        <a:rPr lang="en-US" sz="3600" dirty="0">
                          <a:solidFill>
                            <a:schemeClr val="tx1"/>
                          </a:solidFill>
                          <a:latin typeface="Franklin Gothic Medium" panose="020B0603020102020204" pitchFamily="34" charset="0"/>
                        </a:rPr>
                        <a:t>31</a:t>
                      </a:r>
                    </a:p>
                  </a:txBody>
                  <a:tcPr anchor="ctr"/>
                </a:tc>
                <a:tc>
                  <a:txBody>
                    <a:bodyPr/>
                    <a:lstStyle/>
                    <a:p>
                      <a:pPr algn="ctr"/>
                      <a:r>
                        <a:rPr lang="en-US" sz="3600" dirty="0">
                          <a:solidFill>
                            <a:schemeClr val="tx1"/>
                          </a:solidFill>
                          <a:latin typeface="Franklin Gothic Medium" panose="020B0603020102020204" pitchFamily="34" charset="0"/>
                        </a:rPr>
                        <a:t>Most</a:t>
                      </a:r>
                    </a:p>
                  </a:txBody>
                  <a:tcPr anchor="ctr"/>
                </a:tc>
                <a:extLst>
                  <a:ext uri="{0D108BD9-81ED-4DB2-BD59-A6C34878D82A}">
                    <a16:rowId xmlns:a16="http://schemas.microsoft.com/office/drawing/2014/main" val="2703168974"/>
                  </a:ext>
                </a:extLst>
              </a:tr>
            </a:tbl>
          </a:graphicData>
        </a:graphic>
      </p:graphicFrame>
    </p:spTree>
    <p:extLst>
      <p:ext uri="{BB962C8B-B14F-4D97-AF65-F5344CB8AC3E}">
        <p14:creationId xmlns:p14="http://schemas.microsoft.com/office/powerpoint/2010/main" val="1455135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2845003" y="0"/>
            <a:ext cx="6096001" cy="6858000"/>
          </a:xfrm>
          <a:prstGeom prst="rect">
            <a:avLst/>
          </a:prstGeom>
          <a:solidFill>
            <a:srgbClr val="0086EE">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2731753" y="1063533"/>
            <a:ext cx="6322495" cy="719812"/>
          </a:xfrm>
          <a:prstGeom prst="rect">
            <a:avLst/>
          </a:prstGeom>
          <a:noFill/>
        </p:spPr>
        <p:txBody>
          <a:bodyPr wrap="square" rtlCol="0">
            <a:spAutoFit/>
          </a:bodyPr>
          <a:lstStyle/>
          <a:p>
            <a:pPr algn="ctr">
              <a:lnSpc>
                <a:spcPts val="4500"/>
              </a:lnSpc>
            </a:pPr>
            <a:r>
              <a:rPr lang="en-US" sz="6600" b="1" dirty="0">
                <a:solidFill>
                  <a:schemeClr val="bg1"/>
                </a:solidFill>
                <a:latin typeface="Franklin Gothic Medium" panose="020B0603020102020204" pitchFamily="34" charset="0"/>
              </a:rPr>
              <a:t>Who’s your pick?</a:t>
            </a:r>
            <a:endParaRPr lang="en-US" sz="4800" b="1" dirty="0">
              <a:solidFill>
                <a:schemeClr val="bg1"/>
              </a:solidFill>
              <a:latin typeface="Franklin Gothic Medium" panose="020B0603020102020204" pitchFamily="34" charset="0"/>
            </a:endParaRPr>
          </a:p>
        </p:txBody>
      </p:sp>
      <p:sp>
        <p:nvSpPr>
          <p:cNvPr id="9" name="TextBox 8">
            <a:extLst>
              <a:ext uri="{FF2B5EF4-FFF2-40B4-BE49-F238E27FC236}">
                <a16:creationId xmlns:a16="http://schemas.microsoft.com/office/drawing/2014/main" id="{6B0EFBC1-1065-A086-D225-59F77AC6D0DD}"/>
              </a:ext>
            </a:extLst>
          </p:cNvPr>
          <p:cNvSpPr txBox="1"/>
          <p:nvPr/>
        </p:nvSpPr>
        <p:spPr>
          <a:xfrm>
            <a:off x="3025109" y="2331763"/>
            <a:ext cx="5735785" cy="3617913"/>
          </a:xfrm>
          <a:prstGeom prst="rect">
            <a:avLst/>
          </a:prstGeom>
          <a:noFill/>
        </p:spPr>
        <p:txBody>
          <a:bodyPr wrap="square" rtlCol="0">
            <a:spAutoFit/>
          </a:bodyPr>
          <a:lstStyle/>
          <a:p>
            <a:pPr algn="ctr">
              <a:lnSpc>
                <a:spcPts val="3000"/>
              </a:lnSpc>
            </a:pPr>
            <a:r>
              <a:rPr lang="en-US" sz="6600" b="1" dirty="0">
                <a:solidFill>
                  <a:schemeClr val="bg1"/>
                </a:solidFill>
                <a:latin typeface="Franklin Gothic Medium" panose="020B0603020102020204" pitchFamily="34" charset="0"/>
              </a:rPr>
              <a:t>Martha</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Alex</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Sophie</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James</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Jenny</a:t>
            </a:r>
          </a:p>
        </p:txBody>
      </p:sp>
    </p:spTree>
    <p:extLst>
      <p:ext uri="{BB962C8B-B14F-4D97-AF65-F5344CB8AC3E}">
        <p14:creationId xmlns:p14="http://schemas.microsoft.com/office/powerpoint/2010/main" val="941998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nSpc>
                <a:spcPts val="9000"/>
              </a:lnSpc>
            </a:pPr>
            <a:r>
              <a:rPr lang="en-US" sz="5400" b="1" dirty="0">
                <a:solidFill>
                  <a:schemeClr val="bg1"/>
                </a:solidFill>
                <a:latin typeface="Franklin Gothic Medium" panose="020B0603020102020204" pitchFamily="34" charset="0"/>
              </a:rPr>
              <a:t>Round 2: Extracurricular Engagement</a:t>
            </a:r>
          </a:p>
        </p:txBody>
      </p:sp>
      <p:sp>
        <p:nvSpPr>
          <p:cNvPr id="32" name="TextBox 31">
            <a:extLst>
              <a:ext uri="{FF2B5EF4-FFF2-40B4-BE49-F238E27FC236}">
                <a16:creationId xmlns:a16="http://schemas.microsoft.com/office/drawing/2014/main" id="{A2C82DA5-67C5-9A1D-5FE2-68842C115DB4}"/>
              </a:ext>
            </a:extLst>
          </p:cNvPr>
          <p:cNvSpPr txBox="1"/>
          <p:nvPr/>
        </p:nvSpPr>
        <p:spPr>
          <a:xfrm>
            <a:off x="422094" y="1214870"/>
            <a:ext cx="11344759" cy="6081152"/>
          </a:xfrm>
          <a:prstGeom prst="rect">
            <a:avLst/>
          </a:prstGeom>
          <a:noFill/>
        </p:spPr>
        <p:txBody>
          <a:bodyPr wrap="square" rtlCol="0">
            <a:spAutoFit/>
          </a:bodyPr>
          <a:lstStyle/>
          <a:p>
            <a:pPr>
              <a:lnSpc>
                <a:spcPts val="3300"/>
              </a:lnSpc>
            </a:pPr>
            <a:r>
              <a:rPr lang="en-US" sz="3600" b="1" dirty="0">
                <a:solidFill>
                  <a:schemeClr val="bg1"/>
                </a:solidFill>
                <a:latin typeface="Franklin Gothic Medium" panose="020B0603020102020204" pitchFamily="34" charset="0"/>
              </a:rPr>
              <a:t>Keep in mind…</a:t>
            </a:r>
          </a:p>
          <a:p>
            <a:pPr lvl="1">
              <a:lnSpc>
                <a:spcPts val="3300"/>
              </a:lnSpc>
            </a:pPr>
            <a:r>
              <a:rPr lang="en-US" sz="3600" b="1" dirty="0">
                <a:solidFill>
                  <a:schemeClr val="bg1"/>
                </a:solidFill>
                <a:latin typeface="Franklin Gothic Medium" panose="020B0603020102020204" pitchFamily="34" charset="0"/>
              </a:rPr>
              <a:t>Special Skills</a:t>
            </a:r>
          </a:p>
          <a:p>
            <a:pPr lvl="1">
              <a:lnSpc>
                <a:spcPts val="3300"/>
              </a:lnSpc>
            </a:pPr>
            <a:r>
              <a:rPr lang="en-US" sz="3600" b="1" dirty="0">
                <a:solidFill>
                  <a:schemeClr val="bg1"/>
                </a:solidFill>
                <a:latin typeface="Franklin Gothic Medium" panose="020B0603020102020204" pitchFamily="34" charset="0"/>
              </a:rPr>
              <a:t>Demonstrated Interest </a:t>
            </a:r>
            <a:r>
              <a:rPr lang="en-US" sz="3600" b="1" i="1" dirty="0">
                <a:solidFill>
                  <a:schemeClr val="bg1"/>
                </a:solidFill>
                <a:latin typeface="Franklin Gothic Medium" panose="020B0603020102020204" pitchFamily="34" charset="0"/>
              </a:rPr>
              <a:t>or</a:t>
            </a:r>
            <a:r>
              <a:rPr lang="en-US" sz="3600" b="1" dirty="0">
                <a:solidFill>
                  <a:schemeClr val="bg1"/>
                </a:solidFill>
                <a:latin typeface="Franklin Gothic Medium" panose="020B0603020102020204" pitchFamily="34" charset="0"/>
              </a:rPr>
              <a:t> Potential</a:t>
            </a:r>
          </a:p>
          <a:p>
            <a:pPr lvl="1">
              <a:lnSpc>
                <a:spcPts val="3300"/>
              </a:lnSpc>
            </a:pPr>
            <a:r>
              <a:rPr lang="en-US" sz="3600" b="1" dirty="0">
                <a:solidFill>
                  <a:schemeClr val="bg1"/>
                </a:solidFill>
                <a:latin typeface="Franklin Gothic Medium" panose="020B0603020102020204" pitchFamily="34" charset="0"/>
              </a:rPr>
              <a:t>Well-Rounded vs. Specialist</a:t>
            </a:r>
          </a:p>
          <a:p>
            <a:pPr lvl="1">
              <a:lnSpc>
                <a:spcPts val="3300"/>
              </a:lnSpc>
            </a:pPr>
            <a:r>
              <a:rPr lang="en-US" sz="3600" b="1" dirty="0">
                <a:solidFill>
                  <a:schemeClr val="bg1"/>
                </a:solidFill>
                <a:latin typeface="Franklin Gothic Medium" panose="020B0603020102020204" pitchFamily="34" charset="0"/>
              </a:rPr>
              <a:t>Long-Term Interests vs. New Passions</a:t>
            </a:r>
          </a:p>
          <a:p>
            <a:pPr lvl="1">
              <a:lnSpc>
                <a:spcPts val="3300"/>
              </a:lnSpc>
            </a:pPr>
            <a:r>
              <a:rPr lang="en-US" sz="3600" b="1" dirty="0">
                <a:solidFill>
                  <a:schemeClr val="bg1"/>
                </a:solidFill>
                <a:latin typeface="Franklin Gothic Medium" panose="020B0603020102020204" pitchFamily="34" charset="0"/>
              </a:rPr>
              <a:t>Level of Involvement/Engagement</a:t>
            </a:r>
          </a:p>
          <a:p>
            <a:pPr lvl="1">
              <a:lnSpc>
                <a:spcPts val="3300"/>
              </a:lnSpc>
            </a:pPr>
            <a:r>
              <a:rPr lang="en-US" sz="3600" b="1" dirty="0">
                <a:solidFill>
                  <a:schemeClr val="bg1"/>
                </a:solidFill>
                <a:latin typeface="Franklin Gothic Medium" panose="020B0603020102020204" pitchFamily="34" charset="0"/>
              </a:rPr>
              <a:t>Awards or Recognition</a:t>
            </a:r>
          </a:p>
          <a:p>
            <a:pPr>
              <a:lnSpc>
                <a:spcPts val="3300"/>
              </a:lnSpc>
            </a:pPr>
            <a:endParaRPr lang="en-US" sz="3600" b="1" dirty="0">
              <a:solidFill>
                <a:schemeClr val="bg1"/>
              </a:solidFill>
              <a:latin typeface="Franklin Gothic Medium" panose="020B0603020102020204" pitchFamily="34" charset="0"/>
            </a:endParaRPr>
          </a:p>
          <a:p>
            <a:pPr>
              <a:lnSpc>
                <a:spcPts val="3300"/>
              </a:lnSpc>
            </a:pPr>
            <a:r>
              <a:rPr lang="en-US" sz="3600" b="1" dirty="0">
                <a:solidFill>
                  <a:schemeClr val="bg1"/>
                </a:solidFill>
                <a:latin typeface="Franklin Gothic Medium" panose="020B0603020102020204" pitchFamily="34" charset="0"/>
              </a:rPr>
              <a:t>Extracurricular includes activities outside of the school environment.</a:t>
            </a:r>
          </a:p>
          <a:p>
            <a:pPr>
              <a:lnSpc>
                <a:spcPts val="3300"/>
              </a:lnSpc>
            </a:pPr>
            <a:r>
              <a:rPr lang="en-US" sz="3600" b="1" dirty="0">
                <a:solidFill>
                  <a:schemeClr val="bg1"/>
                </a:solidFill>
                <a:latin typeface="Franklin Gothic Medium" panose="020B0603020102020204" pitchFamily="34" charset="0"/>
              </a:rPr>
              <a:t>We recognize the pandemic has disrupted many students’ activities – we read extracurriculars contextually.</a:t>
            </a:r>
          </a:p>
          <a:p>
            <a:pPr>
              <a:lnSpc>
                <a:spcPts val="3840"/>
              </a:lnSpc>
            </a:pPr>
            <a:endParaRPr lang="en-US" sz="32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1107327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Martha</a:t>
            </a:r>
          </a:p>
        </p:txBody>
      </p:sp>
      <p:sp>
        <p:nvSpPr>
          <p:cNvPr id="32" name="TextBox 31">
            <a:extLst>
              <a:ext uri="{FF2B5EF4-FFF2-40B4-BE49-F238E27FC236}">
                <a16:creationId xmlns:a16="http://schemas.microsoft.com/office/drawing/2014/main" id="{A2C82DA5-67C5-9A1D-5FE2-68842C115DB4}"/>
              </a:ext>
            </a:extLst>
          </p:cNvPr>
          <p:cNvSpPr txBox="1"/>
          <p:nvPr/>
        </p:nvSpPr>
        <p:spPr>
          <a:xfrm>
            <a:off x="1159026" y="1696189"/>
            <a:ext cx="11344759" cy="4837222"/>
          </a:xfrm>
          <a:prstGeom prst="rect">
            <a:avLst/>
          </a:prstGeom>
          <a:noFill/>
        </p:spPr>
        <p:txBody>
          <a:bodyPr wrap="square" rtlCol="0">
            <a:spAutoFit/>
          </a:bodyPr>
          <a:lstStyle/>
          <a:p>
            <a:pPr>
              <a:lnSpc>
                <a:spcPts val="2500"/>
              </a:lnSpc>
            </a:pPr>
            <a:r>
              <a:rPr lang="en-US" sz="3600" b="1" dirty="0">
                <a:solidFill>
                  <a:schemeClr val="bg1"/>
                </a:solidFill>
                <a:latin typeface="Franklin Gothic Medium" panose="020B0603020102020204" pitchFamily="34" charset="0"/>
              </a:rPr>
              <a:t>Volunteer with Children</a:t>
            </a:r>
            <a:endParaRPr lang="en-US" sz="1200" b="1" dirty="0">
              <a:solidFill>
                <a:schemeClr val="bg1"/>
              </a:solidFill>
              <a:latin typeface="Franklin Gothic Medium" panose="020B0603020102020204" pitchFamily="34" charset="0"/>
            </a:endParaRPr>
          </a:p>
          <a:p>
            <a:pPr>
              <a:lnSpc>
                <a:spcPts val="2500"/>
              </a:lnSpc>
            </a:pPr>
            <a:r>
              <a:rPr lang="en-US" sz="2400" dirty="0">
                <a:solidFill>
                  <a:schemeClr val="bg1"/>
                </a:solidFill>
                <a:latin typeface="Franklin Gothic Medium" panose="020B0603020102020204" pitchFamily="34" charset="0"/>
              </a:rPr>
              <a:t>3 hours/week, 36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Bible Study, Small Group Leader</a:t>
            </a:r>
          </a:p>
          <a:p>
            <a:pPr>
              <a:lnSpc>
                <a:spcPts val="2500"/>
              </a:lnSpc>
            </a:pPr>
            <a:r>
              <a:rPr lang="en-US" sz="2400" dirty="0">
                <a:solidFill>
                  <a:schemeClr val="bg1"/>
                </a:solidFill>
                <a:latin typeface="Franklin Gothic Medium" panose="020B0603020102020204" pitchFamily="34" charset="0"/>
              </a:rPr>
              <a:t>2 hours/week, 52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Missionary Trips with Church</a:t>
            </a:r>
          </a:p>
          <a:p>
            <a:pPr>
              <a:lnSpc>
                <a:spcPts val="2500"/>
              </a:lnSpc>
            </a:pPr>
            <a:r>
              <a:rPr lang="en-US" sz="2400" dirty="0">
                <a:solidFill>
                  <a:schemeClr val="bg1"/>
                </a:solidFill>
                <a:latin typeface="Franklin Gothic Medium" panose="020B0603020102020204" pitchFamily="34" charset="0"/>
              </a:rPr>
              <a:t>100 hours/week, 1 week, 9-10</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Volleyball</a:t>
            </a:r>
          </a:p>
          <a:p>
            <a:pPr>
              <a:lnSpc>
                <a:spcPts val="2500"/>
              </a:lnSpc>
            </a:pPr>
            <a:r>
              <a:rPr lang="en-US" sz="2400" dirty="0">
                <a:solidFill>
                  <a:schemeClr val="bg1"/>
                </a:solidFill>
                <a:latin typeface="Franklin Gothic Medium" panose="020B0603020102020204" pitchFamily="34" charset="0"/>
              </a:rPr>
              <a:t>5 hours/week, 20 weeks, 9-10</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Mentor to First-Year Students</a:t>
            </a:r>
          </a:p>
          <a:p>
            <a:pPr>
              <a:lnSpc>
                <a:spcPts val="2500"/>
              </a:lnSpc>
            </a:pPr>
            <a:r>
              <a:rPr lang="en-US" sz="2400" dirty="0">
                <a:solidFill>
                  <a:schemeClr val="bg1"/>
                </a:solidFill>
                <a:latin typeface="Franklin Gothic Medium" panose="020B0603020102020204" pitchFamily="34" charset="0"/>
              </a:rPr>
              <a:t>1 hour/week, 12 weeks, 12</a:t>
            </a:r>
          </a:p>
          <a:p>
            <a:pPr>
              <a:lnSpc>
                <a:spcPts val="2000"/>
              </a:lnSpc>
            </a:pPr>
            <a:endParaRPr lang="en-US" sz="2000" b="1" dirty="0">
              <a:solidFill>
                <a:schemeClr val="bg1"/>
              </a:solidFill>
              <a:latin typeface="Franklin Gothic Medium" panose="020B0603020102020204" pitchFamily="34" charset="0"/>
            </a:endParaRPr>
          </a:p>
        </p:txBody>
      </p:sp>
      <p:pic>
        <p:nvPicPr>
          <p:cNvPr id="8" name="Picture 7" descr="Shape&#10;&#10;Description automatically generated with low confidence">
            <a:extLst>
              <a:ext uri="{FF2B5EF4-FFF2-40B4-BE49-F238E27FC236}">
                <a16:creationId xmlns:a16="http://schemas.microsoft.com/office/drawing/2014/main" id="{9104522F-8AC9-D034-81E9-2CEF9F5C69A6}"/>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106894" y="585216"/>
            <a:ext cx="3136392" cy="6272784"/>
          </a:xfrm>
          <a:prstGeom prst="rect">
            <a:avLst/>
          </a:prstGeom>
        </p:spPr>
      </p:pic>
    </p:spTree>
    <p:extLst>
      <p:ext uri="{BB962C8B-B14F-4D97-AF65-F5344CB8AC3E}">
        <p14:creationId xmlns:p14="http://schemas.microsoft.com/office/powerpoint/2010/main" val="24212916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Alex</a:t>
            </a:r>
          </a:p>
        </p:txBody>
      </p:sp>
      <p:pic>
        <p:nvPicPr>
          <p:cNvPr id="7" name="Picture 6" descr="Shape&#10;&#10;Description automatically generated with low confidence">
            <a:extLst>
              <a:ext uri="{FF2B5EF4-FFF2-40B4-BE49-F238E27FC236}">
                <a16:creationId xmlns:a16="http://schemas.microsoft.com/office/drawing/2014/main" id="{96EE4043-AFD8-0AA5-4A82-A38587A28D5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77633" y="150609"/>
            <a:ext cx="4547455" cy="9094910"/>
          </a:xfrm>
          <a:prstGeom prst="rect">
            <a:avLst/>
          </a:prstGeom>
        </p:spPr>
      </p:pic>
      <p:sp>
        <p:nvSpPr>
          <p:cNvPr id="32" name="TextBox 31">
            <a:extLst>
              <a:ext uri="{FF2B5EF4-FFF2-40B4-BE49-F238E27FC236}">
                <a16:creationId xmlns:a16="http://schemas.microsoft.com/office/drawing/2014/main" id="{A2C82DA5-67C5-9A1D-5FE2-68842C115DB4}"/>
              </a:ext>
            </a:extLst>
          </p:cNvPr>
          <p:cNvSpPr txBox="1"/>
          <p:nvPr/>
        </p:nvSpPr>
        <p:spPr>
          <a:xfrm>
            <a:off x="844191" y="1342886"/>
            <a:ext cx="11344759" cy="6119624"/>
          </a:xfrm>
          <a:prstGeom prst="rect">
            <a:avLst/>
          </a:prstGeom>
          <a:noFill/>
        </p:spPr>
        <p:txBody>
          <a:bodyPr wrap="square" rtlCol="0">
            <a:spAutoFit/>
          </a:bodyPr>
          <a:lstStyle/>
          <a:p>
            <a:pPr>
              <a:lnSpc>
                <a:spcPts val="2500"/>
              </a:lnSpc>
            </a:pPr>
            <a:r>
              <a:rPr lang="en-US" sz="3600" b="1" dirty="0">
                <a:solidFill>
                  <a:schemeClr val="bg1"/>
                </a:solidFill>
                <a:latin typeface="Franklin Gothic Medium" panose="020B0603020102020204" pitchFamily="34" charset="0"/>
              </a:rPr>
              <a:t>Founder/IEC Online Newspaper</a:t>
            </a:r>
            <a:endParaRPr lang="en-US" sz="1200" b="1" dirty="0">
              <a:solidFill>
                <a:schemeClr val="bg1"/>
              </a:solidFill>
              <a:latin typeface="Franklin Gothic Medium" panose="020B0603020102020204" pitchFamily="34" charset="0"/>
            </a:endParaRPr>
          </a:p>
          <a:p>
            <a:pPr>
              <a:lnSpc>
                <a:spcPts val="2500"/>
              </a:lnSpc>
            </a:pPr>
            <a:r>
              <a:rPr lang="en-US" sz="2400" dirty="0">
                <a:solidFill>
                  <a:schemeClr val="bg1"/>
                </a:solidFill>
                <a:latin typeface="Franklin Gothic Medium" panose="020B0603020102020204" pitchFamily="34" charset="0"/>
              </a:rPr>
              <a:t>20 hours/week, 52 weeks, 11-12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Field Intern for Senate Campaign</a:t>
            </a:r>
          </a:p>
          <a:p>
            <a:pPr>
              <a:lnSpc>
                <a:spcPts val="2500"/>
              </a:lnSpc>
            </a:pPr>
            <a:r>
              <a:rPr lang="en-US" sz="2400" dirty="0">
                <a:solidFill>
                  <a:schemeClr val="bg1"/>
                </a:solidFill>
                <a:latin typeface="Franklin Gothic Medium" panose="020B0603020102020204" pitchFamily="34" charset="0"/>
              </a:rPr>
              <a:t>10 hours/week, 26 weeks, 11-12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Co-Captain of Swim Team</a:t>
            </a:r>
          </a:p>
          <a:p>
            <a:pPr>
              <a:lnSpc>
                <a:spcPts val="2500"/>
              </a:lnSpc>
            </a:pPr>
            <a:r>
              <a:rPr lang="en-US" sz="2400" dirty="0">
                <a:solidFill>
                  <a:schemeClr val="bg1"/>
                </a:solidFill>
                <a:latin typeface="Franklin Gothic Medium" panose="020B0603020102020204" pitchFamily="34" charset="0"/>
              </a:rPr>
              <a:t>15 hours/week, 13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ACLU Program</a:t>
            </a:r>
          </a:p>
          <a:p>
            <a:pPr>
              <a:lnSpc>
                <a:spcPts val="2500"/>
              </a:lnSpc>
            </a:pPr>
            <a:r>
              <a:rPr lang="en-US" sz="2400" dirty="0">
                <a:solidFill>
                  <a:schemeClr val="bg1"/>
                </a:solidFill>
                <a:latin typeface="Franklin Gothic Medium" panose="020B0603020102020204" pitchFamily="34" charset="0"/>
              </a:rPr>
              <a:t>2 hours/week, 20 weeks, 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Track and Field</a:t>
            </a:r>
          </a:p>
          <a:p>
            <a:pPr>
              <a:lnSpc>
                <a:spcPts val="2500"/>
              </a:lnSpc>
            </a:pPr>
            <a:r>
              <a:rPr lang="en-US" sz="2400" dirty="0">
                <a:solidFill>
                  <a:schemeClr val="bg1"/>
                </a:solidFill>
                <a:latin typeface="Franklin Gothic Medium" panose="020B0603020102020204" pitchFamily="34" charset="0"/>
              </a:rPr>
              <a:t>10 hours/week, 13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Co-Founder, Political Social Media Account</a:t>
            </a:r>
          </a:p>
          <a:p>
            <a:pPr>
              <a:lnSpc>
                <a:spcPts val="2500"/>
              </a:lnSpc>
            </a:pPr>
            <a:r>
              <a:rPr lang="en-US" sz="2400" dirty="0">
                <a:solidFill>
                  <a:schemeClr val="bg1"/>
                </a:solidFill>
                <a:latin typeface="Franklin Gothic Medium" panose="020B0603020102020204" pitchFamily="34" charset="0"/>
              </a:rPr>
              <a:t>5 hours/week, 52 weeks, 11-12</a:t>
            </a:r>
          </a:p>
          <a:p>
            <a:pPr>
              <a:lnSpc>
                <a:spcPts val="2500"/>
              </a:lnSpc>
            </a:pPr>
            <a:endParaRPr lang="en-US" sz="2400" dirty="0">
              <a:solidFill>
                <a:schemeClr val="bg1"/>
              </a:solidFill>
              <a:latin typeface="Franklin Gothic Medium" panose="020B0603020102020204" pitchFamily="34" charset="0"/>
            </a:endParaRPr>
          </a:p>
          <a:p>
            <a:pPr>
              <a:lnSpc>
                <a:spcPts val="2000"/>
              </a:lnSpc>
            </a:pPr>
            <a:endParaRPr lang="en-US" sz="20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499243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Sophie</a:t>
            </a:r>
          </a:p>
        </p:txBody>
      </p:sp>
      <p:pic>
        <p:nvPicPr>
          <p:cNvPr id="7" name="Picture 6" descr="Shape&#10;&#10;Description automatically generated with low confidence">
            <a:extLst>
              <a:ext uri="{FF2B5EF4-FFF2-40B4-BE49-F238E27FC236}">
                <a16:creationId xmlns:a16="http://schemas.microsoft.com/office/drawing/2014/main" id="{81F8E352-1ACF-7D7E-C7F9-2396B75F0D3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35470" y="-1810871"/>
            <a:ext cx="4334436" cy="8668871"/>
          </a:xfrm>
          <a:prstGeom prst="rect">
            <a:avLst/>
          </a:prstGeom>
        </p:spPr>
      </p:pic>
      <p:sp>
        <p:nvSpPr>
          <p:cNvPr id="32" name="TextBox 31">
            <a:extLst>
              <a:ext uri="{FF2B5EF4-FFF2-40B4-BE49-F238E27FC236}">
                <a16:creationId xmlns:a16="http://schemas.microsoft.com/office/drawing/2014/main" id="{A2C82DA5-67C5-9A1D-5FE2-68842C115DB4}"/>
              </a:ext>
            </a:extLst>
          </p:cNvPr>
          <p:cNvSpPr txBox="1"/>
          <p:nvPr/>
        </p:nvSpPr>
        <p:spPr>
          <a:xfrm>
            <a:off x="847241" y="1342886"/>
            <a:ext cx="11344759" cy="6119624"/>
          </a:xfrm>
          <a:prstGeom prst="rect">
            <a:avLst/>
          </a:prstGeom>
          <a:noFill/>
        </p:spPr>
        <p:txBody>
          <a:bodyPr wrap="square" rtlCol="0">
            <a:spAutoFit/>
          </a:bodyPr>
          <a:lstStyle/>
          <a:p>
            <a:pPr>
              <a:lnSpc>
                <a:spcPts val="2500"/>
              </a:lnSpc>
            </a:pPr>
            <a:r>
              <a:rPr lang="en-US" sz="3600" b="1" dirty="0">
                <a:solidFill>
                  <a:schemeClr val="bg1"/>
                </a:solidFill>
                <a:latin typeface="Franklin Gothic Medium" panose="020B0603020102020204" pitchFamily="34" charset="0"/>
              </a:rPr>
              <a:t>Data Entry in Medical Clinic</a:t>
            </a:r>
            <a:endParaRPr lang="en-US" sz="1200" b="1" dirty="0">
              <a:solidFill>
                <a:schemeClr val="bg1"/>
              </a:solidFill>
              <a:latin typeface="Franklin Gothic Medium" panose="020B0603020102020204" pitchFamily="34" charset="0"/>
            </a:endParaRPr>
          </a:p>
          <a:p>
            <a:pPr>
              <a:lnSpc>
                <a:spcPts val="2500"/>
              </a:lnSpc>
            </a:pPr>
            <a:r>
              <a:rPr lang="en-US" sz="2400" dirty="0">
                <a:solidFill>
                  <a:schemeClr val="bg1"/>
                </a:solidFill>
                <a:latin typeface="Franklin Gothic Medium" panose="020B0603020102020204" pitchFamily="34" charset="0"/>
              </a:rPr>
              <a:t>5 hours/week, 50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Independent Research, Several Awards</a:t>
            </a:r>
          </a:p>
          <a:p>
            <a:pPr>
              <a:lnSpc>
                <a:spcPts val="2500"/>
              </a:lnSpc>
            </a:pPr>
            <a:r>
              <a:rPr lang="en-US" sz="2400" dirty="0">
                <a:solidFill>
                  <a:schemeClr val="bg1"/>
                </a:solidFill>
                <a:latin typeface="Franklin Gothic Medium" panose="020B0603020102020204" pitchFamily="34" charset="0"/>
              </a:rPr>
              <a:t>2 hours/week, 17 weeks, 10-12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Founder of Community Service Group</a:t>
            </a:r>
          </a:p>
          <a:p>
            <a:pPr>
              <a:lnSpc>
                <a:spcPts val="2500"/>
              </a:lnSpc>
            </a:pPr>
            <a:r>
              <a:rPr lang="en-US" sz="2400" dirty="0">
                <a:solidFill>
                  <a:schemeClr val="bg1"/>
                </a:solidFill>
                <a:latin typeface="Franklin Gothic Medium" panose="020B0603020102020204" pitchFamily="34" charset="0"/>
              </a:rPr>
              <a:t>10 hours/week, 46 weeks, 10-12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Tennis, Captain in 12</a:t>
            </a:r>
            <a:r>
              <a:rPr lang="en-US" sz="3600" b="1" baseline="30000" dirty="0">
                <a:solidFill>
                  <a:schemeClr val="bg1"/>
                </a:solidFill>
                <a:latin typeface="Franklin Gothic Medium" panose="020B0603020102020204" pitchFamily="34" charset="0"/>
              </a:rPr>
              <a:t>th</a:t>
            </a:r>
            <a:r>
              <a:rPr lang="en-US" sz="3600" b="1" dirty="0">
                <a:solidFill>
                  <a:schemeClr val="bg1"/>
                </a:solidFill>
                <a:latin typeface="Franklin Gothic Medium" panose="020B0603020102020204" pitchFamily="34" charset="0"/>
              </a:rPr>
              <a:t> Grade</a:t>
            </a:r>
          </a:p>
          <a:p>
            <a:pPr>
              <a:lnSpc>
                <a:spcPts val="2500"/>
              </a:lnSpc>
            </a:pPr>
            <a:r>
              <a:rPr lang="en-US" sz="2400" dirty="0">
                <a:solidFill>
                  <a:schemeClr val="bg1"/>
                </a:solidFill>
                <a:latin typeface="Franklin Gothic Medium" panose="020B0603020102020204" pitchFamily="34" charset="0"/>
              </a:rPr>
              <a:t>12 hours/week, 50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Choir, Section Leader</a:t>
            </a:r>
          </a:p>
          <a:p>
            <a:pPr>
              <a:lnSpc>
                <a:spcPts val="2500"/>
              </a:lnSpc>
            </a:pPr>
            <a:r>
              <a:rPr lang="en-US" sz="2400" dirty="0">
                <a:solidFill>
                  <a:schemeClr val="bg1"/>
                </a:solidFill>
                <a:latin typeface="Franklin Gothic Medium" panose="020B0603020102020204" pitchFamily="34" charset="0"/>
              </a:rPr>
              <a:t>8 hours/week, 45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Spanish and National Honor Societies</a:t>
            </a:r>
          </a:p>
          <a:p>
            <a:pPr>
              <a:lnSpc>
                <a:spcPts val="2500"/>
              </a:lnSpc>
            </a:pPr>
            <a:r>
              <a:rPr lang="en-US" sz="2400" dirty="0">
                <a:solidFill>
                  <a:schemeClr val="bg1"/>
                </a:solidFill>
                <a:latin typeface="Franklin Gothic Medium" panose="020B0603020102020204" pitchFamily="34" charset="0"/>
              </a:rPr>
              <a:t>5 hours/week, 30 weeks, 10-12</a:t>
            </a:r>
          </a:p>
          <a:p>
            <a:pPr>
              <a:lnSpc>
                <a:spcPts val="2500"/>
              </a:lnSpc>
            </a:pPr>
            <a:endParaRPr lang="en-US" sz="2400" dirty="0">
              <a:solidFill>
                <a:schemeClr val="bg1"/>
              </a:solidFill>
              <a:latin typeface="Franklin Gothic Medium" panose="020B0603020102020204" pitchFamily="34" charset="0"/>
            </a:endParaRPr>
          </a:p>
          <a:p>
            <a:pPr>
              <a:lnSpc>
                <a:spcPts val="2000"/>
              </a:lnSpc>
            </a:pPr>
            <a:endParaRPr lang="en-US" sz="20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3745805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James</a:t>
            </a:r>
          </a:p>
        </p:txBody>
      </p:sp>
      <p:pic>
        <p:nvPicPr>
          <p:cNvPr id="7" name="Picture 6" descr="Shape&#10;&#10;Description automatically generated with low confidence">
            <a:extLst>
              <a:ext uri="{FF2B5EF4-FFF2-40B4-BE49-F238E27FC236}">
                <a16:creationId xmlns:a16="http://schemas.microsoft.com/office/drawing/2014/main" id="{9E4F147B-27E2-5820-195B-41C4EF96C07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444480" y="193821"/>
            <a:ext cx="4610149" cy="9220298"/>
          </a:xfrm>
          <a:prstGeom prst="rect">
            <a:avLst/>
          </a:prstGeom>
        </p:spPr>
      </p:pic>
      <p:sp>
        <p:nvSpPr>
          <p:cNvPr id="32" name="TextBox 31">
            <a:extLst>
              <a:ext uri="{FF2B5EF4-FFF2-40B4-BE49-F238E27FC236}">
                <a16:creationId xmlns:a16="http://schemas.microsoft.com/office/drawing/2014/main" id="{A2C82DA5-67C5-9A1D-5FE2-68842C115DB4}"/>
              </a:ext>
            </a:extLst>
          </p:cNvPr>
          <p:cNvSpPr txBox="1"/>
          <p:nvPr/>
        </p:nvSpPr>
        <p:spPr>
          <a:xfrm>
            <a:off x="1030121" y="2147558"/>
            <a:ext cx="11344759" cy="4516621"/>
          </a:xfrm>
          <a:prstGeom prst="rect">
            <a:avLst/>
          </a:prstGeom>
          <a:noFill/>
        </p:spPr>
        <p:txBody>
          <a:bodyPr wrap="square" rtlCol="0">
            <a:spAutoFit/>
          </a:bodyPr>
          <a:lstStyle/>
          <a:p>
            <a:pPr>
              <a:lnSpc>
                <a:spcPts val="2500"/>
              </a:lnSpc>
            </a:pPr>
            <a:r>
              <a:rPr lang="en-US" sz="3600" b="1" dirty="0">
                <a:solidFill>
                  <a:schemeClr val="bg1"/>
                </a:solidFill>
                <a:latin typeface="Franklin Gothic Medium" panose="020B0603020102020204" pitchFamily="34" charset="0"/>
              </a:rPr>
              <a:t>Member of National Honor Society</a:t>
            </a:r>
            <a:endParaRPr lang="en-US" sz="1200" b="1" dirty="0">
              <a:solidFill>
                <a:schemeClr val="bg1"/>
              </a:solidFill>
              <a:latin typeface="Franklin Gothic Medium" panose="020B0603020102020204" pitchFamily="34" charset="0"/>
            </a:endParaRPr>
          </a:p>
          <a:p>
            <a:pPr>
              <a:lnSpc>
                <a:spcPts val="2500"/>
              </a:lnSpc>
            </a:pPr>
            <a:r>
              <a:rPr lang="en-US" sz="2400" dirty="0">
                <a:solidFill>
                  <a:schemeClr val="bg1"/>
                </a:solidFill>
                <a:latin typeface="Franklin Gothic Medium" panose="020B0603020102020204" pitchFamily="34" charset="0"/>
              </a:rPr>
              <a:t>1.5 hours/week, 36 weeks, 11-12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Soup Kitchen Volunteer</a:t>
            </a:r>
          </a:p>
          <a:p>
            <a:pPr>
              <a:lnSpc>
                <a:spcPts val="2500"/>
              </a:lnSpc>
            </a:pPr>
            <a:r>
              <a:rPr lang="en-US" sz="2400" dirty="0">
                <a:solidFill>
                  <a:schemeClr val="bg1"/>
                </a:solidFill>
                <a:latin typeface="Franklin Gothic Medium" panose="020B0603020102020204" pitchFamily="34" charset="0"/>
              </a:rPr>
              <a:t>1.25 hours/week, 36 weeks, 11-12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Track and Field Member</a:t>
            </a:r>
          </a:p>
          <a:p>
            <a:pPr>
              <a:lnSpc>
                <a:spcPts val="2500"/>
              </a:lnSpc>
            </a:pPr>
            <a:r>
              <a:rPr lang="en-US" sz="2400" dirty="0">
                <a:solidFill>
                  <a:schemeClr val="bg1"/>
                </a:solidFill>
                <a:latin typeface="Franklin Gothic Medium" panose="020B0603020102020204" pitchFamily="34" charset="0"/>
              </a:rPr>
              <a:t>9 hours/week, 13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Summer College Program (Took Classes)</a:t>
            </a:r>
          </a:p>
          <a:p>
            <a:pPr>
              <a:lnSpc>
                <a:spcPts val="2500"/>
              </a:lnSpc>
            </a:pPr>
            <a:r>
              <a:rPr lang="en-US" sz="2400" dirty="0">
                <a:solidFill>
                  <a:schemeClr val="bg1"/>
                </a:solidFill>
                <a:latin typeface="Franklin Gothic Medium" panose="020B0603020102020204" pitchFamily="34" charset="0"/>
              </a:rPr>
              <a:t>20 hours/week, 5 weeks, 11</a:t>
            </a:r>
          </a:p>
          <a:p>
            <a:pPr>
              <a:lnSpc>
                <a:spcPts val="2500"/>
              </a:lnSpc>
            </a:pPr>
            <a:endParaRPr lang="en-US" sz="3600" b="1" dirty="0">
              <a:solidFill>
                <a:schemeClr val="bg1"/>
              </a:solidFill>
              <a:latin typeface="Franklin Gothic Medium" panose="020B0603020102020204" pitchFamily="34" charset="0"/>
            </a:endParaRPr>
          </a:p>
          <a:p>
            <a:pPr>
              <a:lnSpc>
                <a:spcPts val="2500"/>
              </a:lnSpc>
            </a:pPr>
            <a:endParaRPr lang="en-US" sz="2400" dirty="0">
              <a:solidFill>
                <a:schemeClr val="bg1"/>
              </a:solidFill>
              <a:latin typeface="Franklin Gothic Medium" panose="020B0603020102020204" pitchFamily="34" charset="0"/>
            </a:endParaRPr>
          </a:p>
          <a:p>
            <a:pPr>
              <a:lnSpc>
                <a:spcPts val="2000"/>
              </a:lnSpc>
            </a:pPr>
            <a:endParaRPr lang="en-US" sz="20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4165594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Jenny</a:t>
            </a:r>
          </a:p>
        </p:txBody>
      </p:sp>
      <p:sp>
        <p:nvSpPr>
          <p:cNvPr id="32" name="TextBox 31">
            <a:extLst>
              <a:ext uri="{FF2B5EF4-FFF2-40B4-BE49-F238E27FC236}">
                <a16:creationId xmlns:a16="http://schemas.microsoft.com/office/drawing/2014/main" id="{A2C82DA5-67C5-9A1D-5FE2-68842C115DB4}"/>
              </a:ext>
            </a:extLst>
          </p:cNvPr>
          <p:cNvSpPr txBox="1"/>
          <p:nvPr/>
        </p:nvSpPr>
        <p:spPr>
          <a:xfrm>
            <a:off x="847241" y="1342886"/>
            <a:ext cx="11344759" cy="6119624"/>
          </a:xfrm>
          <a:prstGeom prst="rect">
            <a:avLst/>
          </a:prstGeom>
          <a:noFill/>
        </p:spPr>
        <p:txBody>
          <a:bodyPr wrap="square" rtlCol="0">
            <a:spAutoFit/>
          </a:bodyPr>
          <a:lstStyle/>
          <a:p>
            <a:pPr>
              <a:lnSpc>
                <a:spcPts val="2500"/>
              </a:lnSpc>
            </a:pPr>
            <a:r>
              <a:rPr lang="en-US" sz="3600" b="1" dirty="0">
                <a:solidFill>
                  <a:schemeClr val="bg1"/>
                </a:solidFill>
                <a:latin typeface="Franklin Gothic Medium" panose="020B0603020102020204" pitchFamily="34" charset="0"/>
              </a:rPr>
              <a:t>Independent Artist</a:t>
            </a:r>
            <a:endParaRPr lang="en-US" sz="1200" b="1" dirty="0">
              <a:solidFill>
                <a:schemeClr val="bg1"/>
              </a:solidFill>
              <a:latin typeface="Franklin Gothic Medium" panose="020B0603020102020204" pitchFamily="34" charset="0"/>
            </a:endParaRPr>
          </a:p>
          <a:p>
            <a:pPr>
              <a:lnSpc>
                <a:spcPts val="2500"/>
              </a:lnSpc>
            </a:pPr>
            <a:r>
              <a:rPr lang="en-US" sz="2400" dirty="0">
                <a:solidFill>
                  <a:schemeClr val="bg1"/>
                </a:solidFill>
                <a:latin typeface="Franklin Gothic Medium" panose="020B0603020102020204" pitchFamily="34" charset="0"/>
              </a:rPr>
              <a:t>8 hours/week, 52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Crew</a:t>
            </a:r>
          </a:p>
          <a:p>
            <a:pPr>
              <a:lnSpc>
                <a:spcPts val="2500"/>
              </a:lnSpc>
            </a:pPr>
            <a:r>
              <a:rPr lang="en-US" sz="2400" dirty="0">
                <a:solidFill>
                  <a:schemeClr val="bg1"/>
                </a:solidFill>
                <a:latin typeface="Franklin Gothic Medium" panose="020B0603020102020204" pitchFamily="34" charset="0"/>
              </a:rPr>
              <a:t>13 hours/week, 26 weeks,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Grocery Store Employee</a:t>
            </a:r>
          </a:p>
          <a:p>
            <a:pPr>
              <a:lnSpc>
                <a:spcPts val="2500"/>
              </a:lnSpc>
            </a:pPr>
            <a:r>
              <a:rPr lang="en-US" sz="2400" dirty="0">
                <a:solidFill>
                  <a:schemeClr val="bg1"/>
                </a:solidFill>
                <a:latin typeface="Franklin Gothic Medium" panose="020B0603020102020204" pitchFamily="34" charset="0"/>
              </a:rPr>
              <a:t>6 hours/week, 52 weeks, 11-12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Student Television Network, Director</a:t>
            </a:r>
          </a:p>
          <a:p>
            <a:pPr>
              <a:lnSpc>
                <a:spcPts val="2500"/>
              </a:lnSpc>
            </a:pPr>
            <a:r>
              <a:rPr lang="en-US" sz="2400" dirty="0">
                <a:solidFill>
                  <a:schemeClr val="bg1"/>
                </a:solidFill>
                <a:latin typeface="Franklin Gothic Medium" panose="020B0603020102020204" pitchFamily="34" charset="0"/>
              </a:rPr>
              <a:t>6 hours/week, 26 weeks, 11</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Volunteer with Alzheimer’s Patients</a:t>
            </a:r>
          </a:p>
          <a:p>
            <a:pPr>
              <a:lnSpc>
                <a:spcPts val="2500"/>
              </a:lnSpc>
            </a:pPr>
            <a:r>
              <a:rPr lang="en-US" sz="2400" dirty="0">
                <a:solidFill>
                  <a:schemeClr val="bg1"/>
                </a:solidFill>
                <a:latin typeface="Franklin Gothic Medium" panose="020B0603020102020204" pitchFamily="34" charset="0"/>
              </a:rPr>
              <a:t>Summer Breaks, 9-12</a:t>
            </a:r>
          </a:p>
          <a:p>
            <a:pPr>
              <a:lnSpc>
                <a:spcPts val="2500"/>
              </a:lnSpc>
            </a:pPr>
            <a:endParaRPr lang="en-US" sz="3600" b="1" dirty="0">
              <a:solidFill>
                <a:schemeClr val="bg1"/>
              </a:solidFill>
              <a:latin typeface="Franklin Gothic Medium" panose="020B0603020102020204" pitchFamily="34" charset="0"/>
            </a:endParaRPr>
          </a:p>
          <a:p>
            <a:pPr>
              <a:lnSpc>
                <a:spcPts val="2500"/>
              </a:lnSpc>
            </a:pPr>
            <a:r>
              <a:rPr lang="en-US" sz="3600" b="1" dirty="0">
                <a:solidFill>
                  <a:schemeClr val="bg1"/>
                </a:solidFill>
                <a:latin typeface="Franklin Gothic Medium" panose="020B0603020102020204" pitchFamily="34" charset="0"/>
              </a:rPr>
              <a:t>Choir</a:t>
            </a:r>
          </a:p>
          <a:p>
            <a:pPr>
              <a:lnSpc>
                <a:spcPts val="2500"/>
              </a:lnSpc>
            </a:pPr>
            <a:r>
              <a:rPr lang="en-US" sz="2400" dirty="0">
                <a:solidFill>
                  <a:schemeClr val="bg1"/>
                </a:solidFill>
                <a:latin typeface="Franklin Gothic Medium" panose="020B0603020102020204" pitchFamily="34" charset="0"/>
              </a:rPr>
              <a:t>5 hours/week, 26 weeks, 9-10</a:t>
            </a:r>
          </a:p>
          <a:p>
            <a:pPr>
              <a:lnSpc>
                <a:spcPts val="2500"/>
              </a:lnSpc>
            </a:pPr>
            <a:endParaRPr lang="en-US" sz="2400" dirty="0">
              <a:solidFill>
                <a:schemeClr val="bg1"/>
              </a:solidFill>
              <a:latin typeface="Franklin Gothic Medium" panose="020B0603020102020204" pitchFamily="34" charset="0"/>
            </a:endParaRPr>
          </a:p>
          <a:p>
            <a:pPr>
              <a:lnSpc>
                <a:spcPts val="2000"/>
              </a:lnSpc>
            </a:pPr>
            <a:endParaRPr lang="en-US" sz="2000" b="1" dirty="0">
              <a:solidFill>
                <a:schemeClr val="bg1"/>
              </a:solidFill>
              <a:latin typeface="Franklin Gothic Medium" panose="020B0603020102020204" pitchFamily="34" charset="0"/>
            </a:endParaRPr>
          </a:p>
        </p:txBody>
      </p:sp>
      <p:pic>
        <p:nvPicPr>
          <p:cNvPr id="7" name="Picture 6" descr="Shape&#10;&#10;Description automatically generated with low confidence">
            <a:extLst>
              <a:ext uri="{FF2B5EF4-FFF2-40B4-BE49-F238E27FC236}">
                <a16:creationId xmlns:a16="http://schemas.microsoft.com/office/drawing/2014/main" id="{9ADEAA26-5E0C-8817-D605-78CB070DF11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000925" y="170332"/>
            <a:ext cx="3343834" cy="6687668"/>
          </a:xfrm>
          <a:prstGeom prst="rect">
            <a:avLst/>
          </a:prstGeom>
        </p:spPr>
      </p:pic>
    </p:spTree>
    <p:extLst>
      <p:ext uri="{BB962C8B-B14F-4D97-AF65-F5344CB8AC3E}">
        <p14:creationId xmlns:p14="http://schemas.microsoft.com/office/powerpoint/2010/main" val="306630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8" name="Rectangle 27">
            <a:extLst>
              <a:ext uri="{FF2B5EF4-FFF2-40B4-BE49-F238E27FC236}">
                <a16:creationId xmlns:a16="http://schemas.microsoft.com/office/drawing/2014/main" id="{83E42E11-374B-5755-775C-0CF96D61DB8A}"/>
              </a:ext>
            </a:extLst>
          </p:cNvPr>
          <p:cNvSpPr/>
          <p:nvPr/>
        </p:nvSpPr>
        <p:spPr>
          <a:xfrm>
            <a:off x="3049" y="0"/>
            <a:ext cx="12188951" cy="17145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220711" y="324545"/>
            <a:ext cx="11750577" cy="1246495"/>
          </a:xfrm>
          <a:prstGeom prst="rect">
            <a:avLst/>
          </a:prstGeom>
          <a:noFill/>
        </p:spPr>
        <p:txBody>
          <a:bodyPr wrap="square" rtlCol="0">
            <a:spAutoFit/>
          </a:bodyPr>
          <a:lstStyle/>
          <a:p>
            <a:pPr algn="ctr">
              <a:lnSpc>
                <a:spcPts val="9000"/>
              </a:lnSpc>
            </a:pPr>
            <a:r>
              <a:rPr lang="en-US" sz="8800" b="1" dirty="0">
                <a:solidFill>
                  <a:schemeClr val="bg1"/>
                </a:solidFill>
                <a:latin typeface="Franklin Gothic Medium" panose="020B0603020102020204" pitchFamily="34" charset="0"/>
              </a:rPr>
              <a:t>What is holistic review?</a:t>
            </a:r>
          </a:p>
        </p:txBody>
      </p:sp>
      <p:sp>
        <p:nvSpPr>
          <p:cNvPr id="29" name="Rectangle 28">
            <a:extLst>
              <a:ext uri="{FF2B5EF4-FFF2-40B4-BE49-F238E27FC236}">
                <a16:creationId xmlns:a16="http://schemas.microsoft.com/office/drawing/2014/main" id="{8D72AB0E-5596-EE5C-1FB7-5B0EBE9302A9}"/>
              </a:ext>
            </a:extLst>
          </p:cNvPr>
          <p:cNvSpPr/>
          <p:nvPr/>
        </p:nvSpPr>
        <p:spPr>
          <a:xfrm>
            <a:off x="4184073" y="1714500"/>
            <a:ext cx="4218585" cy="5142218"/>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A2C82DA5-67C5-9A1D-5FE2-68842C115DB4}"/>
              </a:ext>
            </a:extLst>
          </p:cNvPr>
          <p:cNvSpPr txBox="1"/>
          <p:nvPr/>
        </p:nvSpPr>
        <p:spPr>
          <a:xfrm>
            <a:off x="4496626" y="1857960"/>
            <a:ext cx="4218585" cy="4965462"/>
          </a:xfrm>
          <a:prstGeom prst="rect">
            <a:avLst/>
          </a:prstGeom>
          <a:noFill/>
        </p:spPr>
        <p:txBody>
          <a:bodyPr wrap="square" rtlCol="0">
            <a:spAutoFit/>
          </a:bodyPr>
          <a:lstStyle/>
          <a:p>
            <a:pPr>
              <a:lnSpc>
                <a:spcPts val="3840"/>
              </a:lnSpc>
            </a:pPr>
            <a:r>
              <a:rPr lang="en-US" sz="4000" b="1" dirty="0">
                <a:solidFill>
                  <a:schemeClr val="bg1"/>
                </a:solidFill>
                <a:latin typeface="Franklin Gothic Medium" panose="020B0603020102020204" pitchFamily="34" charset="0"/>
              </a:rPr>
              <a:t>Academic Achievement</a:t>
            </a:r>
          </a:p>
          <a:p>
            <a:pPr marL="91440">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000" b="1" dirty="0">
                <a:solidFill>
                  <a:schemeClr val="bg1"/>
                </a:solidFill>
                <a:latin typeface="Franklin Gothic Medium" panose="020B0603020102020204" pitchFamily="34" charset="0"/>
              </a:rPr>
              <a:t>Extracurricular Engagement</a:t>
            </a:r>
          </a:p>
          <a:p>
            <a:pPr marL="91440">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000" b="1" dirty="0">
                <a:solidFill>
                  <a:schemeClr val="bg1"/>
                </a:solidFill>
                <a:latin typeface="Franklin Gothic Medium" panose="020B0603020102020204" pitchFamily="34" charset="0"/>
              </a:rPr>
              <a:t>Voice</a:t>
            </a:r>
          </a:p>
          <a:p>
            <a:pPr marL="91440">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000" b="1" dirty="0">
                <a:solidFill>
                  <a:schemeClr val="bg1"/>
                </a:solidFill>
                <a:latin typeface="Franklin Gothic Medium" panose="020B0603020102020204" pitchFamily="34" charset="0"/>
              </a:rPr>
              <a:t>Institutional Priorities</a:t>
            </a:r>
          </a:p>
        </p:txBody>
      </p:sp>
    </p:spTree>
    <p:extLst>
      <p:ext uri="{BB962C8B-B14F-4D97-AF65-F5344CB8AC3E}">
        <p14:creationId xmlns:p14="http://schemas.microsoft.com/office/powerpoint/2010/main" val="327862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2845003" y="0"/>
            <a:ext cx="6096001" cy="6858000"/>
          </a:xfrm>
          <a:prstGeom prst="rect">
            <a:avLst/>
          </a:prstGeom>
          <a:solidFill>
            <a:srgbClr val="0086EE">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2731753" y="1063533"/>
            <a:ext cx="6322495" cy="719812"/>
          </a:xfrm>
          <a:prstGeom prst="rect">
            <a:avLst/>
          </a:prstGeom>
          <a:noFill/>
        </p:spPr>
        <p:txBody>
          <a:bodyPr wrap="square" rtlCol="0">
            <a:spAutoFit/>
          </a:bodyPr>
          <a:lstStyle/>
          <a:p>
            <a:pPr algn="ctr">
              <a:lnSpc>
                <a:spcPts val="4500"/>
              </a:lnSpc>
            </a:pPr>
            <a:r>
              <a:rPr lang="en-US" sz="6600" b="1" dirty="0">
                <a:solidFill>
                  <a:schemeClr val="bg1"/>
                </a:solidFill>
                <a:latin typeface="Franklin Gothic Medium" panose="020B0603020102020204" pitchFamily="34" charset="0"/>
              </a:rPr>
              <a:t>Who’s your pick?</a:t>
            </a:r>
            <a:endParaRPr lang="en-US" sz="4800" b="1" dirty="0">
              <a:solidFill>
                <a:schemeClr val="bg1"/>
              </a:solidFill>
              <a:latin typeface="Franklin Gothic Medium" panose="020B0603020102020204" pitchFamily="34" charset="0"/>
            </a:endParaRPr>
          </a:p>
        </p:txBody>
      </p:sp>
      <p:sp>
        <p:nvSpPr>
          <p:cNvPr id="9" name="TextBox 8">
            <a:extLst>
              <a:ext uri="{FF2B5EF4-FFF2-40B4-BE49-F238E27FC236}">
                <a16:creationId xmlns:a16="http://schemas.microsoft.com/office/drawing/2014/main" id="{6B0EFBC1-1065-A086-D225-59F77AC6D0DD}"/>
              </a:ext>
            </a:extLst>
          </p:cNvPr>
          <p:cNvSpPr txBox="1"/>
          <p:nvPr/>
        </p:nvSpPr>
        <p:spPr>
          <a:xfrm>
            <a:off x="3025109" y="2331763"/>
            <a:ext cx="5735785" cy="3617913"/>
          </a:xfrm>
          <a:prstGeom prst="rect">
            <a:avLst/>
          </a:prstGeom>
          <a:noFill/>
        </p:spPr>
        <p:txBody>
          <a:bodyPr wrap="square" rtlCol="0">
            <a:spAutoFit/>
          </a:bodyPr>
          <a:lstStyle/>
          <a:p>
            <a:pPr algn="ctr">
              <a:lnSpc>
                <a:spcPts val="3000"/>
              </a:lnSpc>
            </a:pPr>
            <a:r>
              <a:rPr lang="en-US" sz="6600" b="1" dirty="0">
                <a:solidFill>
                  <a:schemeClr val="bg1"/>
                </a:solidFill>
                <a:latin typeface="Franklin Gothic Medium" panose="020B0603020102020204" pitchFamily="34" charset="0"/>
              </a:rPr>
              <a:t>Martha</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Alex</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Sophie</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James</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Jenny</a:t>
            </a:r>
          </a:p>
        </p:txBody>
      </p:sp>
    </p:spTree>
    <p:extLst>
      <p:ext uri="{BB962C8B-B14F-4D97-AF65-F5344CB8AC3E}">
        <p14:creationId xmlns:p14="http://schemas.microsoft.com/office/powerpoint/2010/main" val="27008095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117229"/>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422094" y="-97641"/>
            <a:ext cx="11631010" cy="1117229"/>
          </a:xfrm>
          <a:prstGeom prst="rect">
            <a:avLst/>
          </a:prstGeom>
          <a:noFill/>
        </p:spPr>
        <p:txBody>
          <a:bodyPr wrap="square" rtlCol="0" anchor="ctr">
            <a:spAutoFit/>
          </a:bodyPr>
          <a:lstStyle/>
          <a:p>
            <a:pPr algn="ctr">
              <a:lnSpc>
                <a:spcPts val="9000"/>
              </a:lnSpc>
            </a:pPr>
            <a:r>
              <a:rPr lang="en-US" sz="5400" b="1" dirty="0">
                <a:solidFill>
                  <a:schemeClr val="bg1"/>
                </a:solidFill>
                <a:latin typeface="Franklin Gothic Medium" panose="020B0603020102020204" pitchFamily="34" charset="0"/>
              </a:rPr>
              <a:t>Round 2: Voice</a:t>
            </a:r>
          </a:p>
        </p:txBody>
      </p:sp>
      <p:sp>
        <p:nvSpPr>
          <p:cNvPr id="32" name="TextBox 31">
            <a:extLst>
              <a:ext uri="{FF2B5EF4-FFF2-40B4-BE49-F238E27FC236}">
                <a16:creationId xmlns:a16="http://schemas.microsoft.com/office/drawing/2014/main" id="{A2C82DA5-67C5-9A1D-5FE2-68842C115DB4}"/>
              </a:ext>
            </a:extLst>
          </p:cNvPr>
          <p:cNvSpPr txBox="1"/>
          <p:nvPr/>
        </p:nvSpPr>
        <p:spPr>
          <a:xfrm>
            <a:off x="864106" y="1346204"/>
            <a:ext cx="10460736" cy="4478149"/>
          </a:xfrm>
          <a:prstGeom prst="rect">
            <a:avLst/>
          </a:prstGeom>
          <a:noFill/>
        </p:spPr>
        <p:txBody>
          <a:bodyPr wrap="square" rtlCol="0">
            <a:spAutoFit/>
          </a:bodyPr>
          <a:lstStyle/>
          <a:p>
            <a:pPr>
              <a:lnSpc>
                <a:spcPts val="3800"/>
              </a:lnSpc>
            </a:pPr>
            <a:r>
              <a:rPr lang="en-US" sz="4000" b="1" dirty="0">
                <a:solidFill>
                  <a:schemeClr val="bg1"/>
                </a:solidFill>
                <a:latin typeface="Franklin Gothic Medium" panose="020B0603020102020204" pitchFamily="34" charset="0"/>
              </a:rPr>
              <a:t>What might this person add to a residential, undergraduate community?</a:t>
            </a:r>
          </a:p>
          <a:p>
            <a:pPr>
              <a:lnSpc>
                <a:spcPts val="3800"/>
              </a:lnSpc>
            </a:pPr>
            <a:endParaRPr lang="en-US" sz="4000" b="1" dirty="0">
              <a:solidFill>
                <a:schemeClr val="bg1"/>
              </a:solidFill>
              <a:latin typeface="Franklin Gothic Medium" panose="020B0603020102020204" pitchFamily="34" charset="0"/>
            </a:endParaRPr>
          </a:p>
          <a:p>
            <a:pPr>
              <a:lnSpc>
                <a:spcPts val="3800"/>
              </a:lnSpc>
            </a:pPr>
            <a:r>
              <a:rPr lang="en-US" sz="4000" b="1" dirty="0">
                <a:solidFill>
                  <a:schemeClr val="bg1"/>
                </a:solidFill>
                <a:latin typeface="Franklin Gothic Medium" panose="020B0603020102020204" pitchFamily="34" charset="0"/>
              </a:rPr>
              <a:t>Looking for evidence of qualities like…</a:t>
            </a:r>
          </a:p>
          <a:p>
            <a:pPr lvl="1">
              <a:lnSpc>
                <a:spcPts val="3800"/>
              </a:lnSpc>
            </a:pPr>
            <a:r>
              <a:rPr lang="en-US" sz="4000" b="1" dirty="0">
                <a:solidFill>
                  <a:schemeClr val="bg1"/>
                </a:solidFill>
                <a:latin typeface="Franklin Gothic Medium" panose="020B0603020102020204" pitchFamily="34" charset="0"/>
              </a:rPr>
              <a:t>Intellectual Curiosity and Engagement</a:t>
            </a:r>
          </a:p>
          <a:p>
            <a:pPr lvl="1">
              <a:lnSpc>
                <a:spcPts val="3800"/>
              </a:lnSpc>
            </a:pPr>
            <a:r>
              <a:rPr lang="en-US" sz="4000" b="1" dirty="0">
                <a:solidFill>
                  <a:schemeClr val="bg1"/>
                </a:solidFill>
                <a:latin typeface="Franklin Gothic Medium" panose="020B0603020102020204" pitchFamily="34" charset="0"/>
              </a:rPr>
              <a:t>Meaningful Impact in School/Community</a:t>
            </a:r>
          </a:p>
          <a:p>
            <a:pPr lvl="1">
              <a:lnSpc>
                <a:spcPts val="3800"/>
              </a:lnSpc>
            </a:pPr>
            <a:r>
              <a:rPr lang="en-US" sz="4000" b="1" dirty="0">
                <a:solidFill>
                  <a:schemeClr val="bg1"/>
                </a:solidFill>
                <a:latin typeface="Franklin Gothic Medium" panose="020B0603020102020204" pitchFamily="34" charset="0"/>
              </a:rPr>
              <a:t>Collaboration/Teamwork</a:t>
            </a:r>
          </a:p>
          <a:p>
            <a:pPr lvl="1">
              <a:lnSpc>
                <a:spcPts val="3800"/>
              </a:lnSpc>
            </a:pPr>
            <a:r>
              <a:rPr lang="en-US" sz="4000" b="1" dirty="0">
                <a:solidFill>
                  <a:schemeClr val="bg1"/>
                </a:solidFill>
                <a:latin typeface="Franklin Gothic Medium" panose="020B0603020102020204" pitchFamily="34" charset="0"/>
              </a:rPr>
              <a:t>Personal or Political Philosophy</a:t>
            </a:r>
          </a:p>
          <a:p>
            <a:pPr lvl="1">
              <a:lnSpc>
                <a:spcPts val="3800"/>
              </a:lnSpc>
            </a:pPr>
            <a:r>
              <a:rPr lang="en-US" sz="4000" b="1" dirty="0">
                <a:solidFill>
                  <a:schemeClr val="bg1"/>
                </a:solidFill>
                <a:latin typeface="Franklin Gothic Medium" panose="020B0603020102020204" pitchFamily="34" charset="0"/>
              </a:rPr>
              <a:t>Creativity</a:t>
            </a:r>
          </a:p>
        </p:txBody>
      </p:sp>
    </p:spTree>
    <p:extLst>
      <p:ext uri="{BB962C8B-B14F-4D97-AF65-F5344CB8AC3E}">
        <p14:creationId xmlns:p14="http://schemas.microsoft.com/office/powerpoint/2010/main" val="8494210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3052"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353312"/>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Shape&#10;&#10;Description automatically generated with low confidence">
            <a:extLst>
              <a:ext uri="{FF2B5EF4-FFF2-40B4-BE49-F238E27FC236}">
                <a16:creationId xmlns:a16="http://schemas.microsoft.com/office/drawing/2014/main" id="{A0C2B9AB-1075-1E0C-DCF7-68FB1344D9C1}"/>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582548" y="206188"/>
            <a:ext cx="3325906" cy="6651812"/>
          </a:xfrm>
          <a:prstGeom prst="rect">
            <a:avLst/>
          </a:prstGeom>
        </p:spPr>
      </p:pic>
      <p:sp>
        <p:nvSpPr>
          <p:cNvPr id="27" name="TextBox 26">
            <a:extLst>
              <a:ext uri="{FF2B5EF4-FFF2-40B4-BE49-F238E27FC236}">
                <a16:creationId xmlns:a16="http://schemas.microsoft.com/office/drawing/2014/main" id="{FB819D7E-1A4B-CCF9-C12E-CBFFE9FADDB6}"/>
              </a:ext>
            </a:extLst>
          </p:cNvPr>
          <p:cNvSpPr txBox="1"/>
          <p:nvPr/>
        </p:nvSpPr>
        <p:spPr>
          <a:xfrm>
            <a:off x="277444" y="373697"/>
            <a:ext cx="11631010" cy="881203"/>
          </a:xfrm>
          <a:prstGeom prst="rect">
            <a:avLst/>
          </a:prstGeom>
          <a:noFill/>
        </p:spPr>
        <p:txBody>
          <a:bodyPr wrap="square" rtlCol="0" anchor="ctr">
            <a:spAutoFit/>
          </a:bodyPr>
          <a:lstStyle/>
          <a:p>
            <a:pPr>
              <a:lnSpc>
                <a:spcPts val="3200"/>
              </a:lnSpc>
            </a:pPr>
            <a:r>
              <a:rPr lang="en-US" sz="5400" b="1" dirty="0">
                <a:solidFill>
                  <a:schemeClr val="bg1"/>
                </a:solidFill>
                <a:latin typeface="Franklin Gothic Medium" panose="020B0603020102020204" pitchFamily="34" charset="0"/>
              </a:rPr>
              <a:t>Martha</a:t>
            </a:r>
          </a:p>
          <a:p>
            <a:pPr>
              <a:lnSpc>
                <a:spcPts val="3200"/>
              </a:lnSpc>
            </a:pPr>
            <a:r>
              <a:rPr lang="en-US" sz="2400" dirty="0">
                <a:solidFill>
                  <a:schemeClr val="bg1"/>
                </a:solidFill>
                <a:latin typeface="Franklin Gothic Medium" panose="020B0603020102020204" pitchFamily="34" charset="0"/>
              </a:rPr>
              <a:t>Academic Interests: Education, English, Psychology</a:t>
            </a:r>
            <a:endParaRPr lang="en-US" sz="3200" dirty="0">
              <a:solidFill>
                <a:schemeClr val="bg1"/>
              </a:solidFill>
              <a:latin typeface="Franklin Gothic Medium" panose="020B0603020102020204" pitchFamily="34" charset="0"/>
            </a:endParaRPr>
          </a:p>
        </p:txBody>
      </p:sp>
      <p:sp>
        <p:nvSpPr>
          <p:cNvPr id="5" name="TextBox 4">
            <a:extLst>
              <a:ext uri="{FF2B5EF4-FFF2-40B4-BE49-F238E27FC236}">
                <a16:creationId xmlns:a16="http://schemas.microsoft.com/office/drawing/2014/main" id="{FF2F9589-FBAC-2C87-B3B9-4697730B8724}"/>
              </a:ext>
            </a:extLst>
          </p:cNvPr>
          <p:cNvSpPr txBox="1"/>
          <p:nvPr/>
        </p:nvSpPr>
        <p:spPr>
          <a:xfrm>
            <a:off x="277444" y="1559500"/>
            <a:ext cx="8956203" cy="5324535"/>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Personal Statement: </a:t>
            </a:r>
            <a:r>
              <a:rPr lang="en-US" dirty="0">
                <a:solidFill>
                  <a:schemeClr val="bg1"/>
                </a:solidFill>
                <a:latin typeface="Franklin Gothic Medium" panose="020B0603020102020204" pitchFamily="34" charset="0"/>
              </a:rPr>
              <a:t>My dream is to become an English teacher. Not so much so I can spend the rest of my days studying the dictionary, but more so that I can teach my students to honor and accept that they are human beings.</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Why Tufts: T</a:t>
            </a:r>
            <a:r>
              <a:rPr lang="en-US" dirty="0">
                <a:solidFill>
                  <a:schemeClr val="bg1"/>
                </a:solidFill>
                <a:latin typeface="Franklin Gothic Medium" panose="020B0603020102020204" pitchFamily="34" charset="0"/>
              </a:rPr>
              <a:t>he goal of Tufts' Department of Education focuses more on gaining a deeper understanding of how to help all types of students become successful...This very outlook on education is what attracts me to Tufts as I do not want to do the "bare minimum" by giving my students an incomplete education. I intend to take part in this challenge and journey of working to improve the education system as a whole with the support and help of the community at Tufts.</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Teacher: </a:t>
            </a:r>
            <a:r>
              <a:rPr lang="en-US" dirty="0">
                <a:solidFill>
                  <a:schemeClr val="bg1"/>
                </a:solidFill>
                <a:latin typeface="Franklin Gothic Medium" panose="020B0603020102020204" pitchFamily="34" charset="0"/>
              </a:rPr>
              <a:t>Even in advanced and AP classes of excellent students, Martha stands out due to her maturity, intellectual curiosity and her concern for others.</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Counselor: </a:t>
            </a:r>
            <a:r>
              <a:rPr lang="en-US" dirty="0">
                <a:solidFill>
                  <a:schemeClr val="bg1"/>
                </a:solidFill>
                <a:latin typeface="Franklin Gothic Medium" panose="020B0603020102020204" pitchFamily="34" charset="0"/>
              </a:rPr>
              <a:t>Martha is a determined young woman who has managed to keep her focus on her education. Martha's dignified personality and positive attitude are a couple of attributes that set her apart from her peers. Martha is a well-rounded individual who possesses the talents and qualities to make a positive contribution in today's society.</a:t>
            </a:r>
          </a:p>
          <a:p>
            <a:endParaRPr lang="en-US" sz="1600" dirty="0">
              <a:latin typeface="Franklin Gothic Medium" panose="020B0603020102020204" pitchFamily="34" charset="0"/>
            </a:endParaRPr>
          </a:p>
        </p:txBody>
      </p:sp>
    </p:spTree>
    <p:extLst>
      <p:ext uri="{BB962C8B-B14F-4D97-AF65-F5344CB8AC3E}">
        <p14:creationId xmlns:p14="http://schemas.microsoft.com/office/powerpoint/2010/main" val="25063481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3052"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353312"/>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Shape&#10;&#10;Description automatically generated with low confidence">
            <a:extLst>
              <a:ext uri="{FF2B5EF4-FFF2-40B4-BE49-F238E27FC236}">
                <a16:creationId xmlns:a16="http://schemas.microsoft.com/office/drawing/2014/main" id="{4F846D18-2F90-6273-8BEE-3379FD2E8962}"/>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918939" y="351205"/>
            <a:ext cx="5008167" cy="10016334"/>
          </a:xfrm>
          <a:prstGeom prst="rect">
            <a:avLst/>
          </a:prstGeom>
        </p:spPr>
      </p:pic>
      <p:sp>
        <p:nvSpPr>
          <p:cNvPr id="27" name="TextBox 26">
            <a:extLst>
              <a:ext uri="{FF2B5EF4-FFF2-40B4-BE49-F238E27FC236}">
                <a16:creationId xmlns:a16="http://schemas.microsoft.com/office/drawing/2014/main" id="{FB819D7E-1A4B-CCF9-C12E-CBFFE9FADDB6}"/>
              </a:ext>
            </a:extLst>
          </p:cNvPr>
          <p:cNvSpPr txBox="1"/>
          <p:nvPr/>
        </p:nvSpPr>
        <p:spPr>
          <a:xfrm>
            <a:off x="277444" y="373697"/>
            <a:ext cx="11631010" cy="881203"/>
          </a:xfrm>
          <a:prstGeom prst="rect">
            <a:avLst/>
          </a:prstGeom>
          <a:noFill/>
        </p:spPr>
        <p:txBody>
          <a:bodyPr wrap="square" rtlCol="0" anchor="ctr">
            <a:spAutoFit/>
          </a:bodyPr>
          <a:lstStyle/>
          <a:p>
            <a:pPr>
              <a:lnSpc>
                <a:spcPts val="3200"/>
              </a:lnSpc>
            </a:pPr>
            <a:r>
              <a:rPr lang="en-US" sz="5400" b="1" dirty="0">
                <a:solidFill>
                  <a:schemeClr val="bg1"/>
                </a:solidFill>
                <a:latin typeface="Franklin Gothic Medium" panose="020B0603020102020204" pitchFamily="34" charset="0"/>
              </a:rPr>
              <a:t>Alex</a:t>
            </a:r>
          </a:p>
          <a:p>
            <a:pPr>
              <a:lnSpc>
                <a:spcPts val="3200"/>
              </a:lnSpc>
            </a:pPr>
            <a:r>
              <a:rPr lang="en-US" sz="2400" dirty="0">
                <a:solidFill>
                  <a:schemeClr val="bg1"/>
                </a:solidFill>
                <a:latin typeface="Franklin Gothic Medium" panose="020B0603020102020204" pitchFamily="34" charset="0"/>
              </a:rPr>
              <a:t>Academic Interests: English, Civic Studies, Political Science</a:t>
            </a:r>
          </a:p>
        </p:txBody>
      </p:sp>
      <p:sp>
        <p:nvSpPr>
          <p:cNvPr id="5" name="TextBox 4">
            <a:extLst>
              <a:ext uri="{FF2B5EF4-FFF2-40B4-BE49-F238E27FC236}">
                <a16:creationId xmlns:a16="http://schemas.microsoft.com/office/drawing/2014/main" id="{FF2F9589-FBAC-2C87-B3B9-4697730B8724}"/>
              </a:ext>
            </a:extLst>
          </p:cNvPr>
          <p:cNvSpPr txBox="1"/>
          <p:nvPr/>
        </p:nvSpPr>
        <p:spPr>
          <a:xfrm>
            <a:off x="277444" y="1559500"/>
            <a:ext cx="8956203" cy="5324535"/>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Personal Statement: </a:t>
            </a:r>
            <a:r>
              <a:rPr lang="en-US" dirty="0">
                <a:solidFill>
                  <a:schemeClr val="bg1"/>
                </a:solidFill>
                <a:latin typeface="Franklin Gothic Medium" panose="020B0603020102020204" pitchFamily="34" charset="0"/>
              </a:rPr>
              <a:t>Geography connects people; folks are shocked - even sometimes moved - when I've heard of the city they call home, whether it's the third biggest in Louisiana or the fifth biggest in Nevada. This geographical passion has led me to expand my worldview, learn about international policy, empathize deeply with other cultures, and even memorize the highway that takes you from Minneapolis to Milwaukee.</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Why Tufts: </a:t>
            </a:r>
            <a:r>
              <a:rPr lang="en-US" dirty="0">
                <a:solidFill>
                  <a:schemeClr val="bg1"/>
                </a:solidFill>
                <a:latin typeface="Franklin Gothic Medium" panose="020B0603020102020204" pitchFamily="34" charset="0"/>
              </a:rPr>
              <a:t>I'd eagerly enroll in </a:t>
            </a:r>
            <a:r>
              <a:rPr lang="en-US" i="1" dirty="0">
                <a:solidFill>
                  <a:schemeClr val="bg1"/>
                </a:solidFill>
                <a:latin typeface="Franklin Gothic Medium" panose="020B0603020102020204" pitchFamily="34" charset="0"/>
              </a:rPr>
              <a:t>Dissent and Democracy and Human Rights and Justice </a:t>
            </a:r>
            <a:r>
              <a:rPr lang="en-US" dirty="0">
                <a:solidFill>
                  <a:schemeClr val="bg1"/>
                </a:solidFill>
                <a:latin typeface="Franklin Gothic Medium" panose="020B0603020102020204" pitchFamily="34" charset="0"/>
              </a:rPr>
              <a:t>-classes that fuse my interests in journalism and civil rights activism. I'd also, ideally, conduct research with Professor Ammons, further investigating the racial inequity systemic to our geopolitical and literary paradigms. </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Teacher: </a:t>
            </a:r>
            <a:r>
              <a:rPr lang="en-US" dirty="0">
                <a:solidFill>
                  <a:schemeClr val="bg1"/>
                </a:solidFill>
                <a:latin typeface="Franklin Gothic Medium" panose="020B0603020102020204" pitchFamily="34" charset="0"/>
              </a:rPr>
              <a:t>He follows politics to the minute, knows the ins and outs of the electoral process and hasn't missed a beat on the 2020 election from local races to the presidency. Not a class day went by when he didn't guide his classmates to deeper understanding on these issues. There was no one else like him. </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Counselor: </a:t>
            </a:r>
            <a:r>
              <a:rPr lang="en-US" dirty="0">
                <a:solidFill>
                  <a:schemeClr val="bg1"/>
                </a:solidFill>
                <a:latin typeface="Franklin Gothic Medium" panose="020B0603020102020204" pitchFamily="34" charset="0"/>
              </a:rPr>
              <a:t>While I can vouch that non-political, fun, and intellectual conversations exist regularly in Alex’s world, the desire to make positive change is always present.</a:t>
            </a:r>
          </a:p>
          <a:p>
            <a:endParaRPr lang="en-US" sz="1600" dirty="0">
              <a:latin typeface="Franklin Gothic Medium" panose="020B0603020102020204" pitchFamily="34" charset="0"/>
            </a:endParaRPr>
          </a:p>
        </p:txBody>
      </p:sp>
    </p:spTree>
    <p:extLst>
      <p:ext uri="{BB962C8B-B14F-4D97-AF65-F5344CB8AC3E}">
        <p14:creationId xmlns:p14="http://schemas.microsoft.com/office/powerpoint/2010/main" val="2534325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3052"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353312"/>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277444" y="373697"/>
            <a:ext cx="11631010" cy="881203"/>
          </a:xfrm>
          <a:prstGeom prst="rect">
            <a:avLst/>
          </a:prstGeom>
          <a:noFill/>
        </p:spPr>
        <p:txBody>
          <a:bodyPr wrap="square" rtlCol="0" anchor="ctr">
            <a:spAutoFit/>
          </a:bodyPr>
          <a:lstStyle/>
          <a:p>
            <a:pPr>
              <a:lnSpc>
                <a:spcPts val="3200"/>
              </a:lnSpc>
            </a:pPr>
            <a:r>
              <a:rPr lang="en-US" sz="5400" b="1" dirty="0">
                <a:solidFill>
                  <a:schemeClr val="bg1"/>
                </a:solidFill>
                <a:latin typeface="Franklin Gothic Medium" panose="020B0603020102020204" pitchFamily="34" charset="0"/>
              </a:rPr>
              <a:t>Sophie</a:t>
            </a:r>
          </a:p>
          <a:p>
            <a:pPr>
              <a:lnSpc>
                <a:spcPts val="3200"/>
              </a:lnSpc>
            </a:pPr>
            <a:r>
              <a:rPr lang="en-US" sz="2400" dirty="0">
                <a:solidFill>
                  <a:schemeClr val="bg1"/>
                </a:solidFill>
                <a:latin typeface="Franklin Gothic Medium" panose="020B0603020102020204" pitchFamily="34" charset="0"/>
              </a:rPr>
              <a:t>Academic Interests: Anthropology, Community Health, Spanish</a:t>
            </a:r>
            <a:endParaRPr lang="en-US" sz="3200" dirty="0">
              <a:solidFill>
                <a:schemeClr val="bg1"/>
              </a:solidFill>
              <a:latin typeface="Franklin Gothic Medium" panose="020B0603020102020204" pitchFamily="34" charset="0"/>
            </a:endParaRPr>
          </a:p>
        </p:txBody>
      </p:sp>
      <p:pic>
        <p:nvPicPr>
          <p:cNvPr id="4" name="Picture 3" descr="Shape&#10;&#10;Description automatically generated with low confidence">
            <a:extLst>
              <a:ext uri="{FF2B5EF4-FFF2-40B4-BE49-F238E27FC236}">
                <a16:creationId xmlns:a16="http://schemas.microsoft.com/office/drawing/2014/main" id="{31D6F609-17C1-2EA9-0210-46E3F10537B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399207" y="-2160494"/>
            <a:ext cx="4509247" cy="9018494"/>
          </a:xfrm>
          <a:prstGeom prst="rect">
            <a:avLst/>
          </a:prstGeom>
        </p:spPr>
      </p:pic>
      <p:sp>
        <p:nvSpPr>
          <p:cNvPr id="5" name="TextBox 4">
            <a:extLst>
              <a:ext uri="{FF2B5EF4-FFF2-40B4-BE49-F238E27FC236}">
                <a16:creationId xmlns:a16="http://schemas.microsoft.com/office/drawing/2014/main" id="{FF2F9589-FBAC-2C87-B3B9-4697730B8724}"/>
              </a:ext>
            </a:extLst>
          </p:cNvPr>
          <p:cNvSpPr txBox="1"/>
          <p:nvPr/>
        </p:nvSpPr>
        <p:spPr>
          <a:xfrm>
            <a:off x="277444" y="1559500"/>
            <a:ext cx="8956203" cy="5078313"/>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Personal Statement: </a:t>
            </a:r>
            <a:r>
              <a:rPr lang="en-US" dirty="0">
                <a:solidFill>
                  <a:schemeClr val="bg1"/>
                </a:solidFill>
                <a:latin typeface="Franklin Gothic Medium" panose="020B0603020102020204" pitchFamily="34" charset="0"/>
              </a:rPr>
              <a:t>I've planned to further my education in college and ultimately receive a PhD in medical anthropology. By studying a variety of cultures' respective medical histories and broadening my worldly perspective, I hope to understand medicine on a deeper level and provide the most effective ways to introduce new health suggestions.</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Why Tufts: </a:t>
            </a:r>
            <a:r>
              <a:rPr lang="en-US" dirty="0">
                <a:solidFill>
                  <a:schemeClr val="bg1"/>
                </a:solidFill>
                <a:latin typeface="Franklin Gothic Medium" panose="020B0603020102020204" pitchFamily="34" charset="0"/>
              </a:rPr>
              <a:t>The close-knit community found in Tufts paves the way for increased exposure to diverse people to build lasting friendships. Specifically, I hope to research under Dr. Tatiana </a:t>
            </a:r>
            <a:r>
              <a:rPr lang="en-US" dirty="0" err="1">
                <a:solidFill>
                  <a:schemeClr val="bg1"/>
                </a:solidFill>
                <a:latin typeface="Franklin Gothic Medium" panose="020B0603020102020204" pitchFamily="34" charset="0"/>
              </a:rPr>
              <a:t>Chudakova</a:t>
            </a:r>
            <a:r>
              <a:rPr lang="en-US" dirty="0">
                <a:solidFill>
                  <a:schemeClr val="bg1"/>
                </a:solidFill>
                <a:latin typeface="Franklin Gothic Medium" panose="020B0603020102020204" pitchFamily="34" charset="0"/>
              </a:rPr>
              <a:t>, who focuses on medical anthropology and nationalism. Her work and expertise bear a similarity to a study of my own: "Tackling the Pandemic on Children," which focused on the coronavirus's effects on children using a Likert-type scale. </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Teacher: </a:t>
            </a:r>
            <a:r>
              <a:rPr lang="en-US" dirty="0">
                <a:solidFill>
                  <a:schemeClr val="bg1"/>
                </a:solidFill>
                <a:latin typeface="Franklin Gothic Medium" panose="020B0603020102020204" pitchFamily="34" charset="0"/>
              </a:rPr>
              <a:t>Sophie’s positive attitude, steadfast dedication, and endless curiosity lead me to believe there is no limit to her growth and potential in college and beyond.</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Counselor: </a:t>
            </a:r>
            <a:r>
              <a:rPr lang="en-US" dirty="0">
                <a:solidFill>
                  <a:schemeClr val="bg1"/>
                </a:solidFill>
                <a:latin typeface="Franklin Gothic Medium" panose="020B0603020102020204" pitchFamily="34" charset="0"/>
              </a:rPr>
              <a:t>What is most important to Sophie is helping others. If she can improve just one person's life, she would consider herself a success. Her interest in public service manifests itself via a non-profit she founded, and through several school organizations.</a:t>
            </a:r>
          </a:p>
        </p:txBody>
      </p:sp>
    </p:spTree>
    <p:extLst>
      <p:ext uri="{BB962C8B-B14F-4D97-AF65-F5344CB8AC3E}">
        <p14:creationId xmlns:p14="http://schemas.microsoft.com/office/powerpoint/2010/main" val="3094559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3052"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353312"/>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277444" y="373697"/>
            <a:ext cx="11631010" cy="881203"/>
          </a:xfrm>
          <a:prstGeom prst="rect">
            <a:avLst/>
          </a:prstGeom>
          <a:noFill/>
        </p:spPr>
        <p:txBody>
          <a:bodyPr wrap="square" rtlCol="0" anchor="ctr">
            <a:spAutoFit/>
          </a:bodyPr>
          <a:lstStyle/>
          <a:p>
            <a:pPr>
              <a:lnSpc>
                <a:spcPts val="3200"/>
              </a:lnSpc>
            </a:pPr>
            <a:r>
              <a:rPr lang="en-US" sz="5400" b="1" dirty="0">
                <a:solidFill>
                  <a:schemeClr val="bg1"/>
                </a:solidFill>
                <a:latin typeface="Franklin Gothic Medium" panose="020B0603020102020204" pitchFamily="34" charset="0"/>
              </a:rPr>
              <a:t>James</a:t>
            </a:r>
          </a:p>
          <a:p>
            <a:pPr>
              <a:lnSpc>
                <a:spcPts val="3200"/>
              </a:lnSpc>
            </a:pPr>
            <a:r>
              <a:rPr lang="en-US" sz="2400" dirty="0">
                <a:solidFill>
                  <a:schemeClr val="bg1"/>
                </a:solidFill>
                <a:latin typeface="Franklin Gothic Medium" panose="020B0603020102020204" pitchFamily="34" charset="0"/>
              </a:rPr>
              <a:t>Academic Interests: Chemistry, Math, Environmental Science and Policy</a:t>
            </a:r>
            <a:endParaRPr lang="en-US" sz="3200" dirty="0">
              <a:solidFill>
                <a:schemeClr val="bg1"/>
              </a:solidFill>
              <a:latin typeface="Franklin Gothic Medium" panose="020B0603020102020204" pitchFamily="34" charset="0"/>
            </a:endParaRPr>
          </a:p>
        </p:txBody>
      </p:sp>
      <p:pic>
        <p:nvPicPr>
          <p:cNvPr id="6" name="Picture 5" descr="Shape&#10;&#10;Description automatically generated with low confidence">
            <a:extLst>
              <a:ext uri="{FF2B5EF4-FFF2-40B4-BE49-F238E27FC236}">
                <a16:creationId xmlns:a16="http://schemas.microsoft.com/office/drawing/2014/main" id="{0E614DA4-7E7C-C9E1-3336-A2D717B52A2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871012" y="220187"/>
            <a:ext cx="4595382" cy="9190763"/>
          </a:xfrm>
          <a:prstGeom prst="rect">
            <a:avLst/>
          </a:prstGeom>
        </p:spPr>
      </p:pic>
      <p:sp>
        <p:nvSpPr>
          <p:cNvPr id="5" name="TextBox 4">
            <a:extLst>
              <a:ext uri="{FF2B5EF4-FFF2-40B4-BE49-F238E27FC236}">
                <a16:creationId xmlns:a16="http://schemas.microsoft.com/office/drawing/2014/main" id="{FF2F9589-FBAC-2C87-B3B9-4697730B8724}"/>
              </a:ext>
            </a:extLst>
          </p:cNvPr>
          <p:cNvSpPr txBox="1"/>
          <p:nvPr/>
        </p:nvSpPr>
        <p:spPr>
          <a:xfrm>
            <a:off x="277444" y="1559500"/>
            <a:ext cx="8956203" cy="4801314"/>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Personal Statement: </a:t>
            </a:r>
            <a:r>
              <a:rPr lang="en-US" dirty="0">
                <a:solidFill>
                  <a:schemeClr val="bg1"/>
                </a:solidFill>
                <a:latin typeface="Franklin Gothic Medium" panose="020B0603020102020204" pitchFamily="34" charset="0"/>
              </a:rPr>
              <a:t>While I focused on soccer most of my childhood, I made the change to track my freshman year and found a love for running, alongside the relationships and competition with teammates. By exposing myself to new experiences, I am beginning to learn what is meaningful and purposeful. Sometimes I even surprise myself in what I am capable of accomplishing. </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Why Tufts: </a:t>
            </a:r>
            <a:r>
              <a:rPr lang="en-US" dirty="0">
                <a:solidFill>
                  <a:schemeClr val="bg1"/>
                </a:solidFill>
                <a:latin typeface="Franklin Gothic Medium" panose="020B0603020102020204" pitchFamily="34" charset="0"/>
              </a:rPr>
              <a:t>I was first drawn to Tufts’ unique ability to offer the academic opportunities of a large university but with smaller class sizes on a community-like campus. After further research, I realized I want to pursue the intersection of mathematics and science with a degree in Chemistry from the School of Arts and Sciences at Tufts University.</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Teacher: </a:t>
            </a:r>
            <a:r>
              <a:rPr lang="en-US" dirty="0">
                <a:solidFill>
                  <a:schemeClr val="bg1"/>
                </a:solidFill>
                <a:latin typeface="Franklin Gothic Medium" panose="020B0603020102020204" pitchFamily="34" charset="0"/>
              </a:rPr>
              <a:t>His friendly and outgoing nature and his commitment to friends are among his strongest attributes. He is a morally strong young man and an excellent role model. He is fun, intelligent, sincere, and hard working. </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Counselor: </a:t>
            </a:r>
            <a:r>
              <a:rPr lang="en-US" dirty="0">
                <a:solidFill>
                  <a:schemeClr val="bg1"/>
                </a:solidFill>
                <a:latin typeface="Franklin Gothic Medium" panose="020B0603020102020204" pitchFamily="34" charset="0"/>
              </a:rPr>
              <a:t>James is a kind and caring individual who will make friends easily, learn broadly and take advantage of all of the opportunities available to him in college. </a:t>
            </a:r>
          </a:p>
        </p:txBody>
      </p:sp>
    </p:spTree>
    <p:extLst>
      <p:ext uri="{BB962C8B-B14F-4D97-AF65-F5344CB8AC3E}">
        <p14:creationId xmlns:p14="http://schemas.microsoft.com/office/powerpoint/2010/main" val="46234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3052" y="0"/>
            <a:ext cx="12192001" cy="68580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6B26EB4C-765C-4948-1843-43BBF48CB48A}"/>
              </a:ext>
            </a:extLst>
          </p:cNvPr>
          <p:cNvSpPr/>
          <p:nvPr/>
        </p:nvSpPr>
        <p:spPr>
          <a:xfrm>
            <a:off x="-1" y="0"/>
            <a:ext cx="12188951" cy="1353312"/>
          </a:xfrm>
          <a:prstGeom prst="rect">
            <a:avLst/>
          </a:prstGeom>
          <a:solidFill>
            <a:srgbClr val="009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277444" y="373697"/>
            <a:ext cx="11631010" cy="881203"/>
          </a:xfrm>
          <a:prstGeom prst="rect">
            <a:avLst/>
          </a:prstGeom>
          <a:noFill/>
        </p:spPr>
        <p:txBody>
          <a:bodyPr wrap="square" rtlCol="0" anchor="ctr">
            <a:spAutoFit/>
          </a:bodyPr>
          <a:lstStyle/>
          <a:p>
            <a:pPr>
              <a:lnSpc>
                <a:spcPts val="3200"/>
              </a:lnSpc>
            </a:pPr>
            <a:r>
              <a:rPr lang="en-US" sz="5400" b="1" dirty="0">
                <a:solidFill>
                  <a:schemeClr val="bg1"/>
                </a:solidFill>
                <a:latin typeface="Franklin Gothic Medium" panose="020B0603020102020204" pitchFamily="34" charset="0"/>
              </a:rPr>
              <a:t>Jenny</a:t>
            </a:r>
          </a:p>
          <a:p>
            <a:pPr>
              <a:lnSpc>
                <a:spcPts val="3200"/>
              </a:lnSpc>
            </a:pPr>
            <a:r>
              <a:rPr lang="en-US" sz="2400" dirty="0">
                <a:solidFill>
                  <a:schemeClr val="bg1"/>
                </a:solidFill>
                <a:latin typeface="Franklin Gothic Medium" panose="020B0603020102020204" pitchFamily="34" charset="0"/>
              </a:rPr>
              <a:t>Academic Interests: Studio Art, Biology, Biopsychology</a:t>
            </a:r>
            <a:endParaRPr lang="en-US" sz="3200" dirty="0">
              <a:solidFill>
                <a:schemeClr val="bg1"/>
              </a:solidFill>
              <a:latin typeface="Franklin Gothic Medium" panose="020B0603020102020204" pitchFamily="34" charset="0"/>
            </a:endParaRPr>
          </a:p>
        </p:txBody>
      </p:sp>
      <p:pic>
        <p:nvPicPr>
          <p:cNvPr id="7" name="Picture 6" descr="Shape&#10;&#10;Description automatically generated with low confidence">
            <a:extLst>
              <a:ext uri="{FF2B5EF4-FFF2-40B4-BE49-F238E27FC236}">
                <a16:creationId xmlns:a16="http://schemas.microsoft.com/office/drawing/2014/main" id="{01A4AD0D-57D7-CF35-71AA-BF90B2CA24DD}"/>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842065" y="174814"/>
            <a:ext cx="3343834" cy="6687668"/>
          </a:xfrm>
          <a:prstGeom prst="rect">
            <a:avLst/>
          </a:prstGeom>
        </p:spPr>
      </p:pic>
      <p:sp>
        <p:nvSpPr>
          <p:cNvPr id="5" name="TextBox 4">
            <a:extLst>
              <a:ext uri="{FF2B5EF4-FFF2-40B4-BE49-F238E27FC236}">
                <a16:creationId xmlns:a16="http://schemas.microsoft.com/office/drawing/2014/main" id="{FF2F9589-FBAC-2C87-B3B9-4697730B8724}"/>
              </a:ext>
            </a:extLst>
          </p:cNvPr>
          <p:cNvSpPr txBox="1"/>
          <p:nvPr/>
        </p:nvSpPr>
        <p:spPr>
          <a:xfrm>
            <a:off x="277444" y="1428000"/>
            <a:ext cx="9709238" cy="5355312"/>
          </a:xfrm>
          <a:prstGeom prst="rect">
            <a:avLst/>
          </a:prstGeom>
          <a:noFill/>
        </p:spPr>
        <p:txBody>
          <a:bodyPr wrap="square" rtlCol="0">
            <a:spAutoFit/>
          </a:bodyPr>
          <a:lstStyle/>
          <a:p>
            <a:r>
              <a:rPr lang="en-US" b="1" dirty="0">
                <a:solidFill>
                  <a:schemeClr val="bg1"/>
                </a:solidFill>
                <a:latin typeface="Franklin Gothic Medium" panose="020B0603020102020204" pitchFamily="34" charset="0"/>
              </a:rPr>
              <a:t>Personal Statement: </a:t>
            </a:r>
            <a:r>
              <a:rPr lang="en-US" dirty="0">
                <a:solidFill>
                  <a:schemeClr val="bg1"/>
                </a:solidFill>
                <a:latin typeface="Franklin Gothic Medium" panose="020B0603020102020204" pitchFamily="34" charset="0"/>
              </a:rPr>
              <a:t>All my life I have been labeled "artist." And yes, I very much am an artist - but that's not my whole story. Ever since I first saw a butterfly emerge from its chrysalis in kindergarten, I have been fascinated by the world around me and have strived to use my art as a means to capture its mysterious beauty</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Why Tufts: </a:t>
            </a:r>
            <a:r>
              <a:rPr lang="en-US" dirty="0">
                <a:solidFill>
                  <a:schemeClr val="bg1"/>
                </a:solidFill>
                <a:latin typeface="Franklin Gothic Medium" panose="020B0603020102020204" pitchFamily="34" charset="0"/>
              </a:rPr>
              <a:t>…the Tufts visual art program employs a dynamic approach to learning that allows students to experiment with innovative technology in their art, such as virtual and augmented reality. At Tufts, I would have the freedom to engage in cross-disciplinary collaboration with those in other fields of study as well as be provided with the resources to create powerful, unique artworks and conduct impactful biological research.</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Art Teacher: </a:t>
            </a:r>
            <a:r>
              <a:rPr lang="en-US" dirty="0">
                <a:solidFill>
                  <a:schemeClr val="bg1"/>
                </a:solidFill>
                <a:latin typeface="Franklin Gothic Medium" panose="020B0603020102020204" pitchFamily="34" charset="0"/>
              </a:rPr>
              <a:t>She is absorbing. It has been a wonderful, joyous experience, and one of the highpoints of my educational career working with her. She has been a continued source of inspiration to myself and her peers. </a:t>
            </a:r>
          </a:p>
          <a:p>
            <a:endParaRPr lang="en-US" dirty="0">
              <a:solidFill>
                <a:schemeClr val="bg1"/>
              </a:solidFill>
              <a:latin typeface="Franklin Gothic Medium" panose="020B0603020102020204" pitchFamily="34" charset="0"/>
            </a:endParaRPr>
          </a:p>
          <a:p>
            <a:r>
              <a:rPr lang="en-US" b="1" dirty="0">
                <a:solidFill>
                  <a:schemeClr val="bg1"/>
                </a:solidFill>
                <a:latin typeface="Franklin Gothic Medium" panose="020B0603020102020204" pitchFamily="34" charset="0"/>
              </a:rPr>
              <a:t>Counselor: </a:t>
            </a:r>
            <a:r>
              <a:rPr lang="en-US" dirty="0">
                <a:solidFill>
                  <a:schemeClr val="bg1"/>
                </a:solidFill>
                <a:latin typeface="Franklin Gothic Medium" panose="020B0603020102020204" pitchFamily="34" charset="0"/>
              </a:rPr>
              <a:t>Whether she studies art, science, or the humanities (or likely a combination of all three), she will be successful in anything she attempts. Why? Because she not only has the willpower to succeed, but also the creativity to ensure that she finds a way to understand complex problems when presented to her. </a:t>
            </a:r>
          </a:p>
        </p:txBody>
      </p:sp>
    </p:spTree>
    <p:extLst>
      <p:ext uri="{BB962C8B-B14F-4D97-AF65-F5344CB8AC3E}">
        <p14:creationId xmlns:p14="http://schemas.microsoft.com/office/powerpoint/2010/main" val="33919244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2845003" y="0"/>
            <a:ext cx="6096001" cy="6858000"/>
          </a:xfrm>
          <a:prstGeom prst="rect">
            <a:avLst/>
          </a:prstGeom>
          <a:solidFill>
            <a:srgbClr val="0086EE">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3122541" y="955102"/>
            <a:ext cx="5540923" cy="719749"/>
          </a:xfrm>
          <a:prstGeom prst="rect">
            <a:avLst/>
          </a:prstGeom>
          <a:noFill/>
        </p:spPr>
        <p:txBody>
          <a:bodyPr wrap="square" rtlCol="0">
            <a:spAutoFit/>
          </a:bodyPr>
          <a:lstStyle/>
          <a:p>
            <a:pPr algn="ctr">
              <a:lnSpc>
                <a:spcPts val="4500"/>
              </a:lnSpc>
            </a:pPr>
            <a:r>
              <a:rPr lang="en-US" sz="6600" b="1" dirty="0">
                <a:solidFill>
                  <a:schemeClr val="bg1"/>
                </a:solidFill>
                <a:latin typeface="Franklin Gothic Medium" panose="020B0603020102020204" pitchFamily="34" charset="0"/>
              </a:rPr>
              <a:t>Final Thoughts</a:t>
            </a:r>
            <a:endParaRPr lang="en-US" sz="4800" b="1" dirty="0">
              <a:solidFill>
                <a:schemeClr val="bg1"/>
              </a:solidFill>
              <a:latin typeface="Franklin Gothic Medium" panose="020B0603020102020204" pitchFamily="34" charset="0"/>
            </a:endParaRPr>
          </a:p>
        </p:txBody>
      </p:sp>
      <p:sp>
        <p:nvSpPr>
          <p:cNvPr id="9" name="TextBox 8">
            <a:extLst>
              <a:ext uri="{FF2B5EF4-FFF2-40B4-BE49-F238E27FC236}">
                <a16:creationId xmlns:a16="http://schemas.microsoft.com/office/drawing/2014/main" id="{6B0EFBC1-1065-A086-D225-59F77AC6D0DD}"/>
              </a:ext>
            </a:extLst>
          </p:cNvPr>
          <p:cNvSpPr txBox="1"/>
          <p:nvPr/>
        </p:nvSpPr>
        <p:spPr>
          <a:xfrm>
            <a:off x="3025109" y="2331763"/>
            <a:ext cx="5735785" cy="3617913"/>
          </a:xfrm>
          <a:prstGeom prst="rect">
            <a:avLst/>
          </a:prstGeom>
          <a:noFill/>
        </p:spPr>
        <p:txBody>
          <a:bodyPr wrap="square" rtlCol="0">
            <a:spAutoFit/>
          </a:bodyPr>
          <a:lstStyle/>
          <a:p>
            <a:pPr algn="ctr">
              <a:lnSpc>
                <a:spcPts val="3000"/>
              </a:lnSpc>
            </a:pPr>
            <a:r>
              <a:rPr lang="en-US" sz="6600" b="1" dirty="0">
                <a:solidFill>
                  <a:schemeClr val="bg1"/>
                </a:solidFill>
                <a:latin typeface="Franklin Gothic Medium" panose="020B0603020102020204" pitchFamily="34" charset="0"/>
              </a:rPr>
              <a:t>Martha</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Alex</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Sophie</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James</a:t>
            </a:r>
          </a:p>
          <a:p>
            <a:pPr algn="ctr">
              <a:lnSpc>
                <a:spcPts val="3000"/>
              </a:lnSpc>
            </a:pPr>
            <a:endParaRPr lang="en-US" sz="6600" b="1" dirty="0">
              <a:solidFill>
                <a:schemeClr val="bg1"/>
              </a:solidFill>
              <a:latin typeface="Franklin Gothic Medium" panose="020B0603020102020204" pitchFamily="34" charset="0"/>
            </a:endParaRPr>
          </a:p>
          <a:p>
            <a:pPr algn="ctr">
              <a:lnSpc>
                <a:spcPts val="3000"/>
              </a:lnSpc>
            </a:pPr>
            <a:r>
              <a:rPr lang="en-US" sz="6600" b="1" dirty="0">
                <a:solidFill>
                  <a:schemeClr val="bg1"/>
                </a:solidFill>
                <a:latin typeface="Franklin Gothic Medium" panose="020B0603020102020204" pitchFamily="34" charset="0"/>
              </a:rPr>
              <a:t>Jenny</a:t>
            </a:r>
          </a:p>
        </p:txBody>
      </p:sp>
    </p:spTree>
    <p:extLst>
      <p:ext uri="{BB962C8B-B14F-4D97-AF65-F5344CB8AC3E}">
        <p14:creationId xmlns:p14="http://schemas.microsoft.com/office/powerpoint/2010/main" val="30838324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80D44A3E-652B-A2FA-0F85-087CAE041E32}"/>
              </a:ext>
            </a:extLst>
          </p:cNvPr>
          <p:cNvGrpSpPr/>
          <p:nvPr/>
        </p:nvGrpSpPr>
        <p:grpSpPr>
          <a:xfrm>
            <a:off x="2909454" y="0"/>
            <a:ext cx="9080511" cy="6858000"/>
            <a:chOff x="0" y="0"/>
            <a:chExt cx="9080511" cy="6858000"/>
          </a:xfrm>
        </p:grpSpPr>
        <p:sp>
          <p:nvSpPr>
            <p:cNvPr id="29" name="Rectangle 28">
              <a:extLst>
                <a:ext uri="{FF2B5EF4-FFF2-40B4-BE49-F238E27FC236}">
                  <a16:creationId xmlns:a16="http://schemas.microsoft.com/office/drawing/2014/main" id="{8D72AB0E-5596-EE5C-1FB7-5B0EBE9302A9}"/>
                </a:ext>
              </a:extLst>
            </p:cNvPr>
            <p:cNvSpPr/>
            <p:nvPr/>
          </p:nvSpPr>
          <p:spPr>
            <a:xfrm>
              <a:off x="0" y="0"/>
              <a:ext cx="6311154" cy="6858000"/>
            </a:xfrm>
            <a:prstGeom prst="rect">
              <a:avLst/>
            </a:prstGeom>
            <a:solidFill>
              <a:srgbClr val="0086EE">
                <a:alpha val="7411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6B0EFBC1-1065-A086-D225-59F77AC6D0DD}"/>
                </a:ext>
              </a:extLst>
            </p:cNvPr>
            <p:cNvSpPr txBox="1"/>
            <p:nvPr/>
          </p:nvSpPr>
          <p:spPr>
            <a:xfrm>
              <a:off x="340106" y="1575876"/>
              <a:ext cx="3003545" cy="4214295"/>
            </a:xfrm>
            <a:prstGeom prst="rect">
              <a:avLst/>
            </a:prstGeom>
            <a:noFill/>
          </p:spPr>
          <p:txBody>
            <a:bodyPr wrap="square" rtlCol="0">
              <a:spAutoFit/>
            </a:bodyPr>
            <a:lstStyle/>
            <a:p>
              <a:pPr>
                <a:lnSpc>
                  <a:spcPts val="3500"/>
                </a:lnSpc>
              </a:pPr>
              <a:r>
                <a:rPr lang="en-US" sz="6600" b="1" dirty="0">
                  <a:solidFill>
                    <a:schemeClr val="bg1"/>
                  </a:solidFill>
                  <a:latin typeface="Franklin Gothic Medium" panose="020B0603020102020204" pitchFamily="34" charset="0"/>
                </a:rPr>
                <a:t>Martha</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Alex</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Sophie</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James</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Jenny</a:t>
              </a:r>
            </a:p>
          </p:txBody>
        </p:sp>
        <p:cxnSp>
          <p:nvCxnSpPr>
            <p:cNvPr id="7" name="Straight Connector 6">
              <a:extLst>
                <a:ext uri="{FF2B5EF4-FFF2-40B4-BE49-F238E27FC236}">
                  <a16:creationId xmlns:a16="http://schemas.microsoft.com/office/drawing/2014/main" id="{63E387F7-5DC2-C25C-AC49-E74F097300E2}"/>
                </a:ext>
              </a:extLst>
            </p:cNvPr>
            <p:cNvCxnSpPr>
              <a:cxnSpLocks/>
            </p:cNvCxnSpPr>
            <p:nvPr/>
          </p:nvCxnSpPr>
          <p:spPr>
            <a:xfrm flipV="1">
              <a:off x="3343651" y="394447"/>
              <a:ext cx="0" cy="6167718"/>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055A475E-9CD6-3153-E572-F99702A6211F}"/>
                </a:ext>
              </a:extLst>
            </p:cNvPr>
            <p:cNvSpPr txBox="1"/>
            <p:nvPr/>
          </p:nvSpPr>
          <p:spPr>
            <a:xfrm>
              <a:off x="3683757" y="1575876"/>
              <a:ext cx="5396754" cy="4214295"/>
            </a:xfrm>
            <a:prstGeom prst="rect">
              <a:avLst/>
            </a:prstGeom>
            <a:noFill/>
          </p:spPr>
          <p:txBody>
            <a:bodyPr wrap="square" rtlCol="0">
              <a:spAutoFit/>
            </a:bodyPr>
            <a:lstStyle/>
            <a:p>
              <a:pPr>
                <a:lnSpc>
                  <a:spcPts val="3500"/>
                </a:lnSpc>
              </a:pPr>
              <a:r>
                <a:rPr lang="en-US" sz="6600" b="1" dirty="0">
                  <a:solidFill>
                    <a:schemeClr val="bg1"/>
                  </a:solidFill>
                  <a:latin typeface="Franklin Gothic Medium" panose="020B0603020102020204" pitchFamily="34" charset="0"/>
                </a:rPr>
                <a:t>Deny</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Admit</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WL</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Deny</a:t>
              </a:r>
            </a:p>
            <a:p>
              <a:pPr>
                <a:lnSpc>
                  <a:spcPts val="3500"/>
                </a:lnSpc>
              </a:pPr>
              <a:endParaRPr lang="en-US" sz="6600" b="1" dirty="0">
                <a:solidFill>
                  <a:schemeClr val="bg1"/>
                </a:solidFill>
                <a:latin typeface="Franklin Gothic Medium" panose="020B0603020102020204" pitchFamily="34" charset="0"/>
              </a:endParaRPr>
            </a:p>
            <a:p>
              <a:pPr>
                <a:lnSpc>
                  <a:spcPts val="3500"/>
                </a:lnSpc>
              </a:pPr>
              <a:r>
                <a:rPr lang="en-US" sz="6600" b="1" dirty="0">
                  <a:solidFill>
                    <a:schemeClr val="bg1"/>
                  </a:solidFill>
                  <a:latin typeface="Franklin Gothic Medium" panose="020B0603020102020204" pitchFamily="34" charset="0"/>
                </a:rPr>
                <a:t>Admit</a:t>
              </a:r>
            </a:p>
          </p:txBody>
        </p:sp>
      </p:grpSp>
    </p:spTree>
    <p:extLst>
      <p:ext uri="{BB962C8B-B14F-4D97-AF65-F5344CB8AC3E}">
        <p14:creationId xmlns:p14="http://schemas.microsoft.com/office/powerpoint/2010/main" val="2643343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3E42E11-374B-5755-775C-0CF96D61DB8A}"/>
              </a:ext>
            </a:extLst>
          </p:cNvPr>
          <p:cNvSpPr/>
          <p:nvPr/>
        </p:nvSpPr>
        <p:spPr>
          <a:xfrm>
            <a:off x="3049" y="0"/>
            <a:ext cx="12188951" cy="17145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220711" y="324545"/>
            <a:ext cx="11750577" cy="1246495"/>
          </a:xfrm>
          <a:prstGeom prst="rect">
            <a:avLst/>
          </a:prstGeom>
          <a:noFill/>
        </p:spPr>
        <p:txBody>
          <a:bodyPr wrap="square" rtlCol="0">
            <a:spAutoFit/>
          </a:bodyPr>
          <a:lstStyle/>
          <a:p>
            <a:pPr algn="ctr">
              <a:lnSpc>
                <a:spcPts val="9000"/>
              </a:lnSpc>
            </a:pPr>
            <a:r>
              <a:rPr lang="en-US" sz="8800" b="1" dirty="0">
                <a:solidFill>
                  <a:schemeClr val="bg1"/>
                </a:solidFill>
                <a:latin typeface="Franklin Gothic Medium" panose="020B0603020102020204" pitchFamily="34" charset="0"/>
              </a:rPr>
              <a:t>Academic Achievement</a:t>
            </a:r>
          </a:p>
        </p:txBody>
      </p:sp>
      <p:sp>
        <p:nvSpPr>
          <p:cNvPr id="29" name="Rectangle 28">
            <a:extLst>
              <a:ext uri="{FF2B5EF4-FFF2-40B4-BE49-F238E27FC236}">
                <a16:creationId xmlns:a16="http://schemas.microsoft.com/office/drawing/2014/main" id="{8D72AB0E-5596-EE5C-1FB7-5B0EBE9302A9}"/>
              </a:ext>
            </a:extLst>
          </p:cNvPr>
          <p:cNvSpPr/>
          <p:nvPr/>
        </p:nvSpPr>
        <p:spPr>
          <a:xfrm>
            <a:off x="3876351" y="1714500"/>
            <a:ext cx="4439296" cy="5150989"/>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2C82DA5-67C5-9A1D-5FE2-68842C115DB4}"/>
              </a:ext>
            </a:extLst>
          </p:cNvPr>
          <p:cNvSpPr txBox="1"/>
          <p:nvPr/>
        </p:nvSpPr>
        <p:spPr>
          <a:xfrm>
            <a:off x="4097062" y="2098767"/>
            <a:ext cx="4218585" cy="4478149"/>
          </a:xfrm>
          <a:prstGeom prst="rect">
            <a:avLst/>
          </a:prstGeom>
          <a:noFill/>
        </p:spPr>
        <p:txBody>
          <a:bodyPr wrap="square" rtlCol="0">
            <a:spAutoFit/>
          </a:bodyPr>
          <a:lstStyle/>
          <a:p>
            <a:pPr>
              <a:lnSpc>
                <a:spcPts val="3840"/>
              </a:lnSpc>
            </a:pPr>
            <a:r>
              <a:rPr lang="en-US" sz="4000" b="1" dirty="0">
                <a:solidFill>
                  <a:schemeClr val="bg1"/>
                </a:solidFill>
                <a:latin typeface="Franklin Gothic Medium" panose="020B0603020102020204" pitchFamily="34" charset="0"/>
              </a:rPr>
              <a:t>Curriculum</a:t>
            </a:r>
          </a:p>
          <a:p>
            <a:pPr>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000" b="1" dirty="0">
                <a:solidFill>
                  <a:schemeClr val="bg1"/>
                </a:solidFill>
                <a:latin typeface="Franklin Gothic Medium" panose="020B0603020102020204" pitchFamily="34" charset="0"/>
              </a:rPr>
              <a:t>Grades/Class Rank</a:t>
            </a:r>
          </a:p>
          <a:p>
            <a:pPr>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000" b="1" dirty="0">
                <a:solidFill>
                  <a:schemeClr val="bg1"/>
                </a:solidFill>
                <a:latin typeface="Franklin Gothic Medium" panose="020B0603020102020204" pitchFamily="34" charset="0"/>
              </a:rPr>
              <a:t>Transcript Trends</a:t>
            </a:r>
          </a:p>
          <a:p>
            <a:pPr>
              <a:lnSpc>
                <a:spcPts val="3840"/>
              </a:lnSpc>
            </a:pPr>
            <a:endParaRPr lang="en-US" sz="4000" b="1" dirty="0">
              <a:solidFill>
                <a:schemeClr val="bg1"/>
              </a:solidFill>
              <a:latin typeface="Franklin Gothic Medium" panose="020B0603020102020204" pitchFamily="34" charset="0"/>
            </a:endParaRPr>
          </a:p>
          <a:p>
            <a:pPr>
              <a:lnSpc>
                <a:spcPts val="3840"/>
              </a:lnSpc>
            </a:pPr>
            <a:r>
              <a:rPr lang="en-US" sz="4000" b="1" dirty="0">
                <a:solidFill>
                  <a:schemeClr val="bg1"/>
                </a:solidFill>
                <a:latin typeface="Franklin Gothic Medium" panose="020B0603020102020204" pitchFamily="34" charset="0"/>
              </a:rPr>
              <a:t>Standardized Testing (Optional)</a:t>
            </a:r>
          </a:p>
        </p:txBody>
      </p:sp>
    </p:spTree>
    <p:extLst>
      <p:ext uri="{BB962C8B-B14F-4D97-AF65-F5344CB8AC3E}">
        <p14:creationId xmlns:p14="http://schemas.microsoft.com/office/powerpoint/2010/main" val="35732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D72AB0E-5596-EE5C-1FB7-5B0EBE9302A9}"/>
              </a:ext>
            </a:extLst>
          </p:cNvPr>
          <p:cNvSpPr/>
          <p:nvPr/>
        </p:nvSpPr>
        <p:spPr>
          <a:xfrm>
            <a:off x="-1" y="0"/>
            <a:ext cx="12188951" cy="6856718"/>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219185" y="338333"/>
            <a:ext cx="11750577" cy="1246495"/>
          </a:xfrm>
          <a:prstGeom prst="rect">
            <a:avLst/>
          </a:prstGeom>
          <a:noFill/>
        </p:spPr>
        <p:txBody>
          <a:bodyPr wrap="square" rtlCol="0">
            <a:spAutoFit/>
          </a:bodyPr>
          <a:lstStyle/>
          <a:p>
            <a:pPr algn="ctr">
              <a:lnSpc>
                <a:spcPts val="9000"/>
              </a:lnSpc>
            </a:pPr>
            <a:r>
              <a:rPr lang="en-US" sz="8800" b="1" dirty="0">
                <a:solidFill>
                  <a:schemeClr val="bg1"/>
                </a:solidFill>
                <a:latin typeface="Franklin Gothic Medium" panose="020B0603020102020204" pitchFamily="34" charset="0"/>
              </a:rPr>
              <a:t>Academics in Context</a:t>
            </a:r>
          </a:p>
        </p:txBody>
      </p:sp>
      <p:sp>
        <p:nvSpPr>
          <p:cNvPr id="32" name="TextBox 31">
            <a:extLst>
              <a:ext uri="{FF2B5EF4-FFF2-40B4-BE49-F238E27FC236}">
                <a16:creationId xmlns:a16="http://schemas.microsoft.com/office/drawing/2014/main" id="{A2C82DA5-67C5-9A1D-5FE2-68842C115DB4}"/>
              </a:ext>
            </a:extLst>
          </p:cNvPr>
          <p:cNvSpPr txBox="1"/>
          <p:nvPr/>
        </p:nvSpPr>
        <p:spPr>
          <a:xfrm>
            <a:off x="840643" y="1596037"/>
            <a:ext cx="10008171" cy="5452775"/>
          </a:xfrm>
          <a:prstGeom prst="rect">
            <a:avLst/>
          </a:prstGeom>
          <a:noFill/>
        </p:spPr>
        <p:txBody>
          <a:bodyPr wrap="square" rtlCol="0">
            <a:spAutoFit/>
          </a:bodyPr>
          <a:lstStyle/>
          <a:p>
            <a:pPr>
              <a:lnSpc>
                <a:spcPts val="3840"/>
              </a:lnSpc>
            </a:pPr>
            <a:r>
              <a:rPr lang="en-US" sz="4000" b="1" dirty="0">
                <a:solidFill>
                  <a:schemeClr val="bg1"/>
                </a:solidFill>
                <a:latin typeface="Franklin Gothic Medium" panose="020B0603020102020204" pitchFamily="34" charset="0"/>
              </a:rPr>
              <a:t>Schools consider academics in context:</a:t>
            </a:r>
          </a:p>
          <a:p>
            <a:pPr marL="1028700" lvl="1" indent="-571500">
              <a:lnSpc>
                <a:spcPts val="3840"/>
              </a:lnSpc>
              <a:buFont typeface="System Font Regular"/>
              <a:buChar char="&gt;"/>
            </a:pPr>
            <a:r>
              <a:rPr lang="en-US" sz="4000" b="1" dirty="0">
                <a:solidFill>
                  <a:schemeClr val="bg1"/>
                </a:solidFill>
                <a:latin typeface="Franklin Gothic Medium" panose="020B0603020102020204" pitchFamily="34" charset="0"/>
              </a:rPr>
              <a:t>School type</a:t>
            </a:r>
          </a:p>
          <a:p>
            <a:pPr marL="1028700" lvl="1" indent="-571500">
              <a:lnSpc>
                <a:spcPts val="3840"/>
              </a:lnSpc>
              <a:buFont typeface="System Font Regular"/>
              <a:buChar char="&gt;"/>
            </a:pPr>
            <a:r>
              <a:rPr lang="en-US" sz="4000" b="1" dirty="0">
                <a:solidFill>
                  <a:schemeClr val="bg1"/>
                </a:solidFill>
                <a:latin typeface="Franklin Gothic Medium" panose="020B0603020102020204" pitchFamily="34" charset="0"/>
              </a:rPr>
              <a:t>Percentage of recent grads who enroll in a four-year college</a:t>
            </a:r>
          </a:p>
          <a:p>
            <a:pPr marL="1028700" lvl="1" indent="-571500">
              <a:lnSpc>
                <a:spcPts val="3840"/>
              </a:lnSpc>
              <a:buFont typeface="System Font Regular"/>
              <a:buChar char="&gt;"/>
            </a:pPr>
            <a:r>
              <a:rPr lang="en-US" sz="4000" b="1" dirty="0">
                <a:solidFill>
                  <a:schemeClr val="bg1"/>
                </a:solidFill>
                <a:latin typeface="Franklin Gothic Medium" panose="020B0603020102020204" pitchFamily="34" charset="0"/>
              </a:rPr>
              <a:t>Curriculum offered</a:t>
            </a:r>
          </a:p>
          <a:p>
            <a:pPr marL="1028700" lvl="1" indent="-571500">
              <a:lnSpc>
                <a:spcPts val="3840"/>
              </a:lnSpc>
              <a:buFont typeface="System Font Regular"/>
              <a:buChar char="&gt;"/>
            </a:pPr>
            <a:r>
              <a:rPr lang="en-US" sz="4000" b="1" dirty="0">
                <a:solidFill>
                  <a:schemeClr val="bg1"/>
                </a:solidFill>
                <a:latin typeface="Franklin Gothic Medium" panose="020B0603020102020204" pitchFamily="34" charset="0"/>
              </a:rPr>
              <a:t>Socioeconomic and demographic makeup of community and family</a:t>
            </a:r>
          </a:p>
          <a:p>
            <a:pPr marL="1028700" lvl="1" indent="-571500">
              <a:lnSpc>
                <a:spcPts val="3840"/>
              </a:lnSpc>
              <a:buFont typeface="System Font Regular"/>
              <a:buChar char="&gt;"/>
            </a:pPr>
            <a:r>
              <a:rPr lang="en-US" sz="4000" b="1" dirty="0">
                <a:solidFill>
                  <a:schemeClr val="bg1"/>
                </a:solidFill>
                <a:latin typeface="Franklin Gothic Medium" panose="020B0603020102020204" pitchFamily="34" charset="0"/>
              </a:rPr>
              <a:t>English language exposure</a:t>
            </a:r>
          </a:p>
          <a:p>
            <a:pPr marL="1028700" lvl="1" indent="-571500">
              <a:lnSpc>
                <a:spcPts val="3840"/>
              </a:lnSpc>
              <a:buFont typeface="System Font Regular"/>
              <a:buChar char="&gt;"/>
            </a:pPr>
            <a:endParaRPr lang="en-US" sz="4000" b="1" dirty="0">
              <a:solidFill>
                <a:schemeClr val="bg1"/>
              </a:solidFill>
              <a:latin typeface="Franklin Gothic Medium" panose="020B0603020102020204" pitchFamily="34" charset="0"/>
            </a:endParaRPr>
          </a:p>
          <a:p>
            <a:pPr lvl="1" algn="ctr">
              <a:lnSpc>
                <a:spcPts val="3840"/>
              </a:lnSpc>
            </a:pPr>
            <a:r>
              <a:rPr lang="en-US" sz="4000" b="1" dirty="0">
                <a:solidFill>
                  <a:schemeClr val="bg1"/>
                </a:solidFill>
                <a:latin typeface="Franklin Gothic Medium" panose="020B0603020102020204" pitchFamily="34" charset="0"/>
                <a:hlinkClick r:id="rId2">
                  <a:extLst>
                    <a:ext uri="{A12FA001-AC4F-418D-AE19-62706E023703}">
                      <ahyp:hlinkClr xmlns:ahyp="http://schemas.microsoft.com/office/drawing/2018/hyperlinkcolor" val="tx"/>
                    </a:ext>
                  </a:extLst>
                </a:hlinkClick>
              </a:rPr>
              <a:t>CORAL GABLES SCHOOL PROFILE</a:t>
            </a:r>
            <a:endParaRPr lang="en-US" sz="4000" b="1" dirty="0">
              <a:solidFill>
                <a:schemeClr val="bg1"/>
              </a:solidFill>
              <a:latin typeface="Franklin Gothic Medium" panose="020B0603020102020204" pitchFamily="34" charset="0"/>
            </a:endParaRPr>
          </a:p>
          <a:p>
            <a:pPr>
              <a:lnSpc>
                <a:spcPts val="3840"/>
              </a:lnSpc>
            </a:pPr>
            <a:endParaRPr lang="en-US" sz="4000" b="1" dirty="0">
              <a:solidFill>
                <a:schemeClr val="bg1"/>
              </a:solidFill>
              <a:latin typeface="Franklin Gothic Medium" panose="020B0603020102020204" pitchFamily="34" charset="0"/>
            </a:endParaRPr>
          </a:p>
        </p:txBody>
      </p:sp>
    </p:spTree>
    <p:extLst>
      <p:ext uri="{BB962C8B-B14F-4D97-AF65-F5344CB8AC3E}">
        <p14:creationId xmlns:p14="http://schemas.microsoft.com/office/powerpoint/2010/main" val="3471402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3E42E11-374B-5755-775C-0CF96D61DB8A}"/>
              </a:ext>
            </a:extLst>
          </p:cNvPr>
          <p:cNvSpPr/>
          <p:nvPr/>
        </p:nvSpPr>
        <p:spPr>
          <a:xfrm>
            <a:off x="-1" y="2018830"/>
            <a:ext cx="12188951" cy="2820339"/>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FB819D7E-1A4B-CCF9-C12E-CBFFE9FADDB6}"/>
              </a:ext>
            </a:extLst>
          </p:cNvPr>
          <p:cNvSpPr txBox="1"/>
          <p:nvPr/>
        </p:nvSpPr>
        <p:spPr>
          <a:xfrm>
            <a:off x="69741" y="2326197"/>
            <a:ext cx="12049466" cy="2205604"/>
          </a:xfrm>
          <a:prstGeom prst="rect">
            <a:avLst/>
          </a:prstGeom>
          <a:noFill/>
        </p:spPr>
        <p:txBody>
          <a:bodyPr wrap="square" rtlCol="0">
            <a:spAutoFit/>
          </a:bodyPr>
          <a:lstStyle/>
          <a:p>
            <a:pPr algn="ctr">
              <a:lnSpc>
                <a:spcPts val="4140"/>
              </a:lnSpc>
            </a:pPr>
            <a:r>
              <a:rPr lang="en-US" sz="4800" b="1" dirty="0">
                <a:solidFill>
                  <a:schemeClr val="bg1"/>
                </a:solidFill>
                <a:latin typeface="Franklin Gothic Medium" panose="020B0603020102020204" pitchFamily="34" charset="0"/>
              </a:rPr>
              <a:t>A very high percentage of the applicant pool is academically strong, so what’s next? </a:t>
            </a:r>
          </a:p>
          <a:p>
            <a:pPr algn="ctr">
              <a:lnSpc>
                <a:spcPts val="4140"/>
              </a:lnSpc>
            </a:pPr>
            <a:endParaRPr lang="en-US" sz="4800" b="1" dirty="0">
              <a:solidFill>
                <a:schemeClr val="bg1"/>
              </a:solidFill>
              <a:latin typeface="Franklin Gothic Medium" panose="020B0603020102020204" pitchFamily="34" charset="0"/>
            </a:endParaRPr>
          </a:p>
          <a:p>
            <a:pPr algn="ctr">
              <a:lnSpc>
                <a:spcPts val="4140"/>
              </a:lnSpc>
            </a:pPr>
            <a:r>
              <a:rPr lang="en-US" sz="4800" b="1" dirty="0">
                <a:solidFill>
                  <a:schemeClr val="bg1"/>
                </a:solidFill>
                <a:latin typeface="Franklin Gothic Medium" panose="020B0603020102020204" pitchFamily="34" charset="0"/>
              </a:rPr>
              <a:t>LOOK BEYOND THE NUMBERS.</a:t>
            </a:r>
          </a:p>
        </p:txBody>
      </p:sp>
    </p:spTree>
    <p:extLst>
      <p:ext uri="{BB962C8B-B14F-4D97-AF65-F5344CB8AC3E}">
        <p14:creationId xmlns:p14="http://schemas.microsoft.com/office/powerpoint/2010/main" val="4069996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3E42E11-374B-5755-775C-0CF96D61DB8A}"/>
              </a:ext>
            </a:extLst>
          </p:cNvPr>
          <p:cNvSpPr/>
          <p:nvPr/>
        </p:nvSpPr>
        <p:spPr>
          <a:xfrm>
            <a:off x="3049" y="0"/>
            <a:ext cx="12188951" cy="17145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220711" y="272090"/>
            <a:ext cx="11750577" cy="1170320"/>
          </a:xfrm>
          <a:prstGeom prst="rect">
            <a:avLst/>
          </a:prstGeom>
          <a:noFill/>
        </p:spPr>
        <p:txBody>
          <a:bodyPr wrap="square" rtlCol="0">
            <a:spAutoFit/>
          </a:bodyPr>
          <a:lstStyle/>
          <a:p>
            <a:pPr>
              <a:lnSpc>
                <a:spcPts val="9000"/>
              </a:lnSpc>
            </a:pPr>
            <a:r>
              <a:rPr lang="en-US" sz="7200" b="1" dirty="0">
                <a:solidFill>
                  <a:schemeClr val="bg1"/>
                </a:solidFill>
                <a:latin typeface="Franklin Gothic Medium" panose="020B0603020102020204" pitchFamily="34" charset="0"/>
              </a:rPr>
              <a:t>Extracurricular Engagement</a:t>
            </a:r>
          </a:p>
        </p:txBody>
      </p:sp>
      <p:sp>
        <p:nvSpPr>
          <p:cNvPr id="29" name="Rectangle 28">
            <a:extLst>
              <a:ext uri="{FF2B5EF4-FFF2-40B4-BE49-F238E27FC236}">
                <a16:creationId xmlns:a16="http://schemas.microsoft.com/office/drawing/2014/main" id="{8D72AB0E-5596-EE5C-1FB7-5B0EBE9302A9}"/>
              </a:ext>
            </a:extLst>
          </p:cNvPr>
          <p:cNvSpPr/>
          <p:nvPr/>
        </p:nvSpPr>
        <p:spPr>
          <a:xfrm>
            <a:off x="3391545" y="1715782"/>
            <a:ext cx="5408908" cy="5142218"/>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2C82DA5-67C5-9A1D-5FE2-68842C115DB4}"/>
              </a:ext>
            </a:extLst>
          </p:cNvPr>
          <p:cNvSpPr txBox="1"/>
          <p:nvPr/>
        </p:nvSpPr>
        <p:spPr>
          <a:xfrm>
            <a:off x="3773372" y="1815541"/>
            <a:ext cx="5027082" cy="4940135"/>
          </a:xfrm>
          <a:prstGeom prst="rect">
            <a:avLst/>
          </a:prstGeom>
          <a:noFill/>
        </p:spPr>
        <p:txBody>
          <a:bodyPr wrap="square" rtlCol="0">
            <a:spAutoFit/>
          </a:bodyPr>
          <a:lstStyle/>
          <a:p>
            <a:pPr>
              <a:lnSpc>
                <a:spcPts val="2860"/>
              </a:lnSpc>
            </a:pPr>
            <a:r>
              <a:rPr lang="en-US" sz="3600" b="1" dirty="0">
                <a:solidFill>
                  <a:schemeClr val="bg1"/>
                </a:solidFill>
                <a:latin typeface="Franklin Gothic Medium" panose="020B0603020102020204" pitchFamily="34" charset="0"/>
              </a:rPr>
              <a:t>Interests outside the classroom</a:t>
            </a:r>
          </a:p>
          <a:p>
            <a:pPr>
              <a:lnSpc>
                <a:spcPts val="2860"/>
              </a:lnSpc>
            </a:pPr>
            <a:endParaRPr lang="en-US" sz="3600" b="1" dirty="0">
              <a:solidFill>
                <a:schemeClr val="bg1"/>
              </a:solidFill>
              <a:latin typeface="Franklin Gothic Medium" panose="020B0603020102020204" pitchFamily="34" charset="0"/>
            </a:endParaRPr>
          </a:p>
          <a:p>
            <a:pPr>
              <a:lnSpc>
                <a:spcPts val="2860"/>
              </a:lnSpc>
            </a:pPr>
            <a:r>
              <a:rPr lang="en-US" sz="3600" b="1" dirty="0">
                <a:solidFill>
                  <a:schemeClr val="bg1"/>
                </a:solidFill>
                <a:latin typeface="Franklin Gothic Medium" panose="020B0603020102020204" pitchFamily="34" charset="0"/>
              </a:rPr>
              <a:t>Well-rounded or specialist</a:t>
            </a:r>
          </a:p>
          <a:p>
            <a:pPr>
              <a:lnSpc>
                <a:spcPts val="2860"/>
              </a:lnSpc>
            </a:pPr>
            <a:endParaRPr lang="en-US" sz="3600" b="1" dirty="0">
              <a:solidFill>
                <a:schemeClr val="bg1"/>
              </a:solidFill>
              <a:latin typeface="Franklin Gothic Medium" panose="020B0603020102020204" pitchFamily="34" charset="0"/>
            </a:endParaRPr>
          </a:p>
          <a:p>
            <a:pPr>
              <a:lnSpc>
                <a:spcPts val="2860"/>
              </a:lnSpc>
            </a:pPr>
            <a:r>
              <a:rPr lang="en-US" sz="3600" b="1" dirty="0">
                <a:solidFill>
                  <a:schemeClr val="bg1"/>
                </a:solidFill>
                <a:latin typeface="Franklin Gothic Medium" panose="020B0603020102020204" pitchFamily="34" charset="0"/>
              </a:rPr>
              <a:t>Exploration or long-term commitments</a:t>
            </a:r>
          </a:p>
          <a:p>
            <a:pPr>
              <a:lnSpc>
                <a:spcPts val="2860"/>
              </a:lnSpc>
            </a:pPr>
            <a:endParaRPr lang="en-US" sz="3600" b="1" dirty="0">
              <a:solidFill>
                <a:schemeClr val="bg1"/>
              </a:solidFill>
              <a:latin typeface="Franklin Gothic Medium" panose="020B0603020102020204" pitchFamily="34" charset="0"/>
            </a:endParaRPr>
          </a:p>
          <a:p>
            <a:pPr>
              <a:lnSpc>
                <a:spcPts val="2860"/>
              </a:lnSpc>
            </a:pPr>
            <a:r>
              <a:rPr lang="en-US" sz="3600" b="1" dirty="0">
                <a:solidFill>
                  <a:schemeClr val="bg1"/>
                </a:solidFill>
                <a:latin typeface="Franklin Gothic Medium" panose="020B0603020102020204" pitchFamily="34" charset="0"/>
              </a:rPr>
              <a:t>Leader or member</a:t>
            </a:r>
          </a:p>
          <a:p>
            <a:pPr>
              <a:lnSpc>
                <a:spcPts val="2860"/>
              </a:lnSpc>
            </a:pPr>
            <a:endParaRPr lang="en-US" sz="3600" b="1" dirty="0">
              <a:solidFill>
                <a:schemeClr val="bg1"/>
              </a:solidFill>
              <a:latin typeface="Franklin Gothic Medium" panose="020B0603020102020204" pitchFamily="34" charset="0"/>
            </a:endParaRPr>
          </a:p>
          <a:p>
            <a:pPr>
              <a:lnSpc>
                <a:spcPts val="2860"/>
              </a:lnSpc>
            </a:pPr>
            <a:r>
              <a:rPr lang="en-US" sz="3600" b="1" dirty="0">
                <a:solidFill>
                  <a:schemeClr val="bg1"/>
                </a:solidFill>
                <a:latin typeface="Franklin Gothic Medium" panose="020B0603020102020204" pitchFamily="34" charset="0"/>
              </a:rPr>
              <a:t>Awards for excellence or achievement</a:t>
            </a:r>
          </a:p>
        </p:txBody>
      </p:sp>
    </p:spTree>
    <p:extLst>
      <p:ext uri="{BB962C8B-B14F-4D97-AF65-F5344CB8AC3E}">
        <p14:creationId xmlns:p14="http://schemas.microsoft.com/office/powerpoint/2010/main" val="236557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3E42E11-374B-5755-775C-0CF96D61DB8A}"/>
              </a:ext>
            </a:extLst>
          </p:cNvPr>
          <p:cNvSpPr/>
          <p:nvPr/>
        </p:nvSpPr>
        <p:spPr>
          <a:xfrm>
            <a:off x="3049" y="0"/>
            <a:ext cx="12380097" cy="1414146"/>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438374" y="271864"/>
            <a:ext cx="11750577" cy="1297150"/>
          </a:xfrm>
          <a:prstGeom prst="rect">
            <a:avLst/>
          </a:prstGeom>
          <a:noFill/>
        </p:spPr>
        <p:txBody>
          <a:bodyPr wrap="square" rtlCol="0">
            <a:spAutoFit/>
          </a:bodyPr>
          <a:lstStyle/>
          <a:p>
            <a:pPr algn="ctr">
              <a:lnSpc>
                <a:spcPts val="9000"/>
              </a:lnSpc>
            </a:pPr>
            <a:r>
              <a:rPr lang="en-US" sz="11500" b="1" dirty="0">
                <a:solidFill>
                  <a:schemeClr val="bg1"/>
                </a:solidFill>
                <a:latin typeface="Franklin Gothic Medium" panose="020B0603020102020204" pitchFamily="34" charset="0"/>
              </a:rPr>
              <a:t>Voice</a:t>
            </a:r>
          </a:p>
        </p:txBody>
      </p:sp>
      <p:sp>
        <p:nvSpPr>
          <p:cNvPr id="29" name="Rectangle 28">
            <a:extLst>
              <a:ext uri="{FF2B5EF4-FFF2-40B4-BE49-F238E27FC236}">
                <a16:creationId xmlns:a16="http://schemas.microsoft.com/office/drawing/2014/main" id="{8D72AB0E-5596-EE5C-1FB7-5B0EBE9302A9}"/>
              </a:ext>
            </a:extLst>
          </p:cNvPr>
          <p:cNvSpPr/>
          <p:nvPr/>
        </p:nvSpPr>
        <p:spPr>
          <a:xfrm>
            <a:off x="3228111" y="1414146"/>
            <a:ext cx="6095999" cy="5443854"/>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2C82DA5-67C5-9A1D-5FE2-68842C115DB4}"/>
              </a:ext>
            </a:extLst>
          </p:cNvPr>
          <p:cNvSpPr txBox="1"/>
          <p:nvPr/>
        </p:nvSpPr>
        <p:spPr>
          <a:xfrm>
            <a:off x="3408217" y="1428983"/>
            <a:ext cx="5735785" cy="5500224"/>
          </a:xfrm>
          <a:prstGeom prst="rect">
            <a:avLst/>
          </a:prstGeom>
          <a:noFill/>
        </p:spPr>
        <p:txBody>
          <a:bodyPr wrap="square" rtlCol="0">
            <a:spAutoFit/>
          </a:bodyPr>
          <a:lstStyle/>
          <a:p>
            <a:pPr>
              <a:lnSpc>
                <a:spcPts val="3000"/>
              </a:lnSpc>
            </a:pPr>
            <a:r>
              <a:rPr lang="en-US" sz="3600" b="1" dirty="0">
                <a:solidFill>
                  <a:schemeClr val="bg1"/>
                </a:solidFill>
                <a:latin typeface="Franklin Gothic Medium" panose="020B0603020102020204" pitchFamily="34" charset="0"/>
              </a:rPr>
              <a:t>How does this person think about and engage with the world around them?</a:t>
            </a:r>
          </a:p>
          <a:p>
            <a:pPr lvl="1">
              <a:lnSpc>
                <a:spcPts val="3000"/>
              </a:lnSpc>
            </a:pPr>
            <a:r>
              <a:rPr lang="en-US" sz="3600" b="1" dirty="0">
                <a:solidFill>
                  <a:schemeClr val="bg1"/>
                </a:solidFill>
                <a:latin typeface="Franklin Gothic Medium" panose="020B0603020102020204" pitchFamily="34" charset="0"/>
              </a:rPr>
              <a:t>Point of view/outlook</a:t>
            </a:r>
          </a:p>
          <a:p>
            <a:pPr lvl="1">
              <a:lnSpc>
                <a:spcPts val="3000"/>
              </a:lnSpc>
            </a:pPr>
            <a:r>
              <a:rPr lang="en-US" sz="3600" b="1" dirty="0">
                <a:solidFill>
                  <a:schemeClr val="bg1"/>
                </a:solidFill>
                <a:latin typeface="Franklin Gothic Medium" panose="020B0603020102020204" pitchFamily="34" charset="0"/>
              </a:rPr>
              <a:t>Personal or political philosophy</a:t>
            </a:r>
          </a:p>
          <a:p>
            <a:pPr lvl="1">
              <a:lnSpc>
                <a:spcPts val="3000"/>
              </a:lnSpc>
            </a:pPr>
            <a:r>
              <a:rPr lang="en-US" sz="3600" b="1" dirty="0">
                <a:solidFill>
                  <a:schemeClr val="bg1"/>
                </a:solidFill>
                <a:latin typeface="Franklin Gothic Medium" panose="020B0603020102020204" pitchFamily="34" charset="0"/>
              </a:rPr>
              <a:t>Intellectual engagement</a:t>
            </a:r>
          </a:p>
          <a:p>
            <a:pPr lvl="1">
              <a:lnSpc>
                <a:spcPts val="3000"/>
              </a:lnSpc>
            </a:pPr>
            <a:r>
              <a:rPr lang="en-US" sz="3600" b="1" dirty="0">
                <a:solidFill>
                  <a:schemeClr val="bg1"/>
                </a:solidFill>
                <a:latin typeface="Franklin Gothic Medium" panose="020B0603020102020204" pitchFamily="34" charset="0"/>
              </a:rPr>
              <a:t>Lived experience</a:t>
            </a:r>
          </a:p>
          <a:p>
            <a:pPr marL="571500" indent="-571500">
              <a:lnSpc>
                <a:spcPts val="3000"/>
              </a:lnSpc>
              <a:buFont typeface="System Font Regular"/>
              <a:buChar char="&gt;"/>
            </a:pPr>
            <a:endParaRPr lang="en-US" sz="3600" b="1" dirty="0">
              <a:solidFill>
                <a:schemeClr val="bg1"/>
              </a:solidFill>
              <a:latin typeface="Franklin Gothic Medium" panose="020B0603020102020204" pitchFamily="34" charset="0"/>
            </a:endParaRPr>
          </a:p>
          <a:p>
            <a:pPr>
              <a:lnSpc>
                <a:spcPts val="3000"/>
              </a:lnSpc>
            </a:pPr>
            <a:r>
              <a:rPr lang="en-US" sz="3600" b="1" dirty="0">
                <a:solidFill>
                  <a:schemeClr val="bg1"/>
                </a:solidFill>
                <a:latin typeface="Franklin Gothic Medium" panose="020B0603020102020204" pitchFamily="34" charset="0"/>
              </a:rPr>
              <a:t>Where we find voice:</a:t>
            </a:r>
          </a:p>
          <a:p>
            <a:pPr lvl="1">
              <a:lnSpc>
                <a:spcPts val="3000"/>
              </a:lnSpc>
            </a:pPr>
            <a:r>
              <a:rPr lang="en-US" sz="3600" b="1" dirty="0">
                <a:solidFill>
                  <a:schemeClr val="bg1"/>
                </a:solidFill>
                <a:latin typeface="Franklin Gothic Medium" panose="020B0603020102020204" pitchFamily="34" charset="0"/>
              </a:rPr>
              <a:t>Essays</a:t>
            </a:r>
          </a:p>
          <a:p>
            <a:pPr lvl="1">
              <a:lnSpc>
                <a:spcPts val="3000"/>
              </a:lnSpc>
            </a:pPr>
            <a:r>
              <a:rPr lang="en-US" sz="3600" b="1" dirty="0">
                <a:solidFill>
                  <a:schemeClr val="bg1"/>
                </a:solidFill>
                <a:latin typeface="Franklin Gothic Medium" panose="020B0603020102020204" pitchFamily="34" charset="0"/>
              </a:rPr>
              <a:t>Extracurricular activities</a:t>
            </a:r>
          </a:p>
          <a:p>
            <a:pPr lvl="1">
              <a:lnSpc>
                <a:spcPts val="3000"/>
              </a:lnSpc>
            </a:pPr>
            <a:r>
              <a:rPr lang="en-US" sz="3600" b="1" dirty="0">
                <a:solidFill>
                  <a:schemeClr val="bg1"/>
                </a:solidFill>
                <a:latin typeface="Franklin Gothic Medium" panose="020B0603020102020204" pitchFamily="34" charset="0"/>
              </a:rPr>
              <a:t>Recommendations</a:t>
            </a:r>
          </a:p>
          <a:p>
            <a:pPr lvl="1">
              <a:lnSpc>
                <a:spcPts val="3000"/>
              </a:lnSpc>
            </a:pPr>
            <a:r>
              <a:rPr lang="en-US" sz="4000" b="1" dirty="0">
                <a:solidFill>
                  <a:schemeClr val="bg1"/>
                </a:solidFill>
                <a:latin typeface="Franklin Gothic Medium" panose="020B0603020102020204" pitchFamily="34" charset="0"/>
              </a:rPr>
              <a:t>Interview reports </a:t>
            </a:r>
          </a:p>
        </p:txBody>
      </p:sp>
    </p:spTree>
    <p:extLst>
      <p:ext uri="{BB962C8B-B14F-4D97-AF65-F5344CB8AC3E}">
        <p14:creationId xmlns:p14="http://schemas.microsoft.com/office/powerpoint/2010/main" val="3171417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3E42E11-374B-5755-775C-0CF96D61DB8A}"/>
              </a:ext>
            </a:extLst>
          </p:cNvPr>
          <p:cNvSpPr/>
          <p:nvPr/>
        </p:nvSpPr>
        <p:spPr>
          <a:xfrm>
            <a:off x="3049" y="0"/>
            <a:ext cx="12188951" cy="1714500"/>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FB819D7E-1A4B-CCF9-C12E-CBFFE9FADDB6}"/>
              </a:ext>
            </a:extLst>
          </p:cNvPr>
          <p:cNvSpPr txBox="1"/>
          <p:nvPr/>
        </p:nvSpPr>
        <p:spPr>
          <a:xfrm>
            <a:off x="220711" y="272090"/>
            <a:ext cx="11750577" cy="1170320"/>
          </a:xfrm>
          <a:prstGeom prst="rect">
            <a:avLst/>
          </a:prstGeom>
          <a:noFill/>
        </p:spPr>
        <p:txBody>
          <a:bodyPr wrap="square" rtlCol="0">
            <a:spAutoFit/>
          </a:bodyPr>
          <a:lstStyle/>
          <a:p>
            <a:pPr algn="ctr">
              <a:lnSpc>
                <a:spcPts val="9000"/>
              </a:lnSpc>
            </a:pPr>
            <a:r>
              <a:rPr lang="en-US" sz="7200" b="1" dirty="0">
                <a:solidFill>
                  <a:schemeClr val="bg1"/>
                </a:solidFill>
                <a:latin typeface="Franklin Gothic Medium" panose="020B0603020102020204" pitchFamily="34" charset="0"/>
              </a:rPr>
              <a:t>Institutional Priorities</a:t>
            </a:r>
          </a:p>
        </p:txBody>
      </p:sp>
      <p:sp>
        <p:nvSpPr>
          <p:cNvPr id="29" name="Rectangle 28">
            <a:extLst>
              <a:ext uri="{FF2B5EF4-FFF2-40B4-BE49-F238E27FC236}">
                <a16:creationId xmlns:a16="http://schemas.microsoft.com/office/drawing/2014/main" id="{8D72AB0E-5596-EE5C-1FB7-5B0EBE9302A9}"/>
              </a:ext>
            </a:extLst>
          </p:cNvPr>
          <p:cNvSpPr/>
          <p:nvPr/>
        </p:nvSpPr>
        <p:spPr>
          <a:xfrm>
            <a:off x="2756572" y="1714500"/>
            <a:ext cx="7764651" cy="5142218"/>
          </a:xfrm>
          <a:prstGeom prst="rect">
            <a:avLst/>
          </a:prstGeom>
          <a:solidFill>
            <a:srgbClr val="0086EE">
              <a:alpha val="5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A2C82DA5-67C5-9A1D-5FE2-68842C115DB4}"/>
              </a:ext>
            </a:extLst>
          </p:cNvPr>
          <p:cNvSpPr txBox="1"/>
          <p:nvPr/>
        </p:nvSpPr>
        <p:spPr>
          <a:xfrm>
            <a:off x="2866929" y="1603663"/>
            <a:ext cx="7543939" cy="5093702"/>
          </a:xfrm>
          <a:prstGeom prst="rect">
            <a:avLst/>
          </a:prstGeom>
          <a:noFill/>
        </p:spPr>
        <p:txBody>
          <a:bodyPr wrap="square" rtlCol="0">
            <a:spAutoFit/>
          </a:bodyPr>
          <a:lstStyle/>
          <a:p>
            <a:pPr>
              <a:lnSpc>
                <a:spcPts val="3000"/>
              </a:lnSpc>
            </a:pPr>
            <a:r>
              <a:rPr lang="en-US" sz="3200" b="1" dirty="0">
                <a:solidFill>
                  <a:schemeClr val="bg1"/>
                </a:solidFill>
                <a:latin typeface="Franklin Gothic Medium" panose="020B0603020102020204" pitchFamily="34" charset="0"/>
              </a:rPr>
              <a:t>Every school is different as it builds an intentional community.</a:t>
            </a:r>
          </a:p>
          <a:p>
            <a:pPr>
              <a:lnSpc>
                <a:spcPts val="3000"/>
              </a:lnSpc>
            </a:pPr>
            <a:endParaRPr lang="en-US" sz="3200" b="1" dirty="0">
              <a:solidFill>
                <a:schemeClr val="bg1"/>
              </a:solidFill>
              <a:latin typeface="Franklin Gothic Medium" panose="020B0603020102020204" pitchFamily="34" charset="0"/>
            </a:endParaRPr>
          </a:p>
          <a:p>
            <a:pPr>
              <a:lnSpc>
                <a:spcPts val="3000"/>
              </a:lnSpc>
            </a:pPr>
            <a:r>
              <a:rPr lang="en-US" sz="3200" b="1" dirty="0">
                <a:solidFill>
                  <a:schemeClr val="bg1"/>
                </a:solidFill>
                <a:latin typeface="Franklin Gothic Medium" panose="020B0603020102020204" pitchFamily="34" charset="0"/>
              </a:rPr>
              <a:t>Institutional factors might include things like:</a:t>
            </a:r>
          </a:p>
          <a:p>
            <a:pPr marL="457200" indent="-457200">
              <a:lnSpc>
                <a:spcPts val="3000"/>
              </a:lnSpc>
              <a:buFont typeface="System Font Regular"/>
              <a:buChar char="&gt;"/>
            </a:pPr>
            <a:r>
              <a:rPr lang="en-US" sz="3200" b="1" dirty="0">
                <a:solidFill>
                  <a:schemeClr val="bg1"/>
                </a:solidFill>
                <a:latin typeface="Franklin Gothic Medium" panose="020B0603020102020204" pitchFamily="34" charset="0"/>
              </a:rPr>
              <a:t>6 tenured professors in the Russian department and only 5 students</a:t>
            </a:r>
          </a:p>
          <a:p>
            <a:pPr marL="457200" indent="-457200">
              <a:lnSpc>
                <a:spcPts val="3000"/>
              </a:lnSpc>
              <a:buFont typeface="System Font Regular"/>
              <a:buChar char="&gt;"/>
            </a:pPr>
            <a:r>
              <a:rPr lang="en-US" sz="3200" b="1" dirty="0">
                <a:solidFill>
                  <a:schemeClr val="bg1"/>
                </a:solidFill>
                <a:latin typeface="Franklin Gothic Medium" panose="020B0603020102020204" pitchFamily="34" charset="0"/>
              </a:rPr>
              <a:t>Quarterback and most of offensive line graduated</a:t>
            </a:r>
          </a:p>
          <a:p>
            <a:pPr marL="457200" indent="-457200">
              <a:lnSpc>
                <a:spcPts val="3000"/>
              </a:lnSpc>
              <a:buFont typeface="System Font Regular"/>
              <a:buChar char="&gt;"/>
            </a:pPr>
            <a:r>
              <a:rPr lang="en-US" sz="3200" b="1" dirty="0">
                <a:solidFill>
                  <a:schemeClr val="bg1"/>
                </a:solidFill>
                <a:latin typeface="Franklin Gothic Medium" panose="020B0603020102020204" pitchFamily="34" charset="0"/>
              </a:rPr>
              <a:t>Local mayor advocate for more local students to enroll</a:t>
            </a:r>
          </a:p>
          <a:p>
            <a:pPr marL="457200" indent="-457200">
              <a:lnSpc>
                <a:spcPts val="3000"/>
              </a:lnSpc>
              <a:buFont typeface="System Font Regular"/>
              <a:buChar char="&gt;"/>
            </a:pPr>
            <a:r>
              <a:rPr lang="en-US" sz="3200" b="1" dirty="0">
                <a:solidFill>
                  <a:schemeClr val="bg1"/>
                </a:solidFill>
                <a:latin typeface="Franklin Gothic Medium" panose="020B0603020102020204" pitchFamily="34" charset="0"/>
              </a:rPr>
              <a:t>College wants to expand enrollment in life science; adding a new building</a:t>
            </a:r>
          </a:p>
        </p:txBody>
      </p:sp>
    </p:spTree>
    <p:extLst>
      <p:ext uri="{BB962C8B-B14F-4D97-AF65-F5344CB8AC3E}">
        <p14:creationId xmlns:p14="http://schemas.microsoft.com/office/powerpoint/2010/main" val="3352903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D10B1C6-E60A-EE04-5072-F96E8A40C7F3}"/>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524000" y="0"/>
            <a:ext cx="9144000" cy="6858000"/>
          </a:xfrm>
          <a:prstGeom prst="rect">
            <a:avLst/>
          </a:prstGeom>
        </p:spPr>
      </p:pic>
      <p:sp>
        <p:nvSpPr>
          <p:cNvPr id="3" name="Rectangle 2">
            <a:extLst>
              <a:ext uri="{FF2B5EF4-FFF2-40B4-BE49-F238E27FC236}">
                <a16:creationId xmlns:a16="http://schemas.microsoft.com/office/drawing/2014/main" id="{B7E86625-D5B6-E772-D2C4-93C15A71A058}"/>
              </a:ext>
            </a:extLst>
          </p:cNvPr>
          <p:cNvSpPr/>
          <p:nvPr/>
        </p:nvSpPr>
        <p:spPr>
          <a:xfrm>
            <a:off x="-1" y="0"/>
            <a:ext cx="1524001" cy="6858000"/>
          </a:xfrm>
          <a:prstGeom prst="rect">
            <a:avLst/>
          </a:prstGeom>
          <a:solidFill>
            <a:srgbClr val="7DA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9D5B98E6-2E23-DA15-6516-721B78FAC425}"/>
              </a:ext>
            </a:extLst>
          </p:cNvPr>
          <p:cNvSpPr/>
          <p:nvPr/>
        </p:nvSpPr>
        <p:spPr>
          <a:xfrm>
            <a:off x="10667999" y="0"/>
            <a:ext cx="1524001" cy="6858000"/>
          </a:xfrm>
          <a:prstGeom prst="rect">
            <a:avLst/>
          </a:prstGeom>
          <a:solidFill>
            <a:srgbClr val="7DAD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53100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8160</TotalTime>
  <Words>1985</Words>
  <Application>Microsoft Macintosh PowerPoint</Application>
  <PresentationFormat>Widescreen</PresentationFormat>
  <Paragraphs>296</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Franklin Gothic Medium</vt:lpstr>
      <vt:lpstr>System Font Regular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Stiles, Beky</dc:creator>
  <cp:lastModifiedBy>SANZ DE ACEDO, SOFIA</cp:lastModifiedBy>
  <cp:revision>16</cp:revision>
  <dcterms:created xsi:type="dcterms:W3CDTF">2022-09-07T19:53:42Z</dcterms:created>
  <dcterms:modified xsi:type="dcterms:W3CDTF">2023-05-31T22:24:46Z</dcterms:modified>
</cp:coreProperties>
</file>