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9"/>
  </p:notes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A1C14-1D31-4C9D-89A3-2DC38C43EC4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F6875D-725C-453C-95C7-85FAC922527F}">
      <dgm:prSet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DAVIDSON COLLEGE</a:t>
          </a:r>
        </a:p>
        <a:p>
          <a:r>
            <a:rPr lang="en-US" dirty="0">
              <a:latin typeface="Avenir Next LT Pro" panose="020B0504020202020204" pitchFamily="34" charset="0"/>
            </a:rPr>
            <a:t>Davidson, North Carolina</a:t>
          </a:r>
        </a:p>
      </dgm:t>
    </dgm:pt>
    <dgm:pt modelId="{3B7FEB42-0C9E-45F5-8F26-8EE2E77A3BC3}" type="parTrans" cxnId="{8E0EBE6D-C5A1-4D90-ACDC-F57E3D7D224C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2654A314-4B2A-4A33-916A-5C6697F3351C}" type="sibTrans" cxnId="{8E0EBE6D-C5A1-4D90-ACDC-F57E3D7D224C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4DBC43DB-171D-4395-A6CA-A4966F89DBD7}">
      <dgm:prSet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FRANKLIN &amp; MARSHALL</a:t>
          </a:r>
        </a:p>
        <a:p>
          <a:r>
            <a:rPr lang="en-US" b="0" dirty="0">
              <a:latin typeface="Avenir Next LT Pro" panose="020B0504020202020204" pitchFamily="34" charset="0"/>
            </a:rPr>
            <a:t>Lancaster, Pennsylvania</a:t>
          </a:r>
        </a:p>
      </dgm:t>
    </dgm:pt>
    <dgm:pt modelId="{AA5BDE58-6118-4D7C-878D-05606036731F}" type="parTrans" cxnId="{DF24803F-B6E1-4E0A-B6EC-ECEC1EB42DFE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AD45F559-03D6-4B88-A10D-322073A4834B}" type="sibTrans" cxnId="{DF24803F-B6E1-4E0A-B6EC-ECEC1EB42DFE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2FA5025F-E399-4375-88F1-A49C47A3F54B}">
      <dgm:prSet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HAMILTON COLLEGE</a:t>
          </a:r>
        </a:p>
        <a:p>
          <a:r>
            <a:rPr lang="en-US" b="0" dirty="0">
              <a:latin typeface="Avenir Next LT Pro" panose="020B0504020202020204" pitchFamily="34" charset="0"/>
            </a:rPr>
            <a:t>Clinton, New York</a:t>
          </a:r>
        </a:p>
      </dgm:t>
    </dgm:pt>
    <dgm:pt modelId="{899EACB5-0F68-4695-8648-89EA75842CD2}" type="parTrans" cxnId="{CE1A4E99-48EB-4AB0-8195-EBABA985E469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7CA1F910-994D-4F85-8F21-AE3E0745D4FB}" type="sibTrans" cxnId="{CE1A4E99-48EB-4AB0-8195-EBABA985E469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D7A7486F-A437-4F90-B511-CCBFF95FDCFA}">
      <dgm:prSet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MOUNT HOLYOKE COLLEGE (Women’s College) </a:t>
          </a:r>
        </a:p>
        <a:p>
          <a:r>
            <a:rPr lang="en-US" b="0" dirty="0">
              <a:latin typeface="Avenir Next LT Pro" panose="020B0504020202020204" pitchFamily="34" charset="0"/>
            </a:rPr>
            <a:t>South Hadley, </a:t>
          </a:r>
          <a:r>
            <a:rPr lang="en-US" b="0" dirty="0" err="1">
              <a:latin typeface="Avenir Next LT Pro" panose="020B0504020202020204" pitchFamily="34" charset="0"/>
            </a:rPr>
            <a:t>Massacusetts</a:t>
          </a:r>
          <a:endParaRPr lang="en-US" b="0" dirty="0">
            <a:latin typeface="Avenir Next LT Pro" panose="020B0504020202020204" pitchFamily="34" charset="0"/>
          </a:endParaRPr>
        </a:p>
      </dgm:t>
    </dgm:pt>
    <dgm:pt modelId="{C06C44B0-268F-4259-9D38-1A89EDE4F524}" type="parTrans" cxnId="{1E331D42-9FC1-496D-93B8-188DC739E24C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3EA48D2F-50D2-4E90-9EEE-535999604D98}" type="sibTrans" cxnId="{1E331D42-9FC1-496D-93B8-188DC739E24C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70340441-1938-4B16-8F08-8E9677156DF3}">
      <dgm:prSet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POMONA COLLEGE</a:t>
          </a:r>
        </a:p>
        <a:p>
          <a:r>
            <a:rPr lang="en-US" b="0" dirty="0">
              <a:latin typeface="Avenir Next LT Pro" panose="020B0504020202020204" pitchFamily="34" charset="0"/>
            </a:rPr>
            <a:t>Claremont, California</a:t>
          </a:r>
          <a:r>
            <a:rPr lang="en-US" b="1" dirty="0">
              <a:latin typeface="Avenir Next LT Pro" panose="020B0504020202020204" pitchFamily="34" charset="0"/>
            </a:rPr>
            <a:t> </a:t>
          </a:r>
          <a:endParaRPr lang="en-US" dirty="0">
            <a:latin typeface="Avenir Next LT Pro" panose="020B0504020202020204" pitchFamily="34" charset="0"/>
          </a:endParaRPr>
        </a:p>
      </dgm:t>
    </dgm:pt>
    <dgm:pt modelId="{437BC793-7471-4606-A9B6-FB0405DC374A}" type="parTrans" cxnId="{B84FD699-48CE-4652-93E8-4164DCC210C6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40B0F354-CB6C-42EB-AC82-EC2502DC5771}" type="sibTrans" cxnId="{B84FD699-48CE-4652-93E8-4164DCC210C6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5DA6A693-058C-4E00-9ABB-0F76924636B7}">
      <dgm:prSet/>
      <dgm:spPr/>
      <dgm:t>
        <a:bodyPr/>
        <a:lstStyle/>
        <a:p>
          <a:r>
            <a:rPr lang="en-US" b="1" dirty="0">
              <a:latin typeface="Avenir Next LT Pro" panose="020B0504020202020204" pitchFamily="34" charset="0"/>
            </a:rPr>
            <a:t>SYRACUSE UNIVERSITY</a:t>
          </a:r>
        </a:p>
        <a:p>
          <a:r>
            <a:rPr lang="en-US" b="0" dirty="0">
              <a:latin typeface="Avenir Next LT Pro" panose="020B0504020202020204" pitchFamily="34" charset="0"/>
            </a:rPr>
            <a:t>Syracuse, New York</a:t>
          </a:r>
        </a:p>
      </dgm:t>
    </dgm:pt>
    <dgm:pt modelId="{C827B8C7-50AB-466A-A966-9BA8EA4FCD21}" type="parTrans" cxnId="{38C81796-4058-4EC6-968C-22FE5996CB59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D526B1C8-A1E3-4751-BF2E-2C54A082D800}" type="sibTrans" cxnId="{38C81796-4058-4EC6-968C-22FE5996CB59}">
      <dgm:prSet/>
      <dgm:spPr/>
      <dgm:t>
        <a:bodyPr/>
        <a:lstStyle/>
        <a:p>
          <a:endParaRPr lang="en-US">
            <a:latin typeface="Avenir Next LT Pro" panose="020B0504020202020204" pitchFamily="34" charset="0"/>
          </a:endParaRPr>
        </a:p>
      </dgm:t>
    </dgm:pt>
    <dgm:pt modelId="{8A3C6A58-94C4-42AB-9D6C-D6F6CB5F8FC5}" type="pres">
      <dgm:prSet presAssocID="{E8AA1C14-1D31-4C9D-89A3-2DC38C43EC4F}" presName="diagram" presStyleCnt="0">
        <dgm:presLayoutVars>
          <dgm:dir/>
          <dgm:resizeHandles val="exact"/>
        </dgm:presLayoutVars>
      </dgm:prSet>
      <dgm:spPr/>
    </dgm:pt>
    <dgm:pt modelId="{734AB207-6069-4BE6-8C71-F83F9237EB4D}" type="pres">
      <dgm:prSet presAssocID="{E3F6875D-725C-453C-95C7-85FAC922527F}" presName="node" presStyleLbl="node1" presStyleIdx="0" presStyleCnt="6">
        <dgm:presLayoutVars>
          <dgm:bulletEnabled val="1"/>
        </dgm:presLayoutVars>
      </dgm:prSet>
      <dgm:spPr/>
    </dgm:pt>
    <dgm:pt modelId="{4CA5F9B8-B993-425B-AF20-70A056EB0DDF}" type="pres">
      <dgm:prSet presAssocID="{2654A314-4B2A-4A33-916A-5C6697F3351C}" presName="sibTrans" presStyleCnt="0"/>
      <dgm:spPr/>
    </dgm:pt>
    <dgm:pt modelId="{6CA19DA0-4DAF-471A-93C1-0C82C82EAD01}" type="pres">
      <dgm:prSet presAssocID="{4DBC43DB-171D-4395-A6CA-A4966F89DBD7}" presName="node" presStyleLbl="node1" presStyleIdx="1" presStyleCnt="6">
        <dgm:presLayoutVars>
          <dgm:bulletEnabled val="1"/>
        </dgm:presLayoutVars>
      </dgm:prSet>
      <dgm:spPr/>
    </dgm:pt>
    <dgm:pt modelId="{CF11F099-702A-4602-B606-2755C6C78629}" type="pres">
      <dgm:prSet presAssocID="{AD45F559-03D6-4B88-A10D-322073A4834B}" presName="sibTrans" presStyleCnt="0"/>
      <dgm:spPr/>
    </dgm:pt>
    <dgm:pt modelId="{32AFCC6B-7C88-4738-9504-1DDBD151D2A8}" type="pres">
      <dgm:prSet presAssocID="{2FA5025F-E399-4375-88F1-A49C47A3F54B}" presName="node" presStyleLbl="node1" presStyleIdx="2" presStyleCnt="6">
        <dgm:presLayoutVars>
          <dgm:bulletEnabled val="1"/>
        </dgm:presLayoutVars>
      </dgm:prSet>
      <dgm:spPr/>
    </dgm:pt>
    <dgm:pt modelId="{4D3F918F-A5BC-43EE-B2D2-82C4569041B8}" type="pres">
      <dgm:prSet presAssocID="{7CA1F910-994D-4F85-8F21-AE3E0745D4FB}" presName="sibTrans" presStyleCnt="0"/>
      <dgm:spPr/>
    </dgm:pt>
    <dgm:pt modelId="{84657A96-A0E3-46B8-B5C3-4D7C61D46D46}" type="pres">
      <dgm:prSet presAssocID="{D7A7486F-A437-4F90-B511-CCBFF95FDCFA}" presName="node" presStyleLbl="node1" presStyleIdx="3" presStyleCnt="6">
        <dgm:presLayoutVars>
          <dgm:bulletEnabled val="1"/>
        </dgm:presLayoutVars>
      </dgm:prSet>
      <dgm:spPr/>
    </dgm:pt>
    <dgm:pt modelId="{3411C400-9DA8-4135-9A76-92F38353BB25}" type="pres">
      <dgm:prSet presAssocID="{3EA48D2F-50D2-4E90-9EEE-535999604D98}" presName="sibTrans" presStyleCnt="0"/>
      <dgm:spPr/>
    </dgm:pt>
    <dgm:pt modelId="{18DF279D-687D-4A0D-A5C7-4C6F358D618D}" type="pres">
      <dgm:prSet presAssocID="{70340441-1938-4B16-8F08-8E9677156DF3}" presName="node" presStyleLbl="node1" presStyleIdx="4" presStyleCnt="6">
        <dgm:presLayoutVars>
          <dgm:bulletEnabled val="1"/>
        </dgm:presLayoutVars>
      </dgm:prSet>
      <dgm:spPr/>
    </dgm:pt>
    <dgm:pt modelId="{DF07EA2E-E657-400E-A4F2-22CB797C5268}" type="pres">
      <dgm:prSet presAssocID="{40B0F354-CB6C-42EB-AC82-EC2502DC5771}" presName="sibTrans" presStyleCnt="0"/>
      <dgm:spPr/>
    </dgm:pt>
    <dgm:pt modelId="{B48AE4DA-C88C-4974-AD55-43999C34E2D6}" type="pres">
      <dgm:prSet presAssocID="{5DA6A693-058C-4E00-9ABB-0F76924636B7}" presName="node" presStyleLbl="node1" presStyleIdx="5" presStyleCnt="6">
        <dgm:presLayoutVars>
          <dgm:bulletEnabled val="1"/>
        </dgm:presLayoutVars>
      </dgm:prSet>
      <dgm:spPr/>
    </dgm:pt>
  </dgm:ptLst>
  <dgm:cxnLst>
    <dgm:cxn modelId="{DF24803F-B6E1-4E0A-B6EC-ECEC1EB42DFE}" srcId="{E8AA1C14-1D31-4C9D-89A3-2DC38C43EC4F}" destId="{4DBC43DB-171D-4395-A6CA-A4966F89DBD7}" srcOrd="1" destOrd="0" parTransId="{AA5BDE58-6118-4D7C-878D-05606036731F}" sibTransId="{AD45F559-03D6-4B88-A10D-322073A4834B}"/>
    <dgm:cxn modelId="{768AC060-37B0-4B90-B58C-3E03950D9BEF}" type="presOf" srcId="{D7A7486F-A437-4F90-B511-CCBFF95FDCFA}" destId="{84657A96-A0E3-46B8-B5C3-4D7C61D46D46}" srcOrd="0" destOrd="0" presId="urn:microsoft.com/office/officeart/2005/8/layout/default"/>
    <dgm:cxn modelId="{1E331D42-9FC1-496D-93B8-188DC739E24C}" srcId="{E8AA1C14-1D31-4C9D-89A3-2DC38C43EC4F}" destId="{D7A7486F-A437-4F90-B511-CCBFF95FDCFA}" srcOrd="3" destOrd="0" parTransId="{C06C44B0-268F-4259-9D38-1A89EDE4F524}" sibTransId="{3EA48D2F-50D2-4E90-9EEE-535999604D98}"/>
    <dgm:cxn modelId="{8E0EBE6D-C5A1-4D90-ACDC-F57E3D7D224C}" srcId="{E8AA1C14-1D31-4C9D-89A3-2DC38C43EC4F}" destId="{E3F6875D-725C-453C-95C7-85FAC922527F}" srcOrd="0" destOrd="0" parTransId="{3B7FEB42-0C9E-45F5-8F26-8EE2E77A3BC3}" sibTransId="{2654A314-4B2A-4A33-916A-5C6697F3351C}"/>
    <dgm:cxn modelId="{38C81796-4058-4EC6-968C-22FE5996CB59}" srcId="{E8AA1C14-1D31-4C9D-89A3-2DC38C43EC4F}" destId="{5DA6A693-058C-4E00-9ABB-0F76924636B7}" srcOrd="5" destOrd="0" parTransId="{C827B8C7-50AB-466A-A966-9BA8EA4FCD21}" sibTransId="{D526B1C8-A1E3-4751-BF2E-2C54A082D800}"/>
    <dgm:cxn modelId="{CE1A4E99-48EB-4AB0-8195-EBABA985E469}" srcId="{E8AA1C14-1D31-4C9D-89A3-2DC38C43EC4F}" destId="{2FA5025F-E399-4375-88F1-A49C47A3F54B}" srcOrd="2" destOrd="0" parTransId="{899EACB5-0F68-4695-8648-89EA75842CD2}" sibTransId="{7CA1F910-994D-4F85-8F21-AE3E0745D4FB}"/>
    <dgm:cxn modelId="{B84FD699-48CE-4652-93E8-4164DCC210C6}" srcId="{E8AA1C14-1D31-4C9D-89A3-2DC38C43EC4F}" destId="{70340441-1938-4B16-8F08-8E9677156DF3}" srcOrd="4" destOrd="0" parTransId="{437BC793-7471-4606-A9B6-FB0405DC374A}" sibTransId="{40B0F354-CB6C-42EB-AC82-EC2502DC5771}"/>
    <dgm:cxn modelId="{8DA7469B-A835-4825-A27E-80C73B7E10F4}" type="presOf" srcId="{70340441-1938-4B16-8F08-8E9677156DF3}" destId="{18DF279D-687D-4A0D-A5C7-4C6F358D618D}" srcOrd="0" destOrd="0" presId="urn:microsoft.com/office/officeart/2005/8/layout/default"/>
    <dgm:cxn modelId="{BE1568AA-6F9E-465D-9036-7252D6378BA3}" type="presOf" srcId="{E3F6875D-725C-453C-95C7-85FAC922527F}" destId="{734AB207-6069-4BE6-8C71-F83F9237EB4D}" srcOrd="0" destOrd="0" presId="urn:microsoft.com/office/officeart/2005/8/layout/default"/>
    <dgm:cxn modelId="{A0C919AF-2406-43AD-B749-4A499CD9E4B4}" type="presOf" srcId="{E8AA1C14-1D31-4C9D-89A3-2DC38C43EC4F}" destId="{8A3C6A58-94C4-42AB-9D6C-D6F6CB5F8FC5}" srcOrd="0" destOrd="0" presId="urn:microsoft.com/office/officeart/2005/8/layout/default"/>
    <dgm:cxn modelId="{FB7193BC-45E2-4272-93A8-6C4636D5DD12}" type="presOf" srcId="{5DA6A693-058C-4E00-9ABB-0F76924636B7}" destId="{B48AE4DA-C88C-4974-AD55-43999C34E2D6}" srcOrd="0" destOrd="0" presId="urn:microsoft.com/office/officeart/2005/8/layout/default"/>
    <dgm:cxn modelId="{D258A5C7-01FF-40A7-8412-DBF41FD7CE13}" type="presOf" srcId="{4DBC43DB-171D-4395-A6CA-A4966F89DBD7}" destId="{6CA19DA0-4DAF-471A-93C1-0C82C82EAD01}" srcOrd="0" destOrd="0" presId="urn:microsoft.com/office/officeart/2005/8/layout/default"/>
    <dgm:cxn modelId="{C7935DC8-F12E-4F8C-8570-C56A70E83D71}" type="presOf" srcId="{2FA5025F-E399-4375-88F1-A49C47A3F54B}" destId="{32AFCC6B-7C88-4738-9504-1DDBD151D2A8}" srcOrd="0" destOrd="0" presId="urn:microsoft.com/office/officeart/2005/8/layout/default"/>
    <dgm:cxn modelId="{7A9F1B7A-F10F-4D19-84B6-E28F248E8AD2}" type="presParOf" srcId="{8A3C6A58-94C4-42AB-9D6C-D6F6CB5F8FC5}" destId="{734AB207-6069-4BE6-8C71-F83F9237EB4D}" srcOrd="0" destOrd="0" presId="urn:microsoft.com/office/officeart/2005/8/layout/default"/>
    <dgm:cxn modelId="{29CEFE62-522F-441B-BBEE-13DA8AC612B6}" type="presParOf" srcId="{8A3C6A58-94C4-42AB-9D6C-D6F6CB5F8FC5}" destId="{4CA5F9B8-B993-425B-AF20-70A056EB0DDF}" srcOrd="1" destOrd="0" presId="urn:microsoft.com/office/officeart/2005/8/layout/default"/>
    <dgm:cxn modelId="{1B933152-D4AB-455F-AA3A-A073848A0AC4}" type="presParOf" srcId="{8A3C6A58-94C4-42AB-9D6C-D6F6CB5F8FC5}" destId="{6CA19DA0-4DAF-471A-93C1-0C82C82EAD01}" srcOrd="2" destOrd="0" presId="urn:microsoft.com/office/officeart/2005/8/layout/default"/>
    <dgm:cxn modelId="{E4D1D709-5958-4012-9984-CE72DE6FB246}" type="presParOf" srcId="{8A3C6A58-94C4-42AB-9D6C-D6F6CB5F8FC5}" destId="{CF11F099-702A-4602-B606-2755C6C78629}" srcOrd="3" destOrd="0" presId="urn:microsoft.com/office/officeart/2005/8/layout/default"/>
    <dgm:cxn modelId="{17F196A2-741E-4A6D-BAD7-8D1179048817}" type="presParOf" srcId="{8A3C6A58-94C4-42AB-9D6C-D6F6CB5F8FC5}" destId="{32AFCC6B-7C88-4738-9504-1DDBD151D2A8}" srcOrd="4" destOrd="0" presId="urn:microsoft.com/office/officeart/2005/8/layout/default"/>
    <dgm:cxn modelId="{8C87EB78-7A71-4619-8FEE-462473F10A7C}" type="presParOf" srcId="{8A3C6A58-94C4-42AB-9D6C-D6F6CB5F8FC5}" destId="{4D3F918F-A5BC-43EE-B2D2-82C4569041B8}" srcOrd="5" destOrd="0" presId="urn:microsoft.com/office/officeart/2005/8/layout/default"/>
    <dgm:cxn modelId="{C2FA19EE-356C-4866-B089-A81C1D788374}" type="presParOf" srcId="{8A3C6A58-94C4-42AB-9D6C-D6F6CB5F8FC5}" destId="{84657A96-A0E3-46B8-B5C3-4D7C61D46D46}" srcOrd="6" destOrd="0" presId="urn:microsoft.com/office/officeart/2005/8/layout/default"/>
    <dgm:cxn modelId="{8CF44BBB-72FB-44A2-A787-8900D88742F8}" type="presParOf" srcId="{8A3C6A58-94C4-42AB-9D6C-D6F6CB5F8FC5}" destId="{3411C400-9DA8-4135-9A76-92F38353BB25}" srcOrd="7" destOrd="0" presId="urn:microsoft.com/office/officeart/2005/8/layout/default"/>
    <dgm:cxn modelId="{BC82DC65-6C97-4438-A2EB-038E3C49EA29}" type="presParOf" srcId="{8A3C6A58-94C4-42AB-9D6C-D6F6CB5F8FC5}" destId="{18DF279D-687D-4A0D-A5C7-4C6F358D618D}" srcOrd="8" destOrd="0" presId="urn:microsoft.com/office/officeart/2005/8/layout/default"/>
    <dgm:cxn modelId="{961435A2-06F2-4D4A-82DE-2F75772D69C5}" type="presParOf" srcId="{8A3C6A58-94C4-42AB-9D6C-D6F6CB5F8FC5}" destId="{DF07EA2E-E657-400E-A4F2-22CB797C5268}" srcOrd="9" destOrd="0" presId="urn:microsoft.com/office/officeart/2005/8/layout/default"/>
    <dgm:cxn modelId="{E2080932-E338-49D3-992F-643B5B89C548}" type="presParOf" srcId="{8A3C6A58-94C4-42AB-9D6C-D6F6CB5F8FC5}" destId="{B48AE4DA-C88C-4974-AD55-43999C34E2D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AB207-6069-4BE6-8C71-F83F9237EB4D}">
      <dsp:nvSpPr>
        <dsp:cNvPr id="0" name=""/>
        <dsp:cNvSpPr/>
      </dsp:nvSpPr>
      <dsp:spPr>
        <a:xfrm>
          <a:off x="269955" y="3019"/>
          <a:ext cx="2916484" cy="17498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Avenir Next LT Pro" panose="020B0504020202020204" pitchFamily="34" charset="0"/>
            </a:rPr>
            <a:t>DAVIDSON COLLEGE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 Next LT Pro" panose="020B0504020202020204" pitchFamily="34" charset="0"/>
            </a:rPr>
            <a:t>Davidson, North Carolina</a:t>
          </a:r>
        </a:p>
      </dsp:txBody>
      <dsp:txXfrm>
        <a:off x="269955" y="3019"/>
        <a:ext cx="2916484" cy="1749890"/>
      </dsp:txXfrm>
    </dsp:sp>
    <dsp:sp modelId="{6CA19DA0-4DAF-471A-93C1-0C82C82EAD01}">
      <dsp:nvSpPr>
        <dsp:cNvPr id="0" name=""/>
        <dsp:cNvSpPr/>
      </dsp:nvSpPr>
      <dsp:spPr>
        <a:xfrm>
          <a:off x="3478089" y="3019"/>
          <a:ext cx="2916484" cy="17498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Avenir Next LT Pro" panose="020B0504020202020204" pitchFamily="34" charset="0"/>
            </a:rPr>
            <a:t>FRANKLIN &amp; MARSHALL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latin typeface="Avenir Next LT Pro" panose="020B0504020202020204" pitchFamily="34" charset="0"/>
            </a:rPr>
            <a:t>Lancaster, Pennsylvania</a:t>
          </a:r>
        </a:p>
      </dsp:txBody>
      <dsp:txXfrm>
        <a:off x="3478089" y="3019"/>
        <a:ext cx="2916484" cy="1749890"/>
      </dsp:txXfrm>
    </dsp:sp>
    <dsp:sp modelId="{32AFCC6B-7C88-4738-9504-1DDBD151D2A8}">
      <dsp:nvSpPr>
        <dsp:cNvPr id="0" name=""/>
        <dsp:cNvSpPr/>
      </dsp:nvSpPr>
      <dsp:spPr>
        <a:xfrm>
          <a:off x="6686222" y="3019"/>
          <a:ext cx="2916484" cy="17498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Avenir Next LT Pro" panose="020B0504020202020204" pitchFamily="34" charset="0"/>
            </a:rPr>
            <a:t>HAMILTON COLLEGE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latin typeface="Avenir Next LT Pro" panose="020B0504020202020204" pitchFamily="34" charset="0"/>
            </a:rPr>
            <a:t>Clinton, New York</a:t>
          </a:r>
        </a:p>
      </dsp:txBody>
      <dsp:txXfrm>
        <a:off x="6686222" y="3019"/>
        <a:ext cx="2916484" cy="1749890"/>
      </dsp:txXfrm>
    </dsp:sp>
    <dsp:sp modelId="{84657A96-A0E3-46B8-B5C3-4D7C61D46D46}">
      <dsp:nvSpPr>
        <dsp:cNvPr id="0" name=""/>
        <dsp:cNvSpPr/>
      </dsp:nvSpPr>
      <dsp:spPr>
        <a:xfrm>
          <a:off x="269955" y="2044559"/>
          <a:ext cx="2916484" cy="17498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Avenir Next LT Pro" panose="020B0504020202020204" pitchFamily="34" charset="0"/>
            </a:rPr>
            <a:t>MOUNT HOLYOKE COLLEGE (Women’s College)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latin typeface="Avenir Next LT Pro" panose="020B0504020202020204" pitchFamily="34" charset="0"/>
            </a:rPr>
            <a:t>South Hadley, </a:t>
          </a:r>
          <a:r>
            <a:rPr lang="en-US" sz="2100" b="0" kern="1200" dirty="0" err="1">
              <a:latin typeface="Avenir Next LT Pro" panose="020B0504020202020204" pitchFamily="34" charset="0"/>
            </a:rPr>
            <a:t>Massacusetts</a:t>
          </a:r>
          <a:endParaRPr lang="en-US" sz="2100" b="0" kern="1200" dirty="0">
            <a:latin typeface="Avenir Next LT Pro" panose="020B0504020202020204" pitchFamily="34" charset="0"/>
          </a:endParaRPr>
        </a:p>
      </dsp:txBody>
      <dsp:txXfrm>
        <a:off x="269955" y="2044559"/>
        <a:ext cx="2916484" cy="1749890"/>
      </dsp:txXfrm>
    </dsp:sp>
    <dsp:sp modelId="{18DF279D-687D-4A0D-A5C7-4C6F358D618D}">
      <dsp:nvSpPr>
        <dsp:cNvPr id="0" name=""/>
        <dsp:cNvSpPr/>
      </dsp:nvSpPr>
      <dsp:spPr>
        <a:xfrm>
          <a:off x="3478089" y="2044559"/>
          <a:ext cx="2916484" cy="17498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Avenir Next LT Pro" panose="020B0504020202020204" pitchFamily="34" charset="0"/>
            </a:rPr>
            <a:t>POMONA COLLEGE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latin typeface="Avenir Next LT Pro" panose="020B0504020202020204" pitchFamily="34" charset="0"/>
            </a:rPr>
            <a:t>Claremont, California</a:t>
          </a:r>
          <a:r>
            <a:rPr lang="en-US" sz="2100" b="1" kern="1200" dirty="0">
              <a:latin typeface="Avenir Next LT Pro" panose="020B0504020202020204" pitchFamily="34" charset="0"/>
            </a:rPr>
            <a:t> </a:t>
          </a:r>
          <a:endParaRPr lang="en-US" sz="2100" kern="1200" dirty="0">
            <a:latin typeface="Avenir Next LT Pro" panose="020B0504020202020204" pitchFamily="34" charset="0"/>
          </a:endParaRPr>
        </a:p>
      </dsp:txBody>
      <dsp:txXfrm>
        <a:off x="3478089" y="2044559"/>
        <a:ext cx="2916484" cy="1749890"/>
      </dsp:txXfrm>
    </dsp:sp>
    <dsp:sp modelId="{B48AE4DA-C88C-4974-AD55-43999C34E2D6}">
      <dsp:nvSpPr>
        <dsp:cNvPr id="0" name=""/>
        <dsp:cNvSpPr/>
      </dsp:nvSpPr>
      <dsp:spPr>
        <a:xfrm>
          <a:off x="6686222" y="2044559"/>
          <a:ext cx="2916484" cy="17498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Avenir Next LT Pro" panose="020B0504020202020204" pitchFamily="34" charset="0"/>
            </a:rPr>
            <a:t>SYRACUSE UNIVERSITY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latin typeface="Avenir Next LT Pro" panose="020B0504020202020204" pitchFamily="34" charset="0"/>
            </a:rPr>
            <a:t>Syracuse, New York</a:t>
          </a:r>
        </a:p>
      </dsp:txBody>
      <dsp:txXfrm>
        <a:off x="6686222" y="2044559"/>
        <a:ext cx="2916484" cy="1749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15359-778D-4A85-8F50-2CF276991F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6940F-A337-458D-B829-7148FB143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5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6940F-A337-458D-B829-7148FB1430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83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6940F-A337-458D-B829-7148FB1430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6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0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3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39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9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9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1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sanz@dadeschools.n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953F-53C3-C248-C501-8D3ECB348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996" y="2565795"/>
            <a:ext cx="9966960" cy="1934954"/>
          </a:xfrm>
          <a:solidFill>
            <a:schemeClr val="bg1"/>
          </a:solidFill>
        </p:spPr>
        <p:txBody>
          <a:bodyPr/>
          <a:lstStyle/>
          <a:p>
            <a:r>
              <a:rPr lang="en-US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SCHOLARSHIP INTEREST MEETING</a:t>
            </a:r>
            <a:endParaRPr lang="en-US" dirty="0">
              <a:solidFill>
                <a:schemeClr val="accent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D0E83-E3DC-2F0A-90C3-36932A616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928" y="4500749"/>
            <a:ext cx="8769096" cy="1363806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>
                <a:solidFill>
                  <a:schemeClr val="tx1"/>
                </a:solidFill>
                <a:latin typeface="Avenir Next LT Pro" panose="020B0504020202020204" pitchFamily="34" charset="0"/>
                <a:cs typeface="Aharoni" panose="02010803020104030203" pitchFamily="2" charset="-79"/>
              </a:rPr>
              <a:t>APPLICATIONS DUE SUNDAY, FEBRUARY 12</a:t>
            </a:r>
            <a:r>
              <a:rPr lang="en-US" sz="3600" b="1" baseline="30000">
                <a:solidFill>
                  <a:schemeClr val="tx1"/>
                </a:solidFill>
                <a:latin typeface="Avenir Next LT Pro" panose="020B0504020202020204" pitchFamily="34" charset="0"/>
                <a:cs typeface="Aharoni" panose="02010803020104030203" pitchFamily="2" charset="-79"/>
              </a:rPr>
              <a:t>TH</a:t>
            </a:r>
            <a:r>
              <a:rPr lang="en-US" sz="3600" b="1">
                <a:solidFill>
                  <a:schemeClr val="tx1"/>
                </a:solidFill>
                <a:latin typeface="Avenir Next LT Pro" panose="020B0504020202020204" pitchFamily="34" charset="0"/>
                <a:cs typeface="Aharoni" panose="02010803020104030203" pitchFamily="2" charset="-79"/>
              </a:rPr>
              <a:t> BEFORE 11:59 PM VIA EMAIL TO SSANZ@DADESCHOOLS.NET</a:t>
            </a:r>
            <a:endParaRPr lang="en-US" sz="3600" b="1" dirty="0">
              <a:solidFill>
                <a:schemeClr val="tx1"/>
              </a:solidFill>
              <a:latin typeface="Avenir Next LT Pro" panose="020B05040202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Picture 6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8EB21DF6-39C9-D287-7011-AD18735471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2"/>
          <a:stretch/>
        </p:blipFill>
        <p:spPr>
          <a:xfrm>
            <a:off x="4589754" y="579511"/>
            <a:ext cx="2815259" cy="166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0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120D-183B-8F79-5B9D-0EF938F0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ABOUT POSSE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1ED9-14FC-6FA8-9772-87E5BB69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3314"/>
            <a:ext cx="9872871" cy="4038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Each Posse Scholar receives a</a:t>
            </a:r>
            <a:r>
              <a:rPr lang="en-US" b="0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 four-year, full-tuition leadership scholarship to one of the Posse partner schools. </a:t>
            </a:r>
          </a:p>
          <a:p>
            <a:r>
              <a:rPr lang="en-US" b="0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Posse Scholars go into college with a group of 10 students, who meet weekly.</a:t>
            </a:r>
          </a:p>
          <a:p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Posse is a merit based scholarship. Not a minority, low-income, or need-based scholarship.</a:t>
            </a:r>
            <a:endParaRPr lang="en-US" b="0" i="0" dirty="0">
              <a:solidFill>
                <a:schemeClr val="tx1"/>
              </a:solidFill>
              <a:effectLst/>
              <a:latin typeface="Avenir Next LT Pro" panose="020B0504020202020204" pitchFamily="34" charset="0"/>
            </a:endParaRPr>
          </a:p>
          <a:p>
            <a:r>
              <a:rPr lang="en-US" b="1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Posse looks for students who: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Demonstrate leadership ability, communication, and team building skills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Do well academically, but are not considering (or might be missed by) some top universities</a:t>
            </a:r>
          </a:p>
          <a:p>
            <a:pPr lvl="1"/>
            <a:r>
              <a:rPr lang="en-US" b="0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Are positive contributors to their school and communities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Are interested in teamwork and diversity</a:t>
            </a:r>
            <a:endParaRPr lang="en-US" b="0" i="0" dirty="0">
              <a:solidFill>
                <a:schemeClr val="tx1"/>
              </a:solidFill>
              <a:effectLst/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6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120D-183B-8F79-5B9D-0EF938F0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POSSE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1ED9-14FC-6FA8-9772-87E5BB69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Pre-Collegiate Training Program (PCT): </a:t>
            </a:r>
            <a:r>
              <a:rPr lang="en-US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From January to August of their senior year in high school, </a:t>
            </a:r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they </a:t>
            </a:r>
            <a:r>
              <a:rPr lang="en-US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meet weekly with Posse peers and staff for two-hour workshops that address four areas:</a:t>
            </a:r>
          </a:p>
          <a:p>
            <a:pPr lvl="1"/>
            <a:r>
              <a:rPr lang="en-US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 Academic excellence, team building and group support, cross-cultural communication, leadership and becoming an active agent of change.</a:t>
            </a:r>
          </a:p>
          <a:p>
            <a:r>
              <a:rPr lang="en-US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The Campus Program: </a:t>
            </a:r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Four year on campus program. During a Posse’s first two years on campus, Scholars meet with their mentor weekly as a group and individually every two weeks. </a:t>
            </a:r>
          </a:p>
          <a:p>
            <a:r>
              <a:rPr lang="en-US" b="1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Career Pr</a:t>
            </a:r>
            <a:r>
              <a:rPr lang="en-US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ogram:  </a:t>
            </a:r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Connects Posse Scholars and alumni to highly coveted professional development opportunities. The Career Program gives Scholars tools to secure competitive internships and leadership-track jobs in a wide range of fields.</a:t>
            </a:r>
            <a:endParaRPr lang="en-US" i="0" dirty="0">
              <a:solidFill>
                <a:schemeClr val="tx1"/>
              </a:solidFill>
              <a:effectLst/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3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120D-183B-8F79-5B9D-0EF938F05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POSSE SCHOOLS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651C097-8A7F-B8E7-1606-272C3EFE9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350839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800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120D-183B-8F79-5B9D-0EF938F0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1ED9-14FC-6FA8-9772-87E5BB69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3286957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Submit the Posse Nomination Application (on cavsconnect.com), resume, and short response by11:59 pm on Sunday, February 12</a:t>
            </a:r>
            <a:r>
              <a:rPr lang="en-US" sz="2400" baseline="30000" dirty="0">
                <a:solidFill>
                  <a:schemeClr val="tx1"/>
                </a:solidFill>
                <a:latin typeface="Avenir Next LT Pro" panose="020B0504020202020204" pitchFamily="34" charset="0"/>
              </a:rPr>
              <a:t>th </a:t>
            </a:r>
            <a:r>
              <a:rPr lang="en-US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 via email to </a:t>
            </a:r>
            <a:r>
              <a:rPr lang="en-US" sz="2400" dirty="0">
                <a:solidFill>
                  <a:schemeClr val="tx1"/>
                </a:solidFill>
                <a:latin typeface="Avenir Next LT Pro" panose="020B0504020202020204" pitchFamily="34" charset="0"/>
                <a:hlinkClick r:id="rId2"/>
              </a:rPr>
              <a:t>ssanz@dadeschools.net</a:t>
            </a:r>
            <a:endParaRPr lang="en-US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Interview with a small group of selected Gables faculty on Friday, February 17th</a:t>
            </a:r>
          </a:p>
          <a:p>
            <a:r>
              <a:rPr lang="en-US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Be nominated by Ms. Sanz</a:t>
            </a:r>
          </a:p>
          <a:p>
            <a:r>
              <a:rPr lang="en-US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Submit official Posse application</a:t>
            </a:r>
          </a:p>
          <a:p>
            <a:r>
              <a:rPr lang="en-US" sz="2400" dirty="0">
                <a:solidFill>
                  <a:schemeClr val="tx1"/>
                </a:solidFill>
                <a:latin typeface="Avenir Next LT Pro" panose="020B0504020202020204" pitchFamily="34" charset="0"/>
              </a:rPr>
              <a:t>Go through the Dynamic Assessment Process</a:t>
            </a:r>
          </a:p>
        </p:txBody>
      </p:sp>
    </p:spTree>
    <p:extLst>
      <p:ext uri="{BB962C8B-B14F-4D97-AF65-F5344CB8AC3E}">
        <p14:creationId xmlns:p14="http://schemas.microsoft.com/office/powerpoint/2010/main" val="9079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120D-183B-8F79-5B9D-0EF938F0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DYNAMIC ASSESSMENT PROCESS </a:t>
            </a:r>
            <a:r>
              <a:rPr lang="en-US" b="1" dirty="0">
                <a:solidFill>
                  <a:schemeClr val="accent6"/>
                </a:solidFill>
                <a:latin typeface="Avenir Next LT Pro" panose="020B0504020202020204" pitchFamily="34" charset="0"/>
                <a:cs typeface="Aharoni" panose="02010803020104030203" pitchFamily="2" charset="-79"/>
              </a:rPr>
              <a:t>(</a:t>
            </a:r>
            <a:r>
              <a:rPr lang="en-US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DAP</a:t>
            </a:r>
            <a:r>
              <a:rPr lang="en-US" b="1" dirty="0">
                <a:solidFill>
                  <a:schemeClr val="accent6"/>
                </a:solidFill>
                <a:latin typeface="Avenir Next LT Pro" panose="020B0504020202020204" pitchFamily="34" charset="0"/>
                <a:cs typeface="Aharoni" panose="02010803020104030203" pitchFamily="2" charset="-79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1ED9-14FC-6FA8-9772-87E5BB69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DAP 1 (August-September): </a:t>
            </a:r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large group interview with about 100 students led by Posse staff. </a:t>
            </a:r>
            <a:r>
              <a:rPr lang="en-US" b="0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 Consists of a series of interactive small-group workshops.</a:t>
            </a:r>
          </a:p>
          <a:p>
            <a:pPr marL="50292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DAP 2 (October-November): </a:t>
            </a:r>
            <a:r>
              <a:rPr lang="en-US" b="0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 A 20-minute, one-on-one interview with Posse staff. </a:t>
            </a:r>
          </a:p>
          <a:p>
            <a:pPr lvl="2"/>
            <a:r>
              <a:rPr lang="en-US" sz="2200" b="0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Finalists will be notified by early November. </a:t>
            </a:r>
          </a:p>
          <a:p>
            <a:pPr lvl="2"/>
            <a:r>
              <a:rPr lang="en-US" sz="2200" dirty="0">
                <a:solidFill>
                  <a:schemeClr val="tx1"/>
                </a:solidFill>
                <a:latin typeface="Avenir Next LT Pro" panose="020B0504020202020204" pitchFamily="34" charset="0"/>
              </a:rPr>
              <a:t>If finalists accept the last-round interview, they agree to submit an Early Decision application for the college they are matched with.</a:t>
            </a:r>
            <a:endParaRPr lang="en-US" b="0" i="0" dirty="0">
              <a:solidFill>
                <a:schemeClr val="tx1"/>
              </a:solidFill>
              <a:effectLst/>
              <a:latin typeface="Avenir Next LT Pro" panose="020B0504020202020204" pitchFamily="34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DAP 3 (December-January): </a:t>
            </a:r>
            <a:r>
              <a:rPr lang="en-US" dirty="0">
                <a:solidFill>
                  <a:schemeClr val="tx1"/>
                </a:solidFill>
                <a:latin typeface="Avenir Next LT Pro" panose="020B0504020202020204" pitchFamily="34" charset="0"/>
              </a:rPr>
              <a:t>A </a:t>
            </a:r>
            <a:r>
              <a:rPr lang="en-US" b="0" i="0" dirty="0">
                <a:solidFill>
                  <a:schemeClr val="tx1"/>
                </a:solidFill>
                <a:effectLst/>
                <a:latin typeface="Avenir Next LT Pro" panose="020B0504020202020204" pitchFamily="34" charset="0"/>
              </a:rPr>
              <a:t>final, small group interview, with 20–25 students.</a:t>
            </a:r>
            <a:endParaRPr lang="en-US" b="1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9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B58CC2-34AB-94E8-4102-92204906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727" y="1586204"/>
            <a:ext cx="6596296" cy="3349690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chemeClr val="accent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POSSE NOMINATION APPLICATION</a:t>
            </a:r>
          </a:p>
        </p:txBody>
      </p:sp>
      <p:pic>
        <p:nvPicPr>
          <p:cNvPr id="8" name="Content Placeholder 7" descr="Qr code&#10;&#10;Description automatically generated">
            <a:extLst>
              <a:ext uri="{FF2B5EF4-FFF2-40B4-BE49-F238E27FC236}">
                <a16:creationId xmlns:a16="http://schemas.microsoft.com/office/drawing/2014/main" id="{797C2154-9628-8767-E663-6C65E11756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023" y="1351190"/>
            <a:ext cx="4286250" cy="4286250"/>
          </a:xfrm>
        </p:spPr>
      </p:pic>
    </p:spTree>
    <p:extLst>
      <p:ext uri="{BB962C8B-B14F-4D97-AF65-F5344CB8AC3E}">
        <p14:creationId xmlns:p14="http://schemas.microsoft.com/office/powerpoint/2010/main" val="280302691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196</TotalTime>
  <Words>452</Words>
  <Application>Microsoft Office PowerPoint</Application>
  <PresentationFormat>Widescreen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Avenir Next LT Pro</vt:lpstr>
      <vt:lpstr>Calibri</vt:lpstr>
      <vt:lpstr>Corbel</vt:lpstr>
      <vt:lpstr>Basis</vt:lpstr>
      <vt:lpstr>SCHOLARSHIP INTEREST MEETING</vt:lpstr>
      <vt:lpstr>ABOUT POSSE</vt:lpstr>
      <vt:lpstr>POSSE COMPONENTS</vt:lpstr>
      <vt:lpstr>POSSE SCHOOLS</vt:lpstr>
      <vt:lpstr>APPLICATION PROCESS</vt:lpstr>
      <vt:lpstr>THE DYNAMIC ASSESSMENT PROCESS (DAP)</vt:lpstr>
      <vt:lpstr>POSSE NOMINATION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INTEREST MEETING</dc:title>
  <dc:creator>SANZ DE ACEDO, SOFIA</dc:creator>
  <cp:lastModifiedBy>SANZ DE ACEDO, SOFIA</cp:lastModifiedBy>
  <cp:revision>1</cp:revision>
  <dcterms:created xsi:type="dcterms:W3CDTF">2023-02-08T13:21:01Z</dcterms:created>
  <dcterms:modified xsi:type="dcterms:W3CDTF">2023-02-08T16:37:32Z</dcterms:modified>
</cp:coreProperties>
</file>