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92" r:id="rId1"/>
  </p:sldMasterIdLst>
  <p:notesMasterIdLst>
    <p:notesMasterId r:id="rId43"/>
  </p:notesMasterIdLst>
  <p:sldIdLst>
    <p:sldId id="306" r:id="rId2"/>
    <p:sldId id="341" r:id="rId3"/>
    <p:sldId id="281" r:id="rId4"/>
    <p:sldId id="319" r:id="rId5"/>
    <p:sldId id="284" r:id="rId6"/>
    <p:sldId id="261" r:id="rId7"/>
    <p:sldId id="329" r:id="rId8"/>
    <p:sldId id="325" r:id="rId9"/>
    <p:sldId id="257" r:id="rId10"/>
    <p:sldId id="280" r:id="rId11"/>
    <p:sldId id="327" r:id="rId12"/>
    <p:sldId id="328" r:id="rId13"/>
    <p:sldId id="326" r:id="rId14"/>
    <p:sldId id="273" r:id="rId15"/>
    <p:sldId id="331" r:id="rId16"/>
    <p:sldId id="332" r:id="rId17"/>
    <p:sldId id="333" r:id="rId18"/>
    <p:sldId id="334" r:id="rId19"/>
    <p:sldId id="274" r:id="rId20"/>
    <p:sldId id="279" r:id="rId21"/>
    <p:sldId id="335" r:id="rId22"/>
    <p:sldId id="321" r:id="rId23"/>
    <p:sldId id="290" r:id="rId24"/>
    <p:sldId id="336" r:id="rId25"/>
    <p:sldId id="305" r:id="rId26"/>
    <p:sldId id="291" r:id="rId27"/>
    <p:sldId id="288" r:id="rId28"/>
    <p:sldId id="299" r:id="rId29"/>
    <p:sldId id="294" r:id="rId30"/>
    <p:sldId id="293" r:id="rId31"/>
    <p:sldId id="295" r:id="rId32"/>
    <p:sldId id="323" r:id="rId33"/>
    <p:sldId id="338" r:id="rId34"/>
    <p:sldId id="339" r:id="rId35"/>
    <p:sldId id="296" r:id="rId36"/>
    <p:sldId id="337" r:id="rId37"/>
    <p:sldId id="297" r:id="rId38"/>
    <p:sldId id="324" r:id="rId39"/>
    <p:sldId id="340" r:id="rId40"/>
    <p:sldId id="267" r:id="rId41"/>
    <p:sldId id="265" r:id="rId42"/>
  </p:sldIdLst>
  <p:sldSz cx="12192000" cy="6858000"/>
  <p:notesSz cx="6858000" cy="9144000"/>
  <p:embeddedFontLst>
    <p:embeddedFont>
      <p:font typeface="Calibri" panose="020F0502020204030204" pitchFamily="34" charset="0"/>
      <p:regular r:id="rId44"/>
      <p:bold r:id="rId45"/>
      <p:italic r:id="rId46"/>
      <p:boldItalic r:id="rId47"/>
    </p:embeddedFont>
    <p:embeddedFont>
      <p:font typeface="Century Gothic" panose="020B0502020202020204" pitchFamily="34" charset="0"/>
      <p:regular r:id="rId48"/>
      <p:bold r:id="rId49"/>
      <p:italic r:id="rId50"/>
      <p:boldItalic r:id="rId51"/>
    </p:embeddedFont>
    <p:embeddedFont>
      <p:font typeface="Gill Sans MT" panose="020B0502020104020203" pitchFamily="34" charset="77"/>
      <p:regular r:id="rId52"/>
      <p:bold r:id="rId53"/>
      <p:italic r:id="rId54"/>
      <p:boldItalic r:id="rId55"/>
    </p:embeddedFont>
    <p:embeddedFont>
      <p:font typeface="Impact" panose="020B0806030902050204" pitchFamily="34" charset="0"/>
      <p:regular r:id="rId56"/>
    </p:embeddedFont>
    <p:embeddedFont>
      <p:font typeface="KG Blank Space Solid" panose="02000000000000000000" pitchFamily="2" charset="77"/>
      <p:regular r:id="rId5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DDD"/>
    <a:srgbClr val="0988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9D0EB8-6F1F-E54C-9EE9-2ED47AF9C895}" v="2058" dt="2022-12-14T12:51:22.20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51"/>
  </p:normalViewPr>
  <p:slideViewPr>
    <p:cSldViewPr snapToGrid="0">
      <p:cViewPr varScale="1">
        <p:scale>
          <a:sx n="105" d="100"/>
          <a:sy n="105" d="100"/>
        </p:scale>
        <p:origin x="63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4.fntdata"/><Relationship Id="rId50" Type="http://schemas.openxmlformats.org/officeDocument/2006/relationships/font" Target="fonts/font7.fntdata"/><Relationship Id="rId55" Type="http://schemas.openxmlformats.org/officeDocument/2006/relationships/font" Target="fonts/font12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2.fntdata"/><Relationship Id="rId53" Type="http://schemas.openxmlformats.org/officeDocument/2006/relationships/font" Target="fonts/font10.fntdata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font" Target="fonts/font5.fntdata"/><Relationship Id="rId56" Type="http://schemas.openxmlformats.org/officeDocument/2006/relationships/font" Target="fonts/font13.fntdata"/><Relationship Id="rId8" Type="http://schemas.openxmlformats.org/officeDocument/2006/relationships/slide" Target="slides/slide7.xml"/><Relationship Id="rId51" Type="http://schemas.openxmlformats.org/officeDocument/2006/relationships/font" Target="fonts/font8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3.fntdata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11.fntdata"/><Relationship Id="rId62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6.fntdata"/><Relationship Id="rId57" Type="http://schemas.openxmlformats.org/officeDocument/2006/relationships/font" Target="fonts/font14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1.fntdata"/><Relationship Id="rId52" Type="http://schemas.openxmlformats.org/officeDocument/2006/relationships/font" Target="fonts/font9.fntdata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8T17:41:59.24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27 24575,'146'2'0,"156"-5"0,-194-8 0,57-2 0,-11 12 0,165 4 0,-240 11 0,-62-9 0,0-1 0,1-1 0,19 1 0,162-8 0,61 2 0,-228 5 0,0 3 0,34 9 0,26 5 0,-12-9 0,139 4 0,703-16-1365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8T17:42:37.27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19 24575,'1118'0'0,"-1108"0"-195,0-1 0,0 0 0,0-1 0,0 0 0,0-1 0,17-6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8T17:42:39.71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53 24575,'4'3'0,"1"0"0,-1-1 0,1 1 0,0-1 0,-1 0 0,1 0 0,0 0 0,0-1 0,0 1 0,1-1 0,-1-1 0,0 1 0,9-1 0,70-4 0,3-9 0,1-1 0,153-3 0,-173 18 0,24 1 0,168-19 0,-167 8 0,0 4 0,100 7 0,-46 1 0,217-3-1365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8T17:42:42.47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71 24575,'49'-2'0,"-1"-3"0,64-14 0,23-3 0,-85 17 0,195-13 0,299 19-1365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8T17:42:50.46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1 24575,'2262'0'-1365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8T17:43:02.71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1 24575,'2032'0'-1365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8T17:43:12.020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26 24575,'0'-1'0,"1"0"0,0 0 0,-1 0 0,1 0 0,0 0 0,0 0 0,0 0 0,-1 1 0,1-1 0,0 0 0,0 0 0,0 1 0,1-1 0,-1 0 0,0 1 0,0-1 0,0 1 0,0 0 0,0-1 0,1 1 0,-1 0 0,0 0 0,0 0 0,2 0 0,36-5 0,-36 5 0,409-5 0,-224 7 0,580-2-1365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8T17:43:14.731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0 24575,'2853'0'-1365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8T17:43:42.13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1 24575,'715'0'-1365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8T17:41:59.24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27 24575,'146'2'0,"156"-5"0,-194-8 0,57-2 0,-11 12 0,165 4 0,-240 11 0,-62-9 0,0-1 0,1-1 0,19 1 0,162-8 0,61 2 0,-228 5 0,0 3 0,34 9 0,26 5 0,-12-9 0,139 4 0,703-16-1365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8T17:42:05.65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26 24575,'0'0'0,"0"1"0,1 0 0,-1 0 0,0 0 0,1 0 0,-1-1 0,1 1 0,-1 0 0,1 0 0,-1-1 0,1 1 0,-1 0 0,1-1 0,0 1 0,-1 0 0,1-1 0,0 1 0,-1-1 0,1 1 0,0-1 0,0 0 0,0 1 0,0-1 0,-1 0 0,1 1 0,0-1 0,2 0 0,28 5 0,-26-5 0,320 5 0,-176-8 0,-126 2 0,0-2 0,0 0 0,-1-1 0,24-9 0,-22 7 0,0 0 0,0 1 0,35-2 0,-30 7-1365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8T17:42:05.65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26 24575,'0'0'0,"0"1"0,1 0 0,-1 0 0,0 0 0,1 0 0,-1-1 0,1 1 0,-1 0 0,1 0 0,-1-1 0,1 1 0,-1 0 0,1-1 0,0 1 0,-1 0 0,1-1 0,0 1 0,-1-1 0,1 1 0,0-1 0,0 0 0,0 1 0,0-1 0,-1 0 0,1 1 0,0-1 0,2 0 0,28 5 0,-26-5 0,320 5 0,-176-8 0,-126 2 0,0-2 0,0 0 0,-1-1 0,24-9 0,-22 7 0,0 0 0,0 1 0,35-2 0,-30 7-1365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8T17:42:08.11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1 24575,'1259'0'-1365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8T17:42:13.67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0 1 24575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8T17:42:19.43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1 1 24575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8T17:42:23.51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71 24575,'1'1'0,"-1"0"0,1 0 0,0 0 0,-1 0 0,1 0 0,0 0 0,0 0 0,0 0 0,0 0 0,0-1 0,0 1 0,0 0 0,0-1 0,0 1 0,0-1 0,0 1 0,0-1 0,0 1 0,0-1 0,1 0 0,-1 0 0,0 0 0,2 1 0,35 4 0,-36-5 0,27 1 0,-1-2 0,0 0 0,0-2 0,37-8 0,19-3 0,540-36 0,-484 41 0,122 6 17,-155 4-1399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8T17:42:25.28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0 24575,'1235'0'-1365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8T17:42:26.83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1 1 24575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8T17:42:29.04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0 24575,'1143'0'-1365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8T17:42:37.27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19 24575,'1118'0'0,"-1108"0"-195,0-1 0,0 0 0,0-1 0,0 0 0,0-1 0,17-6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8T17:42:39.71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53 24575,'4'3'0,"1"0"0,-1-1 0,1 1 0,0-1 0,-1 0 0,1 0 0,0 0 0,0-1 0,0 1 0,1-1 0,-1-1 0,0 1 0,9-1 0,70-4 0,3-9 0,1-1 0,153-3 0,-173 18 0,24 1 0,168-19 0,-167 8 0,0 4 0,100 7 0,-46 1 0,217-3-1365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8T17:42:42.47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71 24575,'49'-2'0,"-1"-3"0,64-14 0,23-3 0,-85 17 0,195-13 0,299 19-1365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8T17:42:08.11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1 24575,'1259'0'-1365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8T17:42:50.46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1 24575,'2262'0'-1365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8T17:43:02.71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1 24575,'2032'0'-1365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8T17:43:12.020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26 24575,'0'-1'0,"1"0"0,0 0 0,-1 0 0,1 0 0,0 0 0,0 0 0,0 0 0,-1 1 0,1-1 0,0 0 0,0 0 0,0 1 0,1-1 0,-1 0 0,0 1 0,0-1 0,0 1 0,0 0 0,0-1 0,1 1 0,-1 0 0,0 0 0,0 0 0,2 0 0,36-5 0,-36 5 0,409-5 0,-224 7 0,580-2-1365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8T17:43:14.731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0 24575,'2853'0'-1365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8T17:43:42.13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1 24575,'715'0'-1365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8T17:42:13.67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0 1 24575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8T17:42:19.43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1 1 24575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8T17:42:23.51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71 24575,'1'1'0,"-1"0"0,1 0 0,0 0 0,-1 0 0,1 0 0,0 0 0,0 0 0,0 0 0,0 0 0,0-1 0,0 1 0,0 0 0,0-1 0,0 1 0,0-1 0,0 1 0,0-1 0,0 1 0,0-1 0,1 0 0,-1 0 0,0 0 0,2 1 0,35 4 0,-36-5 0,27 1 0,-1-2 0,0 0 0,0-2 0,37-8 0,19-3 0,540-36 0,-484 41 0,122 6 17,-155 4-1399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8T17:42:25.28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0 24575,'1235'0'-1365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8T17:42:26.83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1 1 24575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8T17:42:29.04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0 24575,'1143'0'-1365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5E01BE-2137-7240-9098-7DAF695D146F}" type="datetimeFigureOut">
              <a:rPr lang="en-US" smtClean="0"/>
              <a:t>12/14/22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3049DD-4C62-EC46-92FC-597EBE587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497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3049DD-4C62-EC46-92FC-597EBE58760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199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3049DD-4C62-EC46-92FC-597EBE587603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351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3049DD-4C62-EC46-92FC-597EBE587603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735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D3535F5-0268-A34F-9868-5688034618FA}" type="datetimeFigureOut">
              <a:rPr lang="en-US" smtClean="0"/>
              <a:t>12/14/22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288A88A-9055-E343-8AAC-5188BB3C7EDB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84640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535F5-0268-A34F-9868-5688034618FA}" type="datetimeFigureOut">
              <a:rPr lang="en-US" smtClean="0"/>
              <a:t>12/14/22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8A88A-9055-E343-8AAC-5188BB3C7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804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535F5-0268-A34F-9868-5688034618FA}" type="datetimeFigureOut">
              <a:rPr lang="en-US" smtClean="0"/>
              <a:t>12/14/22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8A88A-9055-E343-8AAC-5188BB3C7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928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535F5-0268-A34F-9868-5688034618FA}" type="datetimeFigureOut">
              <a:rPr lang="en-US" smtClean="0"/>
              <a:t>12/14/22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8A88A-9055-E343-8AAC-5188BB3C7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457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D3535F5-0268-A34F-9868-5688034618FA}" type="datetimeFigureOut">
              <a:rPr lang="en-US" smtClean="0"/>
              <a:t>12/14/22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288A88A-9055-E343-8AAC-5188BB3C7EDB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6839034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535F5-0268-A34F-9868-5688034618FA}" type="datetimeFigureOut">
              <a:rPr lang="en-US" smtClean="0"/>
              <a:t>12/14/22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8A88A-9055-E343-8AAC-5188BB3C7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2105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535F5-0268-A34F-9868-5688034618FA}" type="datetimeFigureOut">
              <a:rPr lang="en-US" smtClean="0"/>
              <a:t>12/14/22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8A88A-9055-E343-8AAC-5188BB3C7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1978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535F5-0268-A34F-9868-5688034618FA}" type="datetimeFigureOut">
              <a:rPr lang="en-US" smtClean="0"/>
              <a:t>12/14/22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8A88A-9055-E343-8AAC-5188BB3C7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369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535F5-0268-A34F-9868-5688034618FA}" type="datetimeFigureOut">
              <a:rPr lang="en-US" smtClean="0"/>
              <a:t>12/14/22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8A88A-9055-E343-8AAC-5188BB3C7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438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CD3535F5-0268-A34F-9868-5688034618FA}" type="datetimeFigureOut">
              <a:rPr lang="en-US" smtClean="0"/>
              <a:t>12/14/22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4288A88A-9055-E343-8AAC-5188BB3C7ED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514104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CD3535F5-0268-A34F-9868-5688034618FA}" type="datetimeFigureOut">
              <a:rPr lang="en-US" smtClean="0"/>
              <a:t>12/14/22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4288A88A-9055-E343-8AAC-5188BB3C7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734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D3535F5-0268-A34F-9868-5688034618FA}" type="datetimeFigureOut">
              <a:rPr lang="en-US" smtClean="0"/>
              <a:t>12/14/22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288A88A-9055-E343-8AAC-5188BB3C7ED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7276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ssanz@dadeschools.net" TargetMode="Externa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.png"/><Relationship Id="rId18" Type="http://schemas.openxmlformats.org/officeDocument/2006/relationships/image" Target="../media/image8.png"/><Relationship Id="rId26" Type="http://schemas.openxmlformats.org/officeDocument/2006/relationships/image" Target="../media/image12.png"/><Relationship Id="rId3" Type="http://schemas.openxmlformats.org/officeDocument/2006/relationships/customXml" Target="../ink/ink1.xml"/><Relationship Id="rId21" Type="http://schemas.openxmlformats.org/officeDocument/2006/relationships/customXml" Target="../ink/ink11.xml"/><Relationship Id="rId34" Type="http://schemas.openxmlformats.org/officeDocument/2006/relationships/image" Target="../media/image16.png"/><Relationship Id="rId7" Type="http://schemas.openxmlformats.org/officeDocument/2006/relationships/customXml" Target="../ink/ink3.xml"/><Relationship Id="rId12" Type="http://schemas.openxmlformats.org/officeDocument/2006/relationships/customXml" Target="../ink/ink6.xml"/><Relationship Id="rId17" Type="http://schemas.openxmlformats.org/officeDocument/2006/relationships/customXml" Target="../ink/ink9.xml"/><Relationship Id="rId25" Type="http://schemas.openxmlformats.org/officeDocument/2006/relationships/customXml" Target="../ink/ink13.xml"/><Relationship Id="rId33" Type="http://schemas.openxmlformats.org/officeDocument/2006/relationships/customXml" Target="../ink/ink17.xml"/><Relationship Id="rId2" Type="http://schemas.openxmlformats.org/officeDocument/2006/relationships/image" Target="../media/image2.png"/><Relationship Id="rId16" Type="http://schemas.openxmlformats.org/officeDocument/2006/relationships/customXml" Target="../ink/ink8.xml"/><Relationship Id="rId20" Type="http://schemas.openxmlformats.org/officeDocument/2006/relationships/image" Target="../media/image9.png"/><Relationship Id="rId29" Type="http://schemas.openxmlformats.org/officeDocument/2006/relationships/customXml" Target="../ink/ink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11" Type="http://schemas.openxmlformats.org/officeDocument/2006/relationships/customXml" Target="../ink/ink5.xml"/><Relationship Id="rId24" Type="http://schemas.openxmlformats.org/officeDocument/2006/relationships/image" Target="../media/image11.png"/><Relationship Id="rId32" Type="http://schemas.openxmlformats.org/officeDocument/2006/relationships/image" Target="../media/image15.png"/><Relationship Id="rId5" Type="http://schemas.openxmlformats.org/officeDocument/2006/relationships/customXml" Target="../ink/ink2.xml"/><Relationship Id="rId15" Type="http://schemas.openxmlformats.org/officeDocument/2006/relationships/image" Target="../media/image7.png"/><Relationship Id="rId23" Type="http://schemas.openxmlformats.org/officeDocument/2006/relationships/customXml" Target="../ink/ink12.xml"/><Relationship Id="rId28" Type="http://schemas.openxmlformats.org/officeDocument/2006/relationships/image" Target="../media/image13.png"/><Relationship Id="rId10" Type="http://schemas.openxmlformats.org/officeDocument/2006/relationships/image" Target="../media/image5.png"/><Relationship Id="rId19" Type="http://schemas.openxmlformats.org/officeDocument/2006/relationships/customXml" Target="../ink/ink10.xml"/><Relationship Id="rId31" Type="http://schemas.openxmlformats.org/officeDocument/2006/relationships/customXml" Target="../ink/ink16.xml"/><Relationship Id="rId4" Type="http://schemas.openxmlformats.org/officeDocument/2006/relationships/image" Target="../media/image24.png"/><Relationship Id="rId9" Type="http://schemas.openxmlformats.org/officeDocument/2006/relationships/customXml" Target="../ink/ink4.xml"/><Relationship Id="rId14" Type="http://schemas.openxmlformats.org/officeDocument/2006/relationships/customXml" Target="../ink/ink7.xml"/><Relationship Id="rId22" Type="http://schemas.openxmlformats.org/officeDocument/2006/relationships/image" Target="../media/image10.png"/><Relationship Id="rId27" Type="http://schemas.openxmlformats.org/officeDocument/2006/relationships/customXml" Target="../ink/ink14.xml"/><Relationship Id="rId30" Type="http://schemas.openxmlformats.org/officeDocument/2006/relationships/image" Target="../media/image14.png"/><Relationship Id="rId8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questbridge.org/high-school-students/national-college-match/test-requirements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entscholarships.org/" TargetMode="External"/><Relationship Id="rId7" Type="http://schemas.openxmlformats.org/officeDocument/2006/relationships/hyperlink" Target="http://www.scholarships.com/" TargetMode="External"/><Relationship Id="rId2" Type="http://schemas.openxmlformats.org/officeDocument/2006/relationships/hyperlink" Target="https://www.scholarsnapp.org/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peerlift.org/" TargetMode="External"/><Relationship Id="rId5" Type="http://schemas.openxmlformats.org/officeDocument/2006/relationships/hyperlink" Target="https://www.myscholly.com/" TargetMode="External"/><Relationship Id="rId4" Type="http://schemas.openxmlformats.org/officeDocument/2006/relationships/hyperlink" Target="https://www.goingmerry.com/" TargetMode="Externa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mailto:ssanz@dadeschools.net" TargetMode="Externa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.png"/><Relationship Id="rId18" Type="http://schemas.openxmlformats.org/officeDocument/2006/relationships/image" Target="../media/image8.png"/><Relationship Id="rId26" Type="http://schemas.openxmlformats.org/officeDocument/2006/relationships/image" Target="../media/image12.png"/><Relationship Id="rId3" Type="http://schemas.openxmlformats.org/officeDocument/2006/relationships/customXml" Target="../ink/ink18.xml"/><Relationship Id="rId21" Type="http://schemas.openxmlformats.org/officeDocument/2006/relationships/customXml" Target="../ink/ink28.xml"/><Relationship Id="rId34" Type="http://schemas.openxmlformats.org/officeDocument/2006/relationships/image" Target="../media/image16.png"/><Relationship Id="rId7" Type="http://schemas.openxmlformats.org/officeDocument/2006/relationships/customXml" Target="../ink/ink20.xml"/><Relationship Id="rId12" Type="http://schemas.openxmlformats.org/officeDocument/2006/relationships/customXml" Target="../ink/ink23.xml"/><Relationship Id="rId17" Type="http://schemas.openxmlformats.org/officeDocument/2006/relationships/customXml" Target="../ink/ink26.xml"/><Relationship Id="rId25" Type="http://schemas.openxmlformats.org/officeDocument/2006/relationships/customXml" Target="../ink/ink30.xml"/><Relationship Id="rId33" Type="http://schemas.openxmlformats.org/officeDocument/2006/relationships/customXml" Target="../ink/ink34.xml"/><Relationship Id="rId2" Type="http://schemas.openxmlformats.org/officeDocument/2006/relationships/image" Target="../media/image2.png"/><Relationship Id="rId16" Type="http://schemas.openxmlformats.org/officeDocument/2006/relationships/customXml" Target="../ink/ink25.xml"/><Relationship Id="rId20" Type="http://schemas.openxmlformats.org/officeDocument/2006/relationships/image" Target="../media/image9.png"/><Relationship Id="rId29" Type="http://schemas.openxmlformats.org/officeDocument/2006/relationships/customXml" Target="../ink/ink3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11" Type="http://schemas.openxmlformats.org/officeDocument/2006/relationships/customXml" Target="../ink/ink22.xml"/><Relationship Id="rId24" Type="http://schemas.openxmlformats.org/officeDocument/2006/relationships/image" Target="../media/image11.png"/><Relationship Id="rId32" Type="http://schemas.openxmlformats.org/officeDocument/2006/relationships/image" Target="../media/image15.png"/><Relationship Id="rId5" Type="http://schemas.openxmlformats.org/officeDocument/2006/relationships/customXml" Target="../ink/ink19.xml"/><Relationship Id="rId15" Type="http://schemas.openxmlformats.org/officeDocument/2006/relationships/image" Target="../media/image7.png"/><Relationship Id="rId23" Type="http://schemas.openxmlformats.org/officeDocument/2006/relationships/customXml" Target="../ink/ink29.xml"/><Relationship Id="rId28" Type="http://schemas.openxmlformats.org/officeDocument/2006/relationships/image" Target="../media/image13.png"/><Relationship Id="rId10" Type="http://schemas.openxmlformats.org/officeDocument/2006/relationships/image" Target="../media/image5.png"/><Relationship Id="rId19" Type="http://schemas.openxmlformats.org/officeDocument/2006/relationships/customXml" Target="../ink/ink27.xml"/><Relationship Id="rId31" Type="http://schemas.openxmlformats.org/officeDocument/2006/relationships/customXml" Target="../ink/ink33.xml"/><Relationship Id="rId4" Type="http://schemas.openxmlformats.org/officeDocument/2006/relationships/image" Target="../media/image24.png"/><Relationship Id="rId9" Type="http://schemas.openxmlformats.org/officeDocument/2006/relationships/customXml" Target="../ink/ink21.xml"/><Relationship Id="rId14" Type="http://schemas.openxmlformats.org/officeDocument/2006/relationships/customXml" Target="../ink/ink24.xml"/><Relationship Id="rId22" Type="http://schemas.openxmlformats.org/officeDocument/2006/relationships/image" Target="../media/image10.png"/><Relationship Id="rId27" Type="http://schemas.openxmlformats.org/officeDocument/2006/relationships/customXml" Target="../ink/ink31.xml"/><Relationship Id="rId30" Type="http://schemas.openxmlformats.org/officeDocument/2006/relationships/image" Target="../media/image14.png"/><Relationship Id="rId8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C8460A5-F815-C571-C2D1-08DF431D3A9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" name="Google Shape;528;p56">
            <a:extLst>
              <a:ext uri="{FF2B5EF4-FFF2-40B4-BE49-F238E27FC236}">
                <a16:creationId xmlns:a16="http://schemas.microsoft.com/office/drawing/2014/main" id="{633A2ECC-59F7-3255-F040-7C2E0EEE7901}"/>
              </a:ext>
            </a:extLst>
          </p:cNvPr>
          <p:cNvGrpSpPr/>
          <p:nvPr/>
        </p:nvGrpSpPr>
        <p:grpSpPr>
          <a:xfrm>
            <a:off x="1411597" y="2700303"/>
            <a:ext cx="9652267" cy="4157697"/>
            <a:chOff x="2346226" y="2435424"/>
            <a:chExt cx="4375067" cy="2708310"/>
          </a:xfrm>
          <a:solidFill>
            <a:schemeClr val="tx1"/>
          </a:solidFill>
        </p:grpSpPr>
        <p:sp>
          <p:nvSpPr>
            <p:cNvPr id="6" name="Google Shape;529;p56">
              <a:extLst>
                <a:ext uri="{FF2B5EF4-FFF2-40B4-BE49-F238E27FC236}">
                  <a16:creationId xmlns:a16="http://schemas.microsoft.com/office/drawing/2014/main" id="{9D285EAF-D0EC-B987-C268-BD5180EC4BCA}"/>
                </a:ext>
              </a:extLst>
            </p:cNvPr>
            <p:cNvSpPr/>
            <p:nvPr/>
          </p:nvSpPr>
          <p:spPr>
            <a:xfrm>
              <a:off x="3918818" y="5134172"/>
              <a:ext cx="58628" cy="9328"/>
            </a:xfrm>
            <a:custGeom>
              <a:avLst/>
              <a:gdLst/>
              <a:ahLst/>
              <a:cxnLst/>
              <a:rect l="l" t="t" r="r" b="b"/>
              <a:pathLst>
                <a:path w="1433" h="228" extrusionOk="0">
                  <a:moveTo>
                    <a:pt x="1326" y="1"/>
                  </a:moveTo>
                  <a:lnTo>
                    <a:pt x="1" y="227"/>
                  </a:lnTo>
                  <a:lnTo>
                    <a:pt x="1432" y="227"/>
                  </a:lnTo>
                  <a:cubicBezTo>
                    <a:pt x="1398" y="152"/>
                    <a:pt x="1360" y="77"/>
                    <a:pt x="13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530;p56">
              <a:extLst>
                <a:ext uri="{FF2B5EF4-FFF2-40B4-BE49-F238E27FC236}">
                  <a16:creationId xmlns:a16="http://schemas.microsoft.com/office/drawing/2014/main" id="{9AF02BD8-843B-6848-7ED8-EC4CDDE1A00B}"/>
                </a:ext>
              </a:extLst>
            </p:cNvPr>
            <p:cNvSpPr/>
            <p:nvPr/>
          </p:nvSpPr>
          <p:spPr>
            <a:xfrm>
              <a:off x="5536461" y="4334101"/>
              <a:ext cx="461030" cy="809620"/>
            </a:xfrm>
            <a:custGeom>
              <a:avLst/>
              <a:gdLst/>
              <a:ahLst/>
              <a:cxnLst/>
              <a:rect l="l" t="t" r="r" b="b"/>
              <a:pathLst>
                <a:path w="14908" h="26178" extrusionOk="0">
                  <a:moveTo>
                    <a:pt x="13065" y="0"/>
                  </a:moveTo>
                  <a:cubicBezTo>
                    <a:pt x="9829" y="0"/>
                    <a:pt x="3172" y="719"/>
                    <a:pt x="62" y="6278"/>
                  </a:cubicBezTo>
                  <a:cubicBezTo>
                    <a:pt x="0" y="7573"/>
                    <a:pt x="1878" y="19345"/>
                    <a:pt x="2991" y="26177"/>
                  </a:cubicBezTo>
                  <a:lnTo>
                    <a:pt x="12913" y="26177"/>
                  </a:lnTo>
                  <a:lnTo>
                    <a:pt x="13617" y="16959"/>
                  </a:lnTo>
                  <a:lnTo>
                    <a:pt x="14907" y="87"/>
                  </a:lnTo>
                  <a:cubicBezTo>
                    <a:pt x="14906" y="87"/>
                    <a:pt x="14194" y="0"/>
                    <a:pt x="13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531;p56">
              <a:extLst>
                <a:ext uri="{FF2B5EF4-FFF2-40B4-BE49-F238E27FC236}">
                  <a16:creationId xmlns:a16="http://schemas.microsoft.com/office/drawing/2014/main" id="{C500DF17-8A68-C655-C2B3-251C68BF444D}"/>
                </a:ext>
              </a:extLst>
            </p:cNvPr>
            <p:cNvSpPr/>
            <p:nvPr/>
          </p:nvSpPr>
          <p:spPr>
            <a:xfrm>
              <a:off x="3668089" y="4286255"/>
              <a:ext cx="1685969" cy="857465"/>
            </a:xfrm>
            <a:custGeom>
              <a:avLst/>
              <a:gdLst/>
              <a:ahLst/>
              <a:cxnLst/>
              <a:rect l="l" t="t" r="r" b="b"/>
              <a:pathLst>
                <a:path w="54518" h="27725" extrusionOk="0">
                  <a:moveTo>
                    <a:pt x="31687" y="12058"/>
                  </a:moveTo>
                  <a:cubicBezTo>
                    <a:pt x="31910" y="12075"/>
                    <a:pt x="32133" y="12089"/>
                    <a:pt x="32352" y="12103"/>
                  </a:cubicBezTo>
                  <a:cubicBezTo>
                    <a:pt x="32133" y="12093"/>
                    <a:pt x="31910" y="12075"/>
                    <a:pt x="31687" y="12058"/>
                  </a:cubicBezTo>
                  <a:close/>
                  <a:moveTo>
                    <a:pt x="52568" y="5175"/>
                  </a:moveTo>
                  <a:cubicBezTo>
                    <a:pt x="49928" y="7492"/>
                    <a:pt x="44658" y="11163"/>
                    <a:pt x="37077" y="11983"/>
                  </a:cubicBezTo>
                  <a:cubicBezTo>
                    <a:pt x="36088" y="12090"/>
                    <a:pt x="35060" y="12148"/>
                    <a:pt x="33992" y="12148"/>
                  </a:cubicBezTo>
                  <a:cubicBezTo>
                    <a:pt x="33456" y="12148"/>
                    <a:pt x="32909" y="12133"/>
                    <a:pt x="32353" y="12103"/>
                  </a:cubicBezTo>
                  <a:lnTo>
                    <a:pt x="32353" y="12103"/>
                  </a:lnTo>
                  <a:cubicBezTo>
                    <a:pt x="32891" y="12132"/>
                    <a:pt x="33420" y="12146"/>
                    <a:pt x="33939" y="12146"/>
                  </a:cubicBezTo>
                  <a:cubicBezTo>
                    <a:pt x="35024" y="12146"/>
                    <a:pt x="36068" y="12086"/>
                    <a:pt x="37074" y="11980"/>
                  </a:cubicBezTo>
                  <a:cubicBezTo>
                    <a:pt x="44655" y="11159"/>
                    <a:pt x="49927" y="7491"/>
                    <a:pt x="52568" y="5175"/>
                  </a:cubicBezTo>
                  <a:close/>
                  <a:moveTo>
                    <a:pt x="6936" y="12491"/>
                  </a:moveTo>
                  <a:lnTo>
                    <a:pt x="6936" y="12495"/>
                  </a:lnTo>
                  <a:cubicBezTo>
                    <a:pt x="5326" y="13061"/>
                    <a:pt x="3571" y="13514"/>
                    <a:pt x="1663" y="13806"/>
                  </a:cubicBezTo>
                  <a:cubicBezTo>
                    <a:pt x="3571" y="13511"/>
                    <a:pt x="5326" y="13057"/>
                    <a:pt x="6936" y="12491"/>
                  </a:cubicBezTo>
                  <a:close/>
                  <a:moveTo>
                    <a:pt x="21926" y="1"/>
                  </a:moveTo>
                  <a:cubicBezTo>
                    <a:pt x="21926" y="1"/>
                    <a:pt x="4591" y="890"/>
                    <a:pt x="1" y="14019"/>
                  </a:cubicBezTo>
                  <a:cubicBezTo>
                    <a:pt x="145" y="15135"/>
                    <a:pt x="2034" y="20947"/>
                    <a:pt x="4324" y="27724"/>
                  </a:cubicBezTo>
                  <a:lnTo>
                    <a:pt x="12028" y="27724"/>
                  </a:lnTo>
                  <a:lnTo>
                    <a:pt x="13353" y="27498"/>
                  </a:lnTo>
                  <a:cubicBezTo>
                    <a:pt x="13387" y="27574"/>
                    <a:pt x="13425" y="27649"/>
                    <a:pt x="13459" y="27724"/>
                  </a:cubicBezTo>
                  <a:lnTo>
                    <a:pt x="51246" y="27724"/>
                  </a:lnTo>
                  <a:lnTo>
                    <a:pt x="54518" y="3238"/>
                  </a:lnTo>
                  <a:cubicBezTo>
                    <a:pt x="54518" y="3238"/>
                    <a:pt x="52485" y="2870"/>
                    <a:pt x="49516" y="2870"/>
                  </a:cubicBezTo>
                  <a:cubicBezTo>
                    <a:pt x="44970" y="2870"/>
                    <a:pt x="38231" y="3732"/>
                    <a:pt x="33228" y="8093"/>
                  </a:cubicBezTo>
                  <a:lnTo>
                    <a:pt x="33757" y="5672"/>
                  </a:lnTo>
                  <a:cubicBezTo>
                    <a:pt x="33757" y="5672"/>
                    <a:pt x="31960" y="5192"/>
                    <a:pt x="29569" y="5192"/>
                  </a:cubicBezTo>
                  <a:cubicBezTo>
                    <a:pt x="27436" y="5192"/>
                    <a:pt x="24830" y="5574"/>
                    <a:pt x="22609" y="7022"/>
                  </a:cubicBezTo>
                  <a:lnTo>
                    <a:pt x="2192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532;p56">
              <a:extLst>
                <a:ext uri="{FF2B5EF4-FFF2-40B4-BE49-F238E27FC236}">
                  <a16:creationId xmlns:a16="http://schemas.microsoft.com/office/drawing/2014/main" id="{1288FEA1-9AF7-81E7-3A42-4BDE5D95BB66}"/>
                </a:ext>
              </a:extLst>
            </p:cNvPr>
            <p:cNvSpPr/>
            <p:nvPr/>
          </p:nvSpPr>
          <p:spPr>
            <a:xfrm>
              <a:off x="3553016" y="3837419"/>
              <a:ext cx="451258" cy="567365"/>
            </a:xfrm>
            <a:custGeom>
              <a:avLst/>
              <a:gdLst/>
              <a:ahLst/>
              <a:cxnLst/>
              <a:rect l="l" t="t" r="r" b="b"/>
              <a:pathLst>
                <a:path w="14592" h="18345" extrusionOk="0">
                  <a:moveTo>
                    <a:pt x="845" y="0"/>
                  </a:moveTo>
                  <a:cubicBezTo>
                    <a:pt x="845" y="0"/>
                    <a:pt x="282" y="1171"/>
                    <a:pt x="0" y="1755"/>
                  </a:cubicBezTo>
                  <a:cubicBezTo>
                    <a:pt x="783" y="1820"/>
                    <a:pt x="1569" y="1882"/>
                    <a:pt x="2352" y="1947"/>
                  </a:cubicBezTo>
                  <a:cubicBezTo>
                    <a:pt x="2372" y="1947"/>
                    <a:pt x="2393" y="1950"/>
                    <a:pt x="2413" y="1950"/>
                  </a:cubicBezTo>
                  <a:cubicBezTo>
                    <a:pt x="2421" y="1971"/>
                    <a:pt x="2431" y="1991"/>
                    <a:pt x="2445" y="2009"/>
                  </a:cubicBezTo>
                  <a:cubicBezTo>
                    <a:pt x="2525" y="2139"/>
                    <a:pt x="2664" y="2209"/>
                    <a:pt x="2807" y="2209"/>
                  </a:cubicBezTo>
                  <a:cubicBezTo>
                    <a:pt x="2841" y="2209"/>
                    <a:pt x="2875" y="2205"/>
                    <a:pt x="2908" y="2197"/>
                  </a:cubicBezTo>
                  <a:cubicBezTo>
                    <a:pt x="4367" y="3403"/>
                    <a:pt x="4944" y="5387"/>
                    <a:pt x="5277" y="7008"/>
                  </a:cubicBezTo>
                  <a:cubicBezTo>
                    <a:pt x="5346" y="7337"/>
                    <a:pt x="5411" y="7673"/>
                    <a:pt x="5476" y="8006"/>
                  </a:cubicBezTo>
                  <a:cubicBezTo>
                    <a:pt x="5531" y="8305"/>
                    <a:pt x="5590" y="8604"/>
                    <a:pt x="5652" y="8903"/>
                  </a:cubicBezTo>
                  <a:lnTo>
                    <a:pt x="4113" y="12120"/>
                  </a:lnTo>
                  <a:lnTo>
                    <a:pt x="8669" y="18337"/>
                  </a:lnTo>
                  <a:lnTo>
                    <a:pt x="9092" y="18330"/>
                  </a:lnTo>
                  <a:lnTo>
                    <a:pt x="9102" y="18344"/>
                  </a:lnTo>
                  <a:lnTo>
                    <a:pt x="9108" y="18330"/>
                  </a:lnTo>
                  <a:lnTo>
                    <a:pt x="9112" y="18330"/>
                  </a:lnTo>
                  <a:lnTo>
                    <a:pt x="9112" y="18323"/>
                  </a:lnTo>
                  <a:lnTo>
                    <a:pt x="10588" y="15234"/>
                  </a:lnTo>
                  <a:cubicBezTo>
                    <a:pt x="10657" y="15227"/>
                    <a:pt x="10723" y="15220"/>
                    <a:pt x="10791" y="15213"/>
                  </a:cubicBezTo>
                  <a:cubicBezTo>
                    <a:pt x="11556" y="15141"/>
                    <a:pt x="12322" y="15072"/>
                    <a:pt x="13092" y="15000"/>
                  </a:cubicBezTo>
                  <a:cubicBezTo>
                    <a:pt x="13092" y="15000"/>
                    <a:pt x="14592" y="11134"/>
                    <a:pt x="12439" y="7694"/>
                  </a:cubicBezTo>
                  <a:cubicBezTo>
                    <a:pt x="12439" y="7694"/>
                    <a:pt x="12436" y="7701"/>
                    <a:pt x="12432" y="7715"/>
                  </a:cubicBezTo>
                  <a:cubicBezTo>
                    <a:pt x="12422" y="7684"/>
                    <a:pt x="12412" y="7653"/>
                    <a:pt x="12401" y="7626"/>
                  </a:cubicBezTo>
                  <a:cubicBezTo>
                    <a:pt x="11567" y="7701"/>
                    <a:pt x="10732" y="7780"/>
                    <a:pt x="9899" y="7859"/>
                  </a:cubicBezTo>
                  <a:lnTo>
                    <a:pt x="7859" y="5075"/>
                  </a:lnTo>
                  <a:lnTo>
                    <a:pt x="7471" y="5095"/>
                  </a:lnTo>
                  <a:lnTo>
                    <a:pt x="5923" y="8329"/>
                  </a:lnTo>
                  <a:cubicBezTo>
                    <a:pt x="5899" y="8199"/>
                    <a:pt x="5874" y="8068"/>
                    <a:pt x="5847" y="7938"/>
                  </a:cubicBezTo>
                  <a:cubicBezTo>
                    <a:pt x="5785" y="7598"/>
                    <a:pt x="5720" y="7261"/>
                    <a:pt x="5652" y="6929"/>
                  </a:cubicBezTo>
                  <a:cubicBezTo>
                    <a:pt x="5332" y="5393"/>
                    <a:pt x="4738" y="3255"/>
                    <a:pt x="3207" y="1947"/>
                  </a:cubicBezTo>
                  <a:cubicBezTo>
                    <a:pt x="3262" y="1820"/>
                    <a:pt x="3255" y="1669"/>
                    <a:pt x="3172" y="1545"/>
                  </a:cubicBezTo>
                  <a:cubicBezTo>
                    <a:pt x="3091" y="1413"/>
                    <a:pt x="2951" y="1342"/>
                    <a:pt x="2807" y="1342"/>
                  </a:cubicBezTo>
                  <a:cubicBezTo>
                    <a:pt x="2776" y="1342"/>
                    <a:pt x="2744" y="1346"/>
                    <a:pt x="2713" y="1353"/>
                  </a:cubicBezTo>
                  <a:cubicBezTo>
                    <a:pt x="2201" y="773"/>
                    <a:pt x="845" y="0"/>
                    <a:pt x="8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533;p56">
              <a:extLst>
                <a:ext uri="{FF2B5EF4-FFF2-40B4-BE49-F238E27FC236}">
                  <a16:creationId xmlns:a16="http://schemas.microsoft.com/office/drawing/2014/main" id="{1D14F4AE-1A6E-2130-7084-09495FE2FBA4}"/>
                </a:ext>
              </a:extLst>
            </p:cNvPr>
            <p:cNvSpPr/>
            <p:nvPr/>
          </p:nvSpPr>
          <p:spPr>
            <a:xfrm>
              <a:off x="6401343" y="3810665"/>
              <a:ext cx="319950" cy="620962"/>
            </a:xfrm>
            <a:custGeom>
              <a:avLst/>
              <a:gdLst/>
              <a:ahLst/>
              <a:cxnLst/>
              <a:rect l="l" t="t" r="r" b="b"/>
              <a:pathLst>
                <a:path w="10346" h="20078" extrusionOk="0">
                  <a:moveTo>
                    <a:pt x="7681" y="0"/>
                  </a:moveTo>
                  <a:lnTo>
                    <a:pt x="7671" y="10"/>
                  </a:lnTo>
                  <a:lnTo>
                    <a:pt x="7668" y="10"/>
                  </a:lnTo>
                  <a:lnTo>
                    <a:pt x="7663" y="17"/>
                  </a:lnTo>
                  <a:lnTo>
                    <a:pt x="5191" y="2386"/>
                  </a:lnTo>
                  <a:cubicBezTo>
                    <a:pt x="5126" y="2369"/>
                    <a:pt x="5061" y="2352"/>
                    <a:pt x="4996" y="2335"/>
                  </a:cubicBezTo>
                  <a:cubicBezTo>
                    <a:pt x="4255" y="2132"/>
                    <a:pt x="3513" y="1926"/>
                    <a:pt x="2768" y="1723"/>
                  </a:cubicBezTo>
                  <a:cubicBezTo>
                    <a:pt x="2768" y="1723"/>
                    <a:pt x="0" y="4810"/>
                    <a:pt x="800" y="8789"/>
                  </a:cubicBezTo>
                  <a:cubicBezTo>
                    <a:pt x="800" y="8789"/>
                    <a:pt x="808" y="8782"/>
                    <a:pt x="814" y="8772"/>
                  </a:cubicBezTo>
                  <a:lnTo>
                    <a:pt x="814" y="8772"/>
                  </a:lnTo>
                  <a:cubicBezTo>
                    <a:pt x="814" y="8803"/>
                    <a:pt x="814" y="8838"/>
                    <a:pt x="811" y="8868"/>
                  </a:cubicBezTo>
                  <a:cubicBezTo>
                    <a:pt x="1621" y="9088"/>
                    <a:pt x="2428" y="9311"/>
                    <a:pt x="3234" y="9531"/>
                  </a:cubicBezTo>
                  <a:lnTo>
                    <a:pt x="4161" y="12854"/>
                  </a:lnTo>
                  <a:lnTo>
                    <a:pt x="4532" y="12974"/>
                  </a:lnTo>
                  <a:lnTo>
                    <a:pt x="7121" y="10492"/>
                  </a:lnTo>
                  <a:lnTo>
                    <a:pt x="7121" y="10492"/>
                  </a:lnTo>
                  <a:cubicBezTo>
                    <a:pt x="7097" y="10626"/>
                    <a:pt x="7077" y="10757"/>
                    <a:pt x="7053" y="10887"/>
                  </a:cubicBezTo>
                  <a:cubicBezTo>
                    <a:pt x="6994" y="11227"/>
                    <a:pt x="6936" y="11563"/>
                    <a:pt x="6881" y="11899"/>
                  </a:cubicBezTo>
                  <a:cubicBezTo>
                    <a:pt x="6638" y="13448"/>
                    <a:pt x="6441" y="15659"/>
                    <a:pt x="7410" y="17423"/>
                  </a:cubicBezTo>
                  <a:cubicBezTo>
                    <a:pt x="7317" y="17523"/>
                    <a:pt x="7269" y="17667"/>
                    <a:pt x="7300" y="17812"/>
                  </a:cubicBezTo>
                  <a:cubicBezTo>
                    <a:pt x="7338" y="17997"/>
                    <a:pt x="7489" y="18128"/>
                    <a:pt x="7663" y="18152"/>
                  </a:cubicBezTo>
                  <a:cubicBezTo>
                    <a:pt x="7939" y="18876"/>
                    <a:pt x="8937" y="20078"/>
                    <a:pt x="8937" y="20078"/>
                  </a:cubicBezTo>
                  <a:cubicBezTo>
                    <a:pt x="8937" y="20078"/>
                    <a:pt x="9875" y="19182"/>
                    <a:pt x="10345" y="18735"/>
                  </a:cubicBezTo>
                  <a:cubicBezTo>
                    <a:pt x="9634" y="18399"/>
                    <a:pt x="8924" y="18062"/>
                    <a:pt x="8213" y="17726"/>
                  </a:cubicBezTo>
                  <a:cubicBezTo>
                    <a:pt x="8192" y="17716"/>
                    <a:pt x="8175" y="17709"/>
                    <a:pt x="8154" y="17699"/>
                  </a:cubicBezTo>
                  <a:cubicBezTo>
                    <a:pt x="8154" y="17678"/>
                    <a:pt x="8151" y="17658"/>
                    <a:pt x="8148" y="17634"/>
                  </a:cubicBezTo>
                  <a:cubicBezTo>
                    <a:pt x="8110" y="17448"/>
                    <a:pt x="7956" y="17317"/>
                    <a:pt x="7777" y="17297"/>
                  </a:cubicBezTo>
                  <a:cubicBezTo>
                    <a:pt x="6836" y="15652"/>
                    <a:pt x="7001" y="13592"/>
                    <a:pt x="7259" y="11958"/>
                  </a:cubicBezTo>
                  <a:cubicBezTo>
                    <a:pt x="7310" y="11625"/>
                    <a:pt x="7368" y="11289"/>
                    <a:pt x="7427" y="10952"/>
                  </a:cubicBezTo>
                  <a:cubicBezTo>
                    <a:pt x="7478" y="10654"/>
                    <a:pt x="7530" y="10354"/>
                    <a:pt x="7581" y="10053"/>
                  </a:cubicBezTo>
                  <a:lnTo>
                    <a:pt x="10153" y="7584"/>
                  </a:lnTo>
                  <a:lnTo>
                    <a:pt x="8083" y="161"/>
                  </a:lnTo>
                  <a:lnTo>
                    <a:pt x="7688" y="17"/>
                  </a:lnTo>
                  <a:lnTo>
                    <a:pt x="768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534;p56">
              <a:extLst>
                <a:ext uri="{FF2B5EF4-FFF2-40B4-BE49-F238E27FC236}">
                  <a16:creationId xmlns:a16="http://schemas.microsoft.com/office/drawing/2014/main" id="{3225BDF7-0003-71BD-57A0-BE3A4398E248}"/>
                </a:ext>
              </a:extLst>
            </p:cNvPr>
            <p:cNvSpPr/>
            <p:nvPr/>
          </p:nvSpPr>
          <p:spPr>
            <a:xfrm>
              <a:off x="2354730" y="3784314"/>
              <a:ext cx="366214" cy="673663"/>
            </a:xfrm>
            <a:custGeom>
              <a:avLst/>
              <a:gdLst/>
              <a:ahLst/>
              <a:cxnLst/>
              <a:rect l="l" t="t" r="r" b="b"/>
              <a:pathLst>
                <a:path w="11842" h="21782" extrusionOk="0">
                  <a:moveTo>
                    <a:pt x="6101" y="0"/>
                  </a:moveTo>
                  <a:cubicBezTo>
                    <a:pt x="6070" y="14"/>
                    <a:pt x="6039" y="32"/>
                    <a:pt x="6009" y="45"/>
                  </a:cubicBezTo>
                  <a:cubicBezTo>
                    <a:pt x="6012" y="35"/>
                    <a:pt x="6018" y="24"/>
                    <a:pt x="6018" y="24"/>
                  </a:cubicBezTo>
                  <a:lnTo>
                    <a:pt x="6018" y="24"/>
                  </a:lnTo>
                  <a:cubicBezTo>
                    <a:pt x="1748" y="1079"/>
                    <a:pt x="0" y="5215"/>
                    <a:pt x="0" y="5215"/>
                  </a:cubicBezTo>
                  <a:cubicBezTo>
                    <a:pt x="591" y="5906"/>
                    <a:pt x="1182" y="6595"/>
                    <a:pt x="1772" y="7286"/>
                  </a:cubicBezTo>
                  <a:lnTo>
                    <a:pt x="588" y="10802"/>
                  </a:lnTo>
                  <a:lnTo>
                    <a:pt x="580" y="10805"/>
                  </a:lnTo>
                  <a:lnTo>
                    <a:pt x="584" y="10809"/>
                  </a:lnTo>
                  <a:lnTo>
                    <a:pt x="580" y="10826"/>
                  </a:lnTo>
                  <a:lnTo>
                    <a:pt x="580" y="10826"/>
                  </a:lnTo>
                  <a:lnTo>
                    <a:pt x="597" y="10823"/>
                  </a:lnTo>
                  <a:lnTo>
                    <a:pt x="920" y="11145"/>
                  </a:lnTo>
                  <a:lnTo>
                    <a:pt x="5078" y="10441"/>
                  </a:lnTo>
                  <a:lnTo>
                    <a:pt x="5078" y="10441"/>
                  </a:lnTo>
                  <a:cubicBezTo>
                    <a:pt x="4148" y="13019"/>
                    <a:pt x="3767" y="15797"/>
                    <a:pt x="3969" y="18530"/>
                  </a:cubicBezTo>
                  <a:cubicBezTo>
                    <a:pt x="3917" y="18547"/>
                    <a:pt x="3866" y="18568"/>
                    <a:pt x="3822" y="18605"/>
                  </a:cubicBezTo>
                  <a:cubicBezTo>
                    <a:pt x="3619" y="18760"/>
                    <a:pt x="3581" y="19048"/>
                    <a:pt x="3736" y="19251"/>
                  </a:cubicBezTo>
                  <a:cubicBezTo>
                    <a:pt x="3753" y="19268"/>
                    <a:pt x="3767" y="19285"/>
                    <a:pt x="3784" y="19302"/>
                  </a:cubicBezTo>
                  <a:cubicBezTo>
                    <a:pt x="3777" y="19323"/>
                    <a:pt x="3773" y="19343"/>
                    <a:pt x="3767" y="19364"/>
                  </a:cubicBezTo>
                  <a:cubicBezTo>
                    <a:pt x="3547" y="20171"/>
                    <a:pt x="3327" y="20974"/>
                    <a:pt x="3104" y="21782"/>
                  </a:cubicBezTo>
                  <a:cubicBezTo>
                    <a:pt x="3790" y="21712"/>
                    <a:pt x="5164" y="21576"/>
                    <a:pt x="5164" y="21576"/>
                  </a:cubicBezTo>
                  <a:cubicBezTo>
                    <a:pt x="5164" y="21576"/>
                    <a:pt x="4886" y="19937"/>
                    <a:pt x="4491" y="19216"/>
                  </a:cubicBezTo>
                  <a:cubicBezTo>
                    <a:pt x="4591" y="19058"/>
                    <a:pt x="4587" y="18846"/>
                    <a:pt x="4467" y="18687"/>
                  </a:cubicBezTo>
                  <a:cubicBezTo>
                    <a:pt x="4436" y="18646"/>
                    <a:pt x="4399" y="18616"/>
                    <a:pt x="4357" y="18589"/>
                  </a:cubicBezTo>
                  <a:cubicBezTo>
                    <a:pt x="4137" y="15808"/>
                    <a:pt x="4532" y="12978"/>
                    <a:pt x="5511" y="10365"/>
                  </a:cubicBezTo>
                  <a:lnTo>
                    <a:pt x="9154" y="9747"/>
                  </a:lnTo>
                  <a:lnTo>
                    <a:pt x="11842" y="1751"/>
                  </a:lnTo>
                  <a:lnTo>
                    <a:pt x="11553" y="1446"/>
                  </a:lnTo>
                  <a:lnTo>
                    <a:pt x="10208" y="1672"/>
                  </a:lnTo>
                  <a:lnTo>
                    <a:pt x="7869" y="2071"/>
                  </a:lnTo>
                  <a:cubicBezTo>
                    <a:pt x="7279" y="1380"/>
                    <a:pt x="6692" y="691"/>
                    <a:pt x="61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535;p56">
              <a:extLst>
                <a:ext uri="{FF2B5EF4-FFF2-40B4-BE49-F238E27FC236}">
                  <a16:creationId xmlns:a16="http://schemas.microsoft.com/office/drawing/2014/main" id="{ED5E1EBE-124F-3773-ABCB-1F85354D2C65}"/>
                </a:ext>
              </a:extLst>
            </p:cNvPr>
            <p:cNvSpPr/>
            <p:nvPr/>
          </p:nvSpPr>
          <p:spPr>
            <a:xfrm>
              <a:off x="2872324" y="2435424"/>
              <a:ext cx="388851" cy="793754"/>
            </a:xfrm>
            <a:custGeom>
              <a:avLst/>
              <a:gdLst/>
              <a:ahLst/>
              <a:cxnLst/>
              <a:rect l="l" t="t" r="r" b="b"/>
              <a:pathLst>
                <a:path w="12574" h="25665" extrusionOk="0">
                  <a:moveTo>
                    <a:pt x="4076" y="0"/>
                  </a:moveTo>
                  <a:cubicBezTo>
                    <a:pt x="4076" y="0"/>
                    <a:pt x="1360" y="2040"/>
                    <a:pt x="1" y="3060"/>
                  </a:cubicBezTo>
                  <a:cubicBezTo>
                    <a:pt x="1744" y="4152"/>
                    <a:pt x="3489" y="5243"/>
                    <a:pt x="5236" y="6339"/>
                  </a:cubicBezTo>
                  <a:cubicBezTo>
                    <a:pt x="5281" y="6366"/>
                    <a:pt x="5325" y="6393"/>
                    <a:pt x="5370" y="6421"/>
                  </a:cubicBezTo>
                  <a:cubicBezTo>
                    <a:pt x="5367" y="6479"/>
                    <a:pt x="5367" y="6537"/>
                    <a:pt x="5374" y="6596"/>
                  </a:cubicBezTo>
                  <a:cubicBezTo>
                    <a:pt x="5425" y="7181"/>
                    <a:pt x="5917" y="7627"/>
                    <a:pt x="6496" y="7627"/>
                  </a:cubicBezTo>
                  <a:cubicBezTo>
                    <a:pt x="6531" y="7627"/>
                    <a:pt x="6567" y="7626"/>
                    <a:pt x="6602" y="7622"/>
                  </a:cubicBezTo>
                  <a:cubicBezTo>
                    <a:pt x="6675" y="7619"/>
                    <a:pt x="6747" y="7602"/>
                    <a:pt x="6812" y="7584"/>
                  </a:cubicBezTo>
                  <a:cubicBezTo>
                    <a:pt x="8862" y="10249"/>
                    <a:pt x="10750" y="13157"/>
                    <a:pt x="11186" y="16432"/>
                  </a:cubicBezTo>
                  <a:cubicBezTo>
                    <a:pt x="11616" y="19656"/>
                    <a:pt x="10118" y="23666"/>
                    <a:pt x="6888" y="24793"/>
                  </a:cubicBezTo>
                  <a:lnTo>
                    <a:pt x="7190" y="25664"/>
                  </a:lnTo>
                  <a:cubicBezTo>
                    <a:pt x="11018" y="24329"/>
                    <a:pt x="12573" y="19849"/>
                    <a:pt x="12099" y="16309"/>
                  </a:cubicBezTo>
                  <a:cubicBezTo>
                    <a:pt x="11636" y="12810"/>
                    <a:pt x="9659" y="9765"/>
                    <a:pt x="7520" y="6987"/>
                  </a:cubicBezTo>
                  <a:cubicBezTo>
                    <a:pt x="7605" y="6809"/>
                    <a:pt x="7653" y="6606"/>
                    <a:pt x="7632" y="6393"/>
                  </a:cubicBezTo>
                  <a:cubicBezTo>
                    <a:pt x="7588" y="5903"/>
                    <a:pt x="7241" y="5515"/>
                    <a:pt x="6791" y="5398"/>
                  </a:cubicBezTo>
                  <a:cubicBezTo>
                    <a:pt x="6304" y="3431"/>
                    <a:pt x="4076" y="0"/>
                    <a:pt x="4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536;p56">
              <a:extLst>
                <a:ext uri="{FF2B5EF4-FFF2-40B4-BE49-F238E27FC236}">
                  <a16:creationId xmlns:a16="http://schemas.microsoft.com/office/drawing/2014/main" id="{32B26377-1A02-BBD1-D446-D99DD5AEC826}"/>
                </a:ext>
              </a:extLst>
            </p:cNvPr>
            <p:cNvSpPr/>
            <p:nvPr/>
          </p:nvSpPr>
          <p:spPr>
            <a:xfrm>
              <a:off x="2608378" y="2992047"/>
              <a:ext cx="1024081" cy="519829"/>
            </a:xfrm>
            <a:custGeom>
              <a:avLst/>
              <a:gdLst/>
              <a:ahLst/>
              <a:cxnLst/>
              <a:rect l="l" t="t" r="r" b="b"/>
              <a:pathLst>
                <a:path w="33115" h="16808" extrusionOk="0">
                  <a:moveTo>
                    <a:pt x="12792" y="1"/>
                  </a:moveTo>
                  <a:lnTo>
                    <a:pt x="0" y="15869"/>
                  </a:lnTo>
                  <a:lnTo>
                    <a:pt x="399" y="16807"/>
                  </a:lnTo>
                  <a:lnTo>
                    <a:pt x="33114" y="4780"/>
                  </a:lnTo>
                  <a:lnTo>
                    <a:pt x="32627" y="3726"/>
                  </a:lnTo>
                  <a:lnTo>
                    <a:pt x="1279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537;p56">
              <a:extLst>
                <a:ext uri="{FF2B5EF4-FFF2-40B4-BE49-F238E27FC236}">
                  <a16:creationId xmlns:a16="http://schemas.microsoft.com/office/drawing/2014/main" id="{F2123374-1F5A-E463-A298-6649A53741CE}"/>
                </a:ext>
              </a:extLst>
            </p:cNvPr>
            <p:cNvSpPr/>
            <p:nvPr/>
          </p:nvSpPr>
          <p:spPr>
            <a:xfrm>
              <a:off x="2620686" y="3022419"/>
              <a:ext cx="1012392" cy="605591"/>
            </a:xfrm>
            <a:custGeom>
              <a:avLst/>
              <a:gdLst/>
              <a:ahLst/>
              <a:cxnLst/>
              <a:rect l="l" t="t" r="r" b="b"/>
              <a:pathLst>
                <a:path w="32737" h="19581" extrusionOk="0">
                  <a:moveTo>
                    <a:pt x="12759" y="0"/>
                  </a:moveTo>
                  <a:lnTo>
                    <a:pt x="1" y="15825"/>
                  </a:lnTo>
                  <a:lnTo>
                    <a:pt x="19979" y="19581"/>
                  </a:lnTo>
                  <a:lnTo>
                    <a:pt x="32737" y="3754"/>
                  </a:lnTo>
                  <a:lnTo>
                    <a:pt x="1275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38;p56">
              <a:extLst>
                <a:ext uri="{FF2B5EF4-FFF2-40B4-BE49-F238E27FC236}">
                  <a16:creationId xmlns:a16="http://schemas.microsoft.com/office/drawing/2014/main" id="{FB2C6A5C-859D-F65B-5D5D-47EB40BC4A67}"/>
                </a:ext>
              </a:extLst>
            </p:cNvPr>
            <p:cNvSpPr/>
            <p:nvPr/>
          </p:nvSpPr>
          <p:spPr>
            <a:xfrm>
              <a:off x="2720914" y="3090493"/>
              <a:ext cx="899856" cy="537520"/>
            </a:xfrm>
            <a:custGeom>
              <a:avLst/>
              <a:gdLst/>
              <a:ahLst/>
              <a:cxnLst/>
              <a:rect l="l" t="t" r="r" b="b"/>
              <a:pathLst>
                <a:path w="29098" h="17380" extrusionOk="0">
                  <a:moveTo>
                    <a:pt x="15512" y="0"/>
                  </a:moveTo>
                  <a:cubicBezTo>
                    <a:pt x="11712" y="2541"/>
                    <a:pt x="7519" y="5879"/>
                    <a:pt x="3444" y="10242"/>
                  </a:cubicBezTo>
                  <a:cubicBezTo>
                    <a:pt x="2191" y="11588"/>
                    <a:pt x="1048" y="12924"/>
                    <a:pt x="1" y="14235"/>
                  </a:cubicBezTo>
                  <a:lnTo>
                    <a:pt x="16738" y="17380"/>
                  </a:lnTo>
                  <a:lnTo>
                    <a:pt x="29098" y="2047"/>
                  </a:lnTo>
                  <a:cubicBezTo>
                    <a:pt x="24569" y="1363"/>
                    <a:pt x="20041" y="683"/>
                    <a:pt x="155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39;p56">
              <a:extLst>
                <a:ext uri="{FF2B5EF4-FFF2-40B4-BE49-F238E27FC236}">
                  <a16:creationId xmlns:a16="http://schemas.microsoft.com/office/drawing/2014/main" id="{B92A1204-C2D9-9CA8-7AD9-DCA29F1A4AF8}"/>
                </a:ext>
              </a:extLst>
            </p:cNvPr>
            <p:cNvSpPr/>
            <p:nvPr/>
          </p:nvSpPr>
          <p:spPr>
            <a:xfrm>
              <a:off x="2845573" y="3208238"/>
              <a:ext cx="682608" cy="546149"/>
            </a:xfrm>
            <a:custGeom>
              <a:avLst/>
              <a:gdLst/>
              <a:ahLst/>
              <a:cxnLst/>
              <a:rect l="l" t="t" r="r" b="b"/>
              <a:pathLst>
                <a:path w="22073" h="17659" extrusionOk="0">
                  <a:moveTo>
                    <a:pt x="14279" y="0"/>
                  </a:moveTo>
                  <a:cubicBezTo>
                    <a:pt x="12446" y="0"/>
                    <a:pt x="10201" y="276"/>
                    <a:pt x="7804" y="1210"/>
                  </a:cubicBezTo>
                  <a:cubicBezTo>
                    <a:pt x="3451" y="2902"/>
                    <a:pt x="969" y="5845"/>
                    <a:pt x="1" y="7135"/>
                  </a:cubicBezTo>
                  <a:cubicBezTo>
                    <a:pt x="1291" y="10644"/>
                    <a:pt x="2585" y="14153"/>
                    <a:pt x="3880" y="17658"/>
                  </a:cubicBezTo>
                  <a:cubicBezTo>
                    <a:pt x="6458" y="17411"/>
                    <a:pt x="9916" y="16813"/>
                    <a:pt x="13768" y="15351"/>
                  </a:cubicBezTo>
                  <a:cubicBezTo>
                    <a:pt x="17287" y="14012"/>
                    <a:pt x="20065" y="12357"/>
                    <a:pt x="22073" y="10950"/>
                  </a:cubicBezTo>
                  <a:cubicBezTo>
                    <a:pt x="20778" y="7441"/>
                    <a:pt x="19488" y="3935"/>
                    <a:pt x="18193" y="427"/>
                  </a:cubicBezTo>
                  <a:cubicBezTo>
                    <a:pt x="17428" y="257"/>
                    <a:pt x="16045" y="0"/>
                    <a:pt x="142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40;p56">
              <a:extLst>
                <a:ext uri="{FF2B5EF4-FFF2-40B4-BE49-F238E27FC236}">
                  <a16:creationId xmlns:a16="http://schemas.microsoft.com/office/drawing/2014/main" id="{446BAA0C-B315-5ECA-203B-75178DAE41DD}"/>
                </a:ext>
              </a:extLst>
            </p:cNvPr>
            <p:cNvSpPr/>
            <p:nvPr/>
          </p:nvSpPr>
          <p:spPr>
            <a:xfrm>
              <a:off x="2845573" y="3208238"/>
              <a:ext cx="617974" cy="485191"/>
            </a:xfrm>
            <a:custGeom>
              <a:avLst/>
              <a:gdLst/>
              <a:ahLst/>
              <a:cxnLst/>
              <a:rect l="l" t="t" r="r" b="b"/>
              <a:pathLst>
                <a:path w="19983" h="15688" extrusionOk="0">
                  <a:moveTo>
                    <a:pt x="14279" y="0"/>
                  </a:moveTo>
                  <a:cubicBezTo>
                    <a:pt x="12446" y="0"/>
                    <a:pt x="10201" y="276"/>
                    <a:pt x="7804" y="1210"/>
                  </a:cubicBezTo>
                  <a:cubicBezTo>
                    <a:pt x="3451" y="2902"/>
                    <a:pt x="969" y="5845"/>
                    <a:pt x="1" y="7135"/>
                  </a:cubicBezTo>
                  <a:cubicBezTo>
                    <a:pt x="1051" y="9988"/>
                    <a:pt x="2102" y="12838"/>
                    <a:pt x="3152" y="15688"/>
                  </a:cubicBezTo>
                  <a:cubicBezTo>
                    <a:pt x="4103" y="13281"/>
                    <a:pt x="5284" y="10987"/>
                    <a:pt x="7063" y="9137"/>
                  </a:cubicBezTo>
                  <a:cubicBezTo>
                    <a:pt x="9665" y="6433"/>
                    <a:pt x="13422" y="5002"/>
                    <a:pt x="17176" y="5002"/>
                  </a:cubicBezTo>
                  <a:cubicBezTo>
                    <a:pt x="18118" y="5002"/>
                    <a:pt x="19059" y="5092"/>
                    <a:pt x="19982" y="5274"/>
                  </a:cubicBezTo>
                  <a:cubicBezTo>
                    <a:pt x="19385" y="3661"/>
                    <a:pt x="18787" y="2044"/>
                    <a:pt x="18193" y="427"/>
                  </a:cubicBezTo>
                  <a:cubicBezTo>
                    <a:pt x="17428" y="257"/>
                    <a:pt x="16045" y="0"/>
                    <a:pt x="142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541;p56">
              <a:extLst>
                <a:ext uri="{FF2B5EF4-FFF2-40B4-BE49-F238E27FC236}">
                  <a16:creationId xmlns:a16="http://schemas.microsoft.com/office/drawing/2014/main" id="{53DCDBC7-D146-EB2C-9BD3-D3278250B6E8}"/>
                </a:ext>
              </a:extLst>
            </p:cNvPr>
            <p:cNvSpPr/>
            <p:nvPr/>
          </p:nvSpPr>
          <p:spPr>
            <a:xfrm>
              <a:off x="2845573" y="3299786"/>
              <a:ext cx="293818" cy="454603"/>
            </a:xfrm>
            <a:custGeom>
              <a:avLst/>
              <a:gdLst/>
              <a:ahLst/>
              <a:cxnLst/>
              <a:rect l="l" t="t" r="r" b="b"/>
              <a:pathLst>
                <a:path w="9501" h="14699" extrusionOk="0">
                  <a:moveTo>
                    <a:pt x="4436" y="1"/>
                  </a:moveTo>
                  <a:cubicBezTo>
                    <a:pt x="2122" y="1535"/>
                    <a:pt x="684" y="3265"/>
                    <a:pt x="1" y="4175"/>
                  </a:cubicBezTo>
                  <a:lnTo>
                    <a:pt x="3880" y="14698"/>
                  </a:lnTo>
                  <a:cubicBezTo>
                    <a:pt x="5459" y="14547"/>
                    <a:pt x="7372" y="14262"/>
                    <a:pt x="9500" y="13730"/>
                  </a:cubicBezTo>
                  <a:lnTo>
                    <a:pt x="443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542;p56">
              <a:extLst>
                <a:ext uri="{FF2B5EF4-FFF2-40B4-BE49-F238E27FC236}">
                  <a16:creationId xmlns:a16="http://schemas.microsoft.com/office/drawing/2014/main" id="{4B93D15C-A04C-56F2-1FFE-12CD2C00E63C}"/>
                </a:ext>
              </a:extLst>
            </p:cNvPr>
            <p:cNvSpPr/>
            <p:nvPr/>
          </p:nvSpPr>
          <p:spPr>
            <a:xfrm>
              <a:off x="2972026" y="3542050"/>
              <a:ext cx="556155" cy="216554"/>
            </a:xfrm>
            <a:custGeom>
              <a:avLst/>
              <a:gdLst/>
              <a:ahLst/>
              <a:cxnLst/>
              <a:rect l="l" t="t" r="r" b="b"/>
              <a:pathLst>
                <a:path w="17984" h="7002" extrusionOk="0">
                  <a:moveTo>
                    <a:pt x="15559" y="1"/>
                  </a:moveTo>
                  <a:cubicBezTo>
                    <a:pt x="6263" y="1"/>
                    <a:pt x="0" y="6879"/>
                    <a:pt x="0" y="6879"/>
                  </a:cubicBezTo>
                  <a:cubicBezTo>
                    <a:pt x="741" y="6963"/>
                    <a:pt x="1467" y="7002"/>
                    <a:pt x="2175" y="7002"/>
                  </a:cubicBezTo>
                  <a:cubicBezTo>
                    <a:pt x="11566" y="7002"/>
                    <a:pt x="17984" y="157"/>
                    <a:pt x="17984" y="157"/>
                  </a:cubicBezTo>
                  <a:cubicBezTo>
                    <a:pt x="17155" y="50"/>
                    <a:pt x="16346" y="1"/>
                    <a:pt x="1555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543;p56">
              <a:extLst>
                <a:ext uri="{FF2B5EF4-FFF2-40B4-BE49-F238E27FC236}">
                  <a16:creationId xmlns:a16="http://schemas.microsoft.com/office/drawing/2014/main" id="{75943923-A891-38E0-A0A5-39705DDD017A}"/>
                </a:ext>
              </a:extLst>
            </p:cNvPr>
            <p:cNvSpPr/>
            <p:nvPr/>
          </p:nvSpPr>
          <p:spPr>
            <a:xfrm>
              <a:off x="3006199" y="3552597"/>
              <a:ext cx="505438" cy="196823"/>
            </a:xfrm>
            <a:custGeom>
              <a:avLst/>
              <a:gdLst/>
              <a:ahLst/>
              <a:cxnLst/>
              <a:rect l="l" t="t" r="r" b="b"/>
              <a:pathLst>
                <a:path w="16344" h="6364" extrusionOk="0">
                  <a:moveTo>
                    <a:pt x="14144" y="0"/>
                  </a:moveTo>
                  <a:cubicBezTo>
                    <a:pt x="5693" y="0"/>
                    <a:pt x="1" y="6253"/>
                    <a:pt x="1" y="6253"/>
                  </a:cubicBezTo>
                  <a:cubicBezTo>
                    <a:pt x="672" y="6329"/>
                    <a:pt x="1329" y="6364"/>
                    <a:pt x="1971" y="6364"/>
                  </a:cubicBezTo>
                  <a:cubicBezTo>
                    <a:pt x="10508" y="6364"/>
                    <a:pt x="16343" y="141"/>
                    <a:pt x="16343" y="141"/>
                  </a:cubicBezTo>
                  <a:cubicBezTo>
                    <a:pt x="15592" y="45"/>
                    <a:pt x="14858" y="0"/>
                    <a:pt x="141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544;p56">
              <a:extLst>
                <a:ext uri="{FF2B5EF4-FFF2-40B4-BE49-F238E27FC236}">
                  <a16:creationId xmlns:a16="http://schemas.microsoft.com/office/drawing/2014/main" id="{3534C38D-3BE5-A4A7-9865-4F2972905AC1}"/>
                </a:ext>
              </a:extLst>
            </p:cNvPr>
            <p:cNvSpPr/>
            <p:nvPr/>
          </p:nvSpPr>
          <p:spPr>
            <a:xfrm>
              <a:off x="5538378" y="4334101"/>
              <a:ext cx="459113" cy="492459"/>
            </a:xfrm>
            <a:custGeom>
              <a:avLst/>
              <a:gdLst/>
              <a:ahLst/>
              <a:cxnLst/>
              <a:rect l="l" t="t" r="r" b="b"/>
              <a:pathLst>
                <a:path w="14846" h="15923" extrusionOk="0">
                  <a:moveTo>
                    <a:pt x="13004" y="0"/>
                  </a:moveTo>
                  <a:cubicBezTo>
                    <a:pt x="9769" y="0"/>
                    <a:pt x="3110" y="719"/>
                    <a:pt x="0" y="6278"/>
                  </a:cubicBezTo>
                  <a:lnTo>
                    <a:pt x="3152" y="15895"/>
                  </a:lnTo>
                  <a:lnTo>
                    <a:pt x="9524" y="15922"/>
                  </a:lnTo>
                  <a:lnTo>
                    <a:pt x="14845" y="87"/>
                  </a:lnTo>
                  <a:cubicBezTo>
                    <a:pt x="14845" y="87"/>
                    <a:pt x="14133" y="0"/>
                    <a:pt x="130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545;p56">
              <a:extLst>
                <a:ext uri="{FF2B5EF4-FFF2-40B4-BE49-F238E27FC236}">
                  <a16:creationId xmlns:a16="http://schemas.microsoft.com/office/drawing/2014/main" id="{B4150983-B62A-D0A0-A360-9A682767DF70}"/>
                </a:ext>
              </a:extLst>
            </p:cNvPr>
            <p:cNvSpPr/>
            <p:nvPr/>
          </p:nvSpPr>
          <p:spPr>
            <a:xfrm>
              <a:off x="5738927" y="3713983"/>
              <a:ext cx="568123" cy="886073"/>
            </a:xfrm>
            <a:custGeom>
              <a:avLst/>
              <a:gdLst/>
              <a:ahLst/>
              <a:cxnLst/>
              <a:rect l="l" t="t" r="r" b="b"/>
              <a:pathLst>
                <a:path w="18371" h="28650" extrusionOk="0">
                  <a:moveTo>
                    <a:pt x="11756" y="0"/>
                  </a:moveTo>
                  <a:cubicBezTo>
                    <a:pt x="11540" y="0"/>
                    <a:pt x="11312" y="102"/>
                    <a:pt x="11193" y="307"/>
                  </a:cubicBezTo>
                  <a:lnTo>
                    <a:pt x="7969" y="4877"/>
                  </a:lnTo>
                  <a:cubicBezTo>
                    <a:pt x="7162" y="6020"/>
                    <a:pt x="6156" y="7012"/>
                    <a:pt x="4975" y="7771"/>
                  </a:cubicBezTo>
                  <a:cubicBezTo>
                    <a:pt x="4831" y="7864"/>
                    <a:pt x="4693" y="7942"/>
                    <a:pt x="4570" y="8008"/>
                  </a:cubicBezTo>
                  <a:cubicBezTo>
                    <a:pt x="4457" y="7150"/>
                    <a:pt x="4234" y="5615"/>
                    <a:pt x="3986" y="4475"/>
                  </a:cubicBezTo>
                  <a:cubicBezTo>
                    <a:pt x="3771" y="3472"/>
                    <a:pt x="3382" y="3250"/>
                    <a:pt x="3089" y="3250"/>
                  </a:cubicBezTo>
                  <a:cubicBezTo>
                    <a:pt x="2896" y="3250"/>
                    <a:pt x="2745" y="3346"/>
                    <a:pt x="2713" y="3380"/>
                  </a:cubicBezTo>
                  <a:cubicBezTo>
                    <a:pt x="2679" y="3415"/>
                    <a:pt x="2613" y="4451"/>
                    <a:pt x="2555" y="5635"/>
                  </a:cubicBezTo>
                  <a:cubicBezTo>
                    <a:pt x="2438" y="7888"/>
                    <a:pt x="2517" y="10147"/>
                    <a:pt x="2785" y="12385"/>
                  </a:cubicBezTo>
                  <a:cubicBezTo>
                    <a:pt x="2871" y="13092"/>
                    <a:pt x="2939" y="13642"/>
                    <a:pt x="2960" y="13673"/>
                  </a:cubicBezTo>
                  <a:cubicBezTo>
                    <a:pt x="2324" y="16155"/>
                    <a:pt x="1" y="28447"/>
                    <a:pt x="1" y="28447"/>
                  </a:cubicBezTo>
                  <a:lnTo>
                    <a:pt x="5425" y="28649"/>
                  </a:lnTo>
                  <a:lnTo>
                    <a:pt x="6692" y="15915"/>
                  </a:lnTo>
                  <a:cubicBezTo>
                    <a:pt x="6692" y="15915"/>
                    <a:pt x="9899" y="13649"/>
                    <a:pt x="11190" y="12351"/>
                  </a:cubicBezTo>
                  <a:cubicBezTo>
                    <a:pt x="13270" y="11455"/>
                    <a:pt x="17558" y="10034"/>
                    <a:pt x="17984" y="9725"/>
                  </a:cubicBezTo>
                  <a:cubicBezTo>
                    <a:pt x="18371" y="9447"/>
                    <a:pt x="18275" y="8875"/>
                    <a:pt x="17843" y="8875"/>
                  </a:cubicBezTo>
                  <a:cubicBezTo>
                    <a:pt x="17757" y="8875"/>
                    <a:pt x="17658" y="8897"/>
                    <a:pt x="17548" y="8949"/>
                  </a:cubicBezTo>
                  <a:cubicBezTo>
                    <a:pt x="16958" y="9224"/>
                    <a:pt x="12638" y="10278"/>
                    <a:pt x="11619" y="10525"/>
                  </a:cubicBezTo>
                  <a:cubicBezTo>
                    <a:pt x="11570" y="10332"/>
                    <a:pt x="11516" y="10126"/>
                    <a:pt x="11447" y="9913"/>
                  </a:cubicBezTo>
                  <a:lnTo>
                    <a:pt x="16717" y="5052"/>
                  </a:lnTo>
                  <a:cubicBezTo>
                    <a:pt x="16717" y="5052"/>
                    <a:pt x="17379" y="4338"/>
                    <a:pt x="17202" y="4074"/>
                  </a:cubicBezTo>
                  <a:cubicBezTo>
                    <a:pt x="17083" y="3897"/>
                    <a:pt x="16914" y="3817"/>
                    <a:pt x="16722" y="3817"/>
                  </a:cubicBezTo>
                  <a:cubicBezTo>
                    <a:pt x="16463" y="3817"/>
                    <a:pt x="16162" y="3963"/>
                    <a:pt x="15890" y="4214"/>
                  </a:cubicBezTo>
                  <a:cubicBezTo>
                    <a:pt x="15467" y="4602"/>
                    <a:pt x="11890" y="7606"/>
                    <a:pt x="10843" y="8300"/>
                  </a:cubicBezTo>
                  <a:cubicBezTo>
                    <a:pt x="10764" y="8128"/>
                    <a:pt x="10688" y="7960"/>
                    <a:pt x="10613" y="7806"/>
                  </a:cubicBezTo>
                  <a:lnTo>
                    <a:pt x="15183" y="2192"/>
                  </a:lnTo>
                  <a:cubicBezTo>
                    <a:pt x="15183" y="2192"/>
                    <a:pt x="15508" y="1684"/>
                    <a:pt x="15059" y="1313"/>
                  </a:cubicBezTo>
                  <a:cubicBezTo>
                    <a:pt x="14970" y="1240"/>
                    <a:pt x="14872" y="1210"/>
                    <a:pt x="14773" y="1210"/>
                  </a:cubicBezTo>
                  <a:cubicBezTo>
                    <a:pt x="14374" y="1210"/>
                    <a:pt x="13947" y="1688"/>
                    <a:pt x="13947" y="1688"/>
                  </a:cubicBezTo>
                  <a:cubicBezTo>
                    <a:pt x="13947" y="1688"/>
                    <a:pt x="11169" y="5011"/>
                    <a:pt x="9425" y="6594"/>
                  </a:cubicBezTo>
                  <a:cubicBezTo>
                    <a:pt x="9225" y="6518"/>
                    <a:pt x="9225" y="6518"/>
                    <a:pt x="8892" y="6453"/>
                  </a:cubicBezTo>
                  <a:cubicBezTo>
                    <a:pt x="9637" y="4595"/>
                    <a:pt x="12258" y="918"/>
                    <a:pt x="12267" y="475"/>
                  </a:cubicBezTo>
                  <a:cubicBezTo>
                    <a:pt x="12273" y="159"/>
                    <a:pt x="12024" y="0"/>
                    <a:pt x="1175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546;p56">
              <a:extLst>
                <a:ext uri="{FF2B5EF4-FFF2-40B4-BE49-F238E27FC236}">
                  <a16:creationId xmlns:a16="http://schemas.microsoft.com/office/drawing/2014/main" id="{0D0868FA-6DFE-D5BB-917F-4DE6AB2B20EC}"/>
                </a:ext>
              </a:extLst>
            </p:cNvPr>
            <p:cNvSpPr/>
            <p:nvPr/>
          </p:nvSpPr>
          <p:spPr>
            <a:xfrm>
              <a:off x="5756431" y="4025372"/>
              <a:ext cx="122061" cy="476562"/>
            </a:xfrm>
            <a:custGeom>
              <a:avLst/>
              <a:gdLst/>
              <a:ahLst/>
              <a:cxnLst/>
              <a:rect l="l" t="t" r="r" b="b"/>
              <a:pathLst>
                <a:path w="3947" h="15409" extrusionOk="0">
                  <a:moveTo>
                    <a:pt x="1944" y="0"/>
                  </a:moveTo>
                  <a:cubicBezTo>
                    <a:pt x="2105" y="1332"/>
                    <a:pt x="2353" y="3536"/>
                    <a:pt x="2394" y="3605"/>
                  </a:cubicBezTo>
                  <a:cubicBezTo>
                    <a:pt x="2119" y="4683"/>
                    <a:pt x="1525" y="7608"/>
                    <a:pt x="942" y="10575"/>
                  </a:cubicBezTo>
                  <a:cubicBezTo>
                    <a:pt x="602" y="12288"/>
                    <a:pt x="269" y="14015"/>
                    <a:pt x="1" y="15409"/>
                  </a:cubicBezTo>
                  <a:cubicBezTo>
                    <a:pt x="375" y="15281"/>
                    <a:pt x="739" y="15148"/>
                    <a:pt x="1086" y="15004"/>
                  </a:cubicBezTo>
                  <a:cubicBezTo>
                    <a:pt x="1443" y="13108"/>
                    <a:pt x="1717" y="11196"/>
                    <a:pt x="2040" y="9301"/>
                  </a:cubicBezTo>
                  <a:cubicBezTo>
                    <a:pt x="2253" y="8055"/>
                    <a:pt x="2459" y="6794"/>
                    <a:pt x="2772" y="5569"/>
                  </a:cubicBezTo>
                  <a:cubicBezTo>
                    <a:pt x="2902" y="5064"/>
                    <a:pt x="3946" y="4734"/>
                    <a:pt x="3644" y="4319"/>
                  </a:cubicBezTo>
                  <a:cubicBezTo>
                    <a:pt x="3262" y="3791"/>
                    <a:pt x="2731" y="3018"/>
                    <a:pt x="2497" y="2032"/>
                  </a:cubicBezTo>
                  <a:cubicBezTo>
                    <a:pt x="2329" y="1329"/>
                    <a:pt x="2137" y="666"/>
                    <a:pt x="19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547;p56">
              <a:extLst>
                <a:ext uri="{FF2B5EF4-FFF2-40B4-BE49-F238E27FC236}">
                  <a16:creationId xmlns:a16="http://schemas.microsoft.com/office/drawing/2014/main" id="{2D4A45B6-746F-06CE-C42D-2EB0D839A3D0}"/>
                </a:ext>
              </a:extLst>
            </p:cNvPr>
            <p:cNvSpPr/>
            <p:nvPr/>
          </p:nvSpPr>
          <p:spPr>
            <a:xfrm>
              <a:off x="5884214" y="3982505"/>
              <a:ext cx="71220" cy="164132"/>
            </a:xfrm>
            <a:custGeom>
              <a:avLst/>
              <a:gdLst/>
              <a:ahLst/>
              <a:cxnLst/>
              <a:rect l="l" t="t" r="r" b="b"/>
              <a:pathLst>
                <a:path w="2303" h="5307" extrusionOk="0">
                  <a:moveTo>
                    <a:pt x="83" y="1"/>
                  </a:moveTo>
                  <a:cubicBezTo>
                    <a:pt x="22" y="1"/>
                    <a:pt x="1" y="68"/>
                    <a:pt x="54" y="253"/>
                  </a:cubicBezTo>
                  <a:cubicBezTo>
                    <a:pt x="212" y="810"/>
                    <a:pt x="501" y="1307"/>
                    <a:pt x="624" y="1884"/>
                  </a:cubicBezTo>
                  <a:cubicBezTo>
                    <a:pt x="854" y="2973"/>
                    <a:pt x="865" y="4253"/>
                    <a:pt x="469" y="5307"/>
                  </a:cubicBezTo>
                  <a:cubicBezTo>
                    <a:pt x="724" y="4630"/>
                    <a:pt x="1266" y="4109"/>
                    <a:pt x="1664" y="3504"/>
                  </a:cubicBezTo>
                  <a:cubicBezTo>
                    <a:pt x="2059" y="2897"/>
                    <a:pt x="2303" y="2076"/>
                    <a:pt x="1911" y="1469"/>
                  </a:cubicBezTo>
                  <a:cubicBezTo>
                    <a:pt x="1602" y="988"/>
                    <a:pt x="1030" y="785"/>
                    <a:pt x="624" y="404"/>
                  </a:cubicBezTo>
                  <a:cubicBezTo>
                    <a:pt x="488" y="280"/>
                    <a:pt x="205" y="1"/>
                    <a:pt x="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548;p56">
              <a:extLst>
                <a:ext uri="{FF2B5EF4-FFF2-40B4-BE49-F238E27FC236}">
                  <a16:creationId xmlns:a16="http://schemas.microsoft.com/office/drawing/2014/main" id="{D3D144BB-103E-294C-BB93-6811CF66DAA7}"/>
                </a:ext>
              </a:extLst>
            </p:cNvPr>
            <p:cNvSpPr/>
            <p:nvPr/>
          </p:nvSpPr>
          <p:spPr>
            <a:xfrm>
              <a:off x="6046292" y="3996887"/>
              <a:ext cx="60984" cy="105154"/>
            </a:xfrm>
            <a:custGeom>
              <a:avLst/>
              <a:gdLst/>
              <a:ahLst/>
              <a:cxnLst/>
              <a:rect l="l" t="t" r="r" b="b"/>
              <a:pathLst>
                <a:path w="1972" h="3400" extrusionOk="0">
                  <a:moveTo>
                    <a:pt x="32" y="1"/>
                  </a:moveTo>
                  <a:lnTo>
                    <a:pt x="32" y="1"/>
                  </a:lnTo>
                  <a:cubicBezTo>
                    <a:pt x="1" y="399"/>
                    <a:pt x="142" y="794"/>
                    <a:pt x="310" y="1155"/>
                  </a:cubicBezTo>
                  <a:cubicBezTo>
                    <a:pt x="481" y="1519"/>
                    <a:pt x="681" y="1872"/>
                    <a:pt x="780" y="2260"/>
                  </a:cubicBezTo>
                  <a:cubicBezTo>
                    <a:pt x="880" y="2644"/>
                    <a:pt x="856" y="3056"/>
                    <a:pt x="639" y="3400"/>
                  </a:cubicBezTo>
                  <a:cubicBezTo>
                    <a:pt x="1972" y="2700"/>
                    <a:pt x="667" y="798"/>
                    <a:pt x="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549;p56">
              <a:extLst>
                <a:ext uri="{FF2B5EF4-FFF2-40B4-BE49-F238E27FC236}">
                  <a16:creationId xmlns:a16="http://schemas.microsoft.com/office/drawing/2014/main" id="{DC3F09BE-7294-0124-C6A0-33BFF9AEF8CC}"/>
                </a:ext>
              </a:extLst>
            </p:cNvPr>
            <p:cNvSpPr/>
            <p:nvPr/>
          </p:nvSpPr>
          <p:spPr>
            <a:xfrm>
              <a:off x="5897233" y="4001155"/>
              <a:ext cx="405303" cy="598911"/>
            </a:xfrm>
            <a:custGeom>
              <a:avLst/>
              <a:gdLst/>
              <a:ahLst/>
              <a:cxnLst/>
              <a:rect l="l" t="t" r="r" b="b"/>
              <a:pathLst>
                <a:path w="13106" h="19365" extrusionOk="0">
                  <a:moveTo>
                    <a:pt x="13105" y="1"/>
                  </a:moveTo>
                  <a:lnTo>
                    <a:pt x="6280" y="2393"/>
                  </a:lnTo>
                  <a:lnTo>
                    <a:pt x="1951" y="5455"/>
                  </a:lnTo>
                  <a:cubicBezTo>
                    <a:pt x="1726" y="5615"/>
                    <a:pt x="1464" y="5694"/>
                    <a:pt x="1203" y="5694"/>
                  </a:cubicBezTo>
                  <a:cubicBezTo>
                    <a:pt x="917" y="5694"/>
                    <a:pt x="632" y="5599"/>
                    <a:pt x="395" y="5411"/>
                  </a:cubicBezTo>
                  <a:lnTo>
                    <a:pt x="230" y="5277"/>
                  </a:lnTo>
                  <a:lnTo>
                    <a:pt x="1072" y="6620"/>
                  </a:lnTo>
                  <a:lnTo>
                    <a:pt x="0" y="18729"/>
                  </a:lnTo>
                  <a:lnTo>
                    <a:pt x="306" y="19364"/>
                  </a:lnTo>
                  <a:lnTo>
                    <a:pt x="1573" y="6630"/>
                  </a:lnTo>
                  <a:cubicBezTo>
                    <a:pt x="1573" y="6630"/>
                    <a:pt x="4780" y="4364"/>
                    <a:pt x="6071" y="3066"/>
                  </a:cubicBezTo>
                  <a:cubicBezTo>
                    <a:pt x="8151" y="2170"/>
                    <a:pt x="12439" y="749"/>
                    <a:pt x="12865" y="440"/>
                  </a:cubicBezTo>
                  <a:cubicBezTo>
                    <a:pt x="13026" y="323"/>
                    <a:pt x="13102" y="158"/>
                    <a:pt x="1310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550;p56">
              <a:extLst>
                <a:ext uri="{FF2B5EF4-FFF2-40B4-BE49-F238E27FC236}">
                  <a16:creationId xmlns:a16="http://schemas.microsoft.com/office/drawing/2014/main" id="{CFA471B1-07A4-09A4-C5C3-64335E9B4AD3}"/>
                </a:ext>
              </a:extLst>
            </p:cNvPr>
            <p:cNvSpPr/>
            <p:nvPr/>
          </p:nvSpPr>
          <p:spPr>
            <a:xfrm>
              <a:off x="6215854" y="3307642"/>
              <a:ext cx="447578" cy="317564"/>
            </a:xfrm>
            <a:custGeom>
              <a:avLst/>
              <a:gdLst/>
              <a:ahLst/>
              <a:cxnLst/>
              <a:rect l="l" t="t" r="r" b="b"/>
              <a:pathLst>
                <a:path w="14473" h="10268" extrusionOk="0">
                  <a:moveTo>
                    <a:pt x="11890" y="0"/>
                  </a:moveTo>
                  <a:cubicBezTo>
                    <a:pt x="11585" y="1236"/>
                    <a:pt x="11279" y="2469"/>
                    <a:pt x="10974" y="3705"/>
                  </a:cubicBezTo>
                  <a:cubicBezTo>
                    <a:pt x="10967" y="3740"/>
                    <a:pt x="10956" y="3770"/>
                    <a:pt x="10950" y="3801"/>
                  </a:cubicBezTo>
                  <a:cubicBezTo>
                    <a:pt x="10915" y="3811"/>
                    <a:pt x="10885" y="3822"/>
                    <a:pt x="10850" y="3835"/>
                  </a:cubicBezTo>
                  <a:cubicBezTo>
                    <a:pt x="10493" y="3990"/>
                    <a:pt x="10328" y="4402"/>
                    <a:pt x="10482" y="4759"/>
                  </a:cubicBezTo>
                  <a:cubicBezTo>
                    <a:pt x="10500" y="4800"/>
                    <a:pt x="10520" y="4838"/>
                    <a:pt x="10544" y="4873"/>
                  </a:cubicBezTo>
                  <a:cubicBezTo>
                    <a:pt x="9377" y="6589"/>
                    <a:pt x="8031" y="8258"/>
                    <a:pt x="6194" y="9147"/>
                  </a:cubicBezTo>
                  <a:cubicBezTo>
                    <a:pt x="5474" y="9493"/>
                    <a:pt x="4621" y="9685"/>
                    <a:pt x="3776" y="9685"/>
                  </a:cubicBezTo>
                  <a:cubicBezTo>
                    <a:pt x="2494" y="9685"/>
                    <a:pt x="1228" y="9245"/>
                    <a:pt x="454" y="8234"/>
                  </a:cubicBezTo>
                  <a:lnTo>
                    <a:pt x="1" y="8581"/>
                  </a:lnTo>
                  <a:cubicBezTo>
                    <a:pt x="911" y="9772"/>
                    <a:pt x="2326" y="10268"/>
                    <a:pt x="3742" y="10268"/>
                  </a:cubicBezTo>
                  <a:cubicBezTo>
                    <a:pt x="4693" y="10268"/>
                    <a:pt x="5643" y="10044"/>
                    <a:pt x="6442" y="9658"/>
                  </a:cubicBezTo>
                  <a:cubicBezTo>
                    <a:pt x="8405" y="8711"/>
                    <a:pt x="9813" y="6963"/>
                    <a:pt x="11032" y="5174"/>
                  </a:cubicBezTo>
                  <a:cubicBezTo>
                    <a:pt x="11064" y="5178"/>
                    <a:pt x="11096" y="5180"/>
                    <a:pt x="11128" y="5180"/>
                  </a:cubicBezTo>
                  <a:cubicBezTo>
                    <a:pt x="11221" y="5180"/>
                    <a:pt x="11314" y="5163"/>
                    <a:pt x="11403" y="5123"/>
                  </a:cubicBezTo>
                  <a:cubicBezTo>
                    <a:pt x="11681" y="5006"/>
                    <a:pt x="11842" y="4724"/>
                    <a:pt x="11825" y="4440"/>
                  </a:cubicBezTo>
                  <a:cubicBezTo>
                    <a:pt x="12886" y="3773"/>
                    <a:pt x="14472" y="1803"/>
                    <a:pt x="14472" y="1803"/>
                  </a:cubicBezTo>
                  <a:cubicBezTo>
                    <a:pt x="14472" y="1803"/>
                    <a:pt x="12752" y="601"/>
                    <a:pt x="1189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551;p56">
              <a:extLst>
                <a:ext uri="{FF2B5EF4-FFF2-40B4-BE49-F238E27FC236}">
                  <a16:creationId xmlns:a16="http://schemas.microsoft.com/office/drawing/2014/main" id="{D0301E84-56E6-72C0-86A8-D636A774E6ED}"/>
                </a:ext>
              </a:extLst>
            </p:cNvPr>
            <p:cNvSpPr/>
            <p:nvPr/>
          </p:nvSpPr>
          <p:spPr>
            <a:xfrm>
              <a:off x="5958496" y="3336220"/>
              <a:ext cx="429734" cy="535386"/>
            </a:xfrm>
            <a:custGeom>
              <a:avLst/>
              <a:gdLst/>
              <a:ahLst/>
              <a:cxnLst/>
              <a:rect l="l" t="t" r="r" b="b"/>
              <a:pathLst>
                <a:path w="13896" h="17311" extrusionOk="0">
                  <a:moveTo>
                    <a:pt x="477" y="0"/>
                  </a:moveTo>
                  <a:lnTo>
                    <a:pt x="0" y="415"/>
                  </a:lnTo>
                  <a:lnTo>
                    <a:pt x="13369" y="17310"/>
                  </a:lnTo>
                  <a:lnTo>
                    <a:pt x="13895" y="16819"/>
                  </a:lnTo>
                  <a:lnTo>
                    <a:pt x="12260" y="4456"/>
                  </a:lnTo>
                  <a:lnTo>
                    <a:pt x="47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552;p56">
              <a:extLst>
                <a:ext uri="{FF2B5EF4-FFF2-40B4-BE49-F238E27FC236}">
                  <a16:creationId xmlns:a16="http://schemas.microsoft.com/office/drawing/2014/main" id="{C49022BB-9526-2F6F-6372-D8AC803AF914}"/>
                </a:ext>
              </a:extLst>
            </p:cNvPr>
            <p:cNvSpPr/>
            <p:nvPr/>
          </p:nvSpPr>
          <p:spPr>
            <a:xfrm>
              <a:off x="5958496" y="3349056"/>
              <a:ext cx="414426" cy="522644"/>
            </a:xfrm>
            <a:custGeom>
              <a:avLst/>
              <a:gdLst/>
              <a:ahLst/>
              <a:cxnLst/>
              <a:rect l="l" t="t" r="r" b="b"/>
              <a:pathLst>
                <a:path w="13401" h="16899" extrusionOk="0">
                  <a:moveTo>
                    <a:pt x="0" y="0"/>
                  </a:moveTo>
                  <a:lnTo>
                    <a:pt x="1648" y="12457"/>
                  </a:lnTo>
                  <a:lnTo>
                    <a:pt x="13401" y="16899"/>
                  </a:lnTo>
                  <a:lnTo>
                    <a:pt x="11753" y="444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553;p56">
              <a:extLst>
                <a:ext uri="{FF2B5EF4-FFF2-40B4-BE49-F238E27FC236}">
                  <a16:creationId xmlns:a16="http://schemas.microsoft.com/office/drawing/2014/main" id="{0562DA95-512F-57A2-EF9F-0977C53322C5}"/>
                </a:ext>
              </a:extLst>
            </p:cNvPr>
            <p:cNvSpPr/>
            <p:nvPr/>
          </p:nvSpPr>
          <p:spPr>
            <a:xfrm>
              <a:off x="5966784" y="3411593"/>
              <a:ext cx="394789" cy="455779"/>
            </a:xfrm>
            <a:custGeom>
              <a:avLst/>
              <a:gdLst/>
              <a:ahLst/>
              <a:cxnLst/>
              <a:rect l="l" t="t" r="r" b="b"/>
              <a:pathLst>
                <a:path w="12766" h="14737" extrusionOk="0">
                  <a:moveTo>
                    <a:pt x="0" y="0"/>
                  </a:moveTo>
                  <a:lnTo>
                    <a:pt x="1380" y="10435"/>
                  </a:lnTo>
                  <a:lnTo>
                    <a:pt x="12765" y="14737"/>
                  </a:lnTo>
                  <a:cubicBezTo>
                    <a:pt x="12295" y="11948"/>
                    <a:pt x="11821" y="9157"/>
                    <a:pt x="11347" y="6366"/>
                  </a:cubicBezTo>
                  <a:cubicBezTo>
                    <a:pt x="9122" y="4622"/>
                    <a:pt x="6355" y="2805"/>
                    <a:pt x="3008" y="1254"/>
                  </a:cubicBezTo>
                  <a:cubicBezTo>
                    <a:pt x="1978" y="777"/>
                    <a:pt x="972" y="36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554;p56">
              <a:extLst>
                <a:ext uri="{FF2B5EF4-FFF2-40B4-BE49-F238E27FC236}">
                  <a16:creationId xmlns:a16="http://schemas.microsoft.com/office/drawing/2014/main" id="{07ED544C-B133-856B-07A3-EDFFCC9EA191}"/>
                </a:ext>
              </a:extLst>
            </p:cNvPr>
            <p:cNvSpPr/>
            <p:nvPr/>
          </p:nvSpPr>
          <p:spPr>
            <a:xfrm>
              <a:off x="5882575" y="3465100"/>
              <a:ext cx="398283" cy="423707"/>
            </a:xfrm>
            <a:custGeom>
              <a:avLst/>
              <a:gdLst/>
              <a:ahLst/>
              <a:cxnLst/>
              <a:rect l="l" t="t" r="r" b="b"/>
              <a:pathLst>
                <a:path w="12879" h="13700" extrusionOk="0">
                  <a:moveTo>
                    <a:pt x="5432" y="1"/>
                  </a:moveTo>
                  <a:cubicBezTo>
                    <a:pt x="3623" y="1436"/>
                    <a:pt x="1813" y="2875"/>
                    <a:pt x="1" y="4309"/>
                  </a:cubicBezTo>
                  <a:cubicBezTo>
                    <a:pt x="643" y="5776"/>
                    <a:pt x="1659" y="7692"/>
                    <a:pt x="3262" y="9669"/>
                  </a:cubicBezTo>
                  <a:cubicBezTo>
                    <a:pt x="4729" y="11478"/>
                    <a:pt x="6232" y="12790"/>
                    <a:pt x="7448" y="13700"/>
                  </a:cubicBezTo>
                  <a:cubicBezTo>
                    <a:pt x="9256" y="12265"/>
                    <a:pt x="11069" y="10830"/>
                    <a:pt x="12879" y="9394"/>
                  </a:cubicBezTo>
                  <a:cubicBezTo>
                    <a:pt x="12783" y="8413"/>
                    <a:pt x="12402" y="5854"/>
                    <a:pt x="10417" y="3444"/>
                  </a:cubicBezTo>
                  <a:cubicBezTo>
                    <a:pt x="8584" y="1213"/>
                    <a:pt x="6380" y="324"/>
                    <a:pt x="54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555;p56">
              <a:extLst>
                <a:ext uri="{FF2B5EF4-FFF2-40B4-BE49-F238E27FC236}">
                  <a16:creationId xmlns:a16="http://schemas.microsoft.com/office/drawing/2014/main" id="{44C3DA0E-6EA0-DAED-DD07-F02627627CFD}"/>
                </a:ext>
              </a:extLst>
            </p:cNvPr>
            <p:cNvSpPr/>
            <p:nvPr/>
          </p:nvSpPr>
          <p:spPr>
            <a:xfrm>
              <a:off x="5914118" y="3465100"/>
              <a:ext cx="366740" cy="351831"/>
            </a:xfrm>
            <a:custGeom>
              <a:avLst/>
              <a:gdLst/>
              <a:ahLst/>
              <a:cxnLst/>
              <a:rect l="l" t="t" r="r" b="b"/>
              <a:pathLst>
                <a:path w="11859" h="11376" extrusionOk="0">
                  <a:moveTo>
                    <a:pt x="4412" y="1"/>
                  </a:moveTo>
                  <a:cubicBezTo>
                    <a:pt x="2942" y="1168"/>
                    <a:pt x="1470" y="2336"/>
                    <a:pt x="1" y="3503"/>
                  </a:cubicBezTo>
                  <a:cubicBezTo>
                    <a:pt x="1597" y="3596"/>
                    <a:pt x="3169" y="3846"/>
                    <a:pt x="4598" y="4536"/>
                  </a:cubicBezTo>
                  <a:cubicBezTo>
                    <a:pt x="7211" y="5797"/>
                    <a:pt x="9003" y="8499"/>
                    <a:pt x="9356" y="11375"/>
                  </a:cubicBezTo>
                  <a:cubicBezTo>
                    <a:pt x="10190" y="10716"/>
                    <a:pt x="11025" y="10053"/>
                    <a:pt x="11859" y="9394"/>
                  </a:cubicBezTo>
                  <a:cubicBezTo>
                    <a:pt x="11763" y="8413"/>
                    <a:pt x="11382" y="5854"/>
                    <a:pt x="9397" y="3444"/>
                  </a:cubicBezTo>
                  <a:cubicBezTo>
                    <a:pt x="7564" y="1213"/>
                    <a:pt x="5360" y="324"/>
                    <a:pt x="441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556;p56">
              <a:extLst>
                <a:ext uri="{FF2B5EF4-FFF2-40B4-BE49-F238E27FC236}">
                  <a16:creationId xmlns:a16="http://schemas.microsoft.com/office/drawing/2014/main" id="{F9CFBE9A-687F-5C88-248F-9E1C9FB30B3A}"/>
                </a:ext>
              </a:extLst>
            </p:cNvPr>
            <p:cNvSpPr/>
            <p:nvPr/>
          </p:nvSpPr>
          <p:spPr>
            <a:xfrm>
              <a:off x="5882575" y="3465100"/>
              <a:ext cx="270346" cy="229482"/>
            </a:xfrm>
            <a:custGeom>
              <a:avLst/>
              <a:gdLst/>
              <a:ahLst/>
              <a:cxnLst/>
              <a:rect l="l" t="t" r="r" b="b"/>
              <a:pathLst>
                <a:path w="8742" h="7420" extrusionOk="0">
                  <a:moveTo>
                    <a:pt x="5432" y="1"/>
                  </a:moveTo>
                  <a:lnTo>
                    <a:pt x="1" y="4309"/>
                  </a:lnTo>
                  <a:cubicBezTo>
                    <a:pt x="395" y="5206"/>
                    <a:pt x="931" y="6274"/>
                    <a:pt x="1652" y="7420"/>
                  </a:cubicBezTo>
                  <a:lnTo>
                    <a:pt x="8741" y="1804"/>
                  </a:lnTo>
                  <a:cubicBezTo>
                    <a:pt x="7393" y="739"/>
                    <a:pt x="6098" y="227"/>
                    <a:pt x="54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557;p56">
              <a:extLst>
                <a:ext uri="{FF2B5EF4-FFF2-40B4-BE49-F238E27FC236}">
                  <a16:creationId xmlns:a16="http://schemas.microsoft.com/office/drawing/2014/main" id="{D7A4901D-7C52-0D30-AE6D-DD981A5B672C}"/>
                </a:ext>
              </a:extLst>
            </p:cNvPr>
            <p:cNvSpPr/>
            <p:nvPr/>
          </p:nvSpPr>
          <p:spPr>
            <a:xfrm>
              <a:off x="5883657" y="3602207"/>
              <a:ext cx="229247" cy="286605"/>
            </a:xfrm>
            <a:custGeom>
              <a:avLst/>
              <a:gdLst/>
              <a:ahLst/>
              <a:cxnLst/>
              <a:rect l="l" t="t" r="r" b="b"/>
              <a:pathLst>
                <a:path w="7413" h="9267" extrusionOk="0">
                  <a:moveTo>
                    <a:pt x="0" y="0"/>
                  </a:moveTo>
                  <a:lnTo>
                    <a:pt x="0" y="0"/>
                  </a:lnTo>
                  <a:cubicBezTo>
                    <a:pt x="1332" y="6431"/>
                    <a:pt x="7413" y="9267"/>
                    <a:pt x="7413" y="9267"/>
                  </a:cubicBezTo>
                  <a:cubicBezTo>
                    <a:pt x="6169" y="2768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558;p56">
              <a:extLst>
                <a:ext uri="{FF2B5EF4-FFF2-40B4-BE49-F238E27FC236}">
                  <a16:creationId xmlns:a16="http://schemas.microsoft.com/office/drawing/2014/main" id="{113AC8D5-0606-4468-AF10-50BB9B18199C}"/>
                </a:ext>
              </a:extLst>
            </p:cNvPr>
            <p:cNvSpPr/>
            <p:nvPr/>
          </p:nvSpPr>
          <p:spPr>
            <a:xfrm>
              <a:off x="5895408" y="3620578"/>
              <a:ext cx="208342" cy="260379"/>
            </a:xfrm>
            <a:custGeom>
              <a:avLst/>
              <a:gdLst/>
              <a:ahLst/>
              <a:cxnLst/>
              <a:rect l="l" t="t" r="r" b="b"/>
              <a:pathLst>
                <a:path w="6737" h="8419" extrusionOk="0">
                  <a:moveTo>
                    <a:pt x="1" y="0"/>
                  </a:moveTo>
                  <a:lnTo>
                    <a:pt x="1" y="0"/>
                  </a:lnTo>
                  <a:cubicBezTo>
                    <a:pt x="1213" y="5844"/>
                    <a:pt x="6737" y="8419"/>
                    <a:pt x="6737" y="8419"/>
                  </a:cubicBezTo>
                  <a:cubicBezTo>
                    <a:pt x="5607" y="2514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559;p56">
              <a:extLst>
                <a:ext uri="{FF2B5EF4-FFF2-40B4-BE49-F238E27FC236}">
                  <a16:creationId xmlns:a16="http://schemas.microsoft.com/office/drawing/2014/main" id="{07D7AD09-F4B2-C9CE-734D-0AD234678E37}"/>
                </a:ext>
              </a:extLst>
            </p:cNvPr>
            <p:cNvSpPr/>
            <p:nvPr/>
          </p:nvSpPr>
          <p:spPr>
            <a:xfrm>
              <a:off x="4294632" y="4446805"/>
              <a:ext cx="417426" cy="415851"/>
            </a:xfrm>
            <a:custGeom>
              <a:avLst/>
              <a:gdLst/>
              <a:ahLst/>
              <a:cxnLst/>
              <a:rect l="l" t="t" r="r" b="b"/>
              <a:pathLst>
                <a:path w="13498" h="13446" extrusionOk="0">
                  <a:moveTo>
                    <a:pt x="9309" y="1"/>
                  </a:moveTo>
                  <a:cubicBezTo>
                    <a:pt x="6353" y="1"/>
                    <a:pt x="2491" y="735"/>
                    <a:pt x="0" y="4021"/>
                  </a:cubicBezTo>
                  <a:lnTo>
                    <a:pt x="1553" y="12660"/>
                  </a:lnTo>
                  <a:lnTo>
                    <a:pt x="7025" y="13446"/>
                  </a:lnTo>
                  <a:lnTo>
                    <a:pt x="13497" y="481"/>
                  </a:lnTo>
                  <a:cubicBezTo>
                    <a:pt x="13497" y="481"/>
                    <a:pt x="11700" y="1"/>
                    <a:pt x="93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560;p56">
              <a:extLst>
                <a:ext uri="{FF2B5EF4-FFF2-40B4-BE49-F238E27FC236}">
                  <a16:creationId xmlns:a16="http://schemas.microsoft.com/office/drawing/2014/main" id="{17EAC00E-2A09-D2D3-1C8C-3CDD179D3CA6}"/>
                </a:ext>
              </a:extLst>
            </p:cNvPr>
            <p:cNvSpPr/>
            <p:nvPr/>
          </p:nvSpPr>
          <p:spPr>
            <a:xfrm>
              <a:off x="4420249" y="3746210"/>
              <a:ext cx="353782" cy="1092081"/>
            </a:xfrm>
            <a:custGeom>
              <a:avLst/>
              <a:gdLst/>
              <a:ahLst/>
              <a:cxnLst/>
              <a:rect l="l" t="t" r="r" b="b"/>
              <a:pathLst>
                <a:path w="11440" h="35311" extrusionOk="0">
                  <a:moveTo>
                    <a:pt x="10300" y="1"/>
                  </a:moveTo>
                  <a:cubicBezTo>
                    <a:pt x="9853" y="1"/>
                    <a:pt x="9514" y="637"/>
                    <a:pt x="9410" y="1099"/>
                  </a:cubicBezTo>
                  <a:lnTo>
                    <a:pt x="7715" y="7165"/>
                  </a:lnTo>
                  <a:cubicBezTo>
                    <a:pt x="7598" y="7209"/>
                    <a:pt x="7474" y="7247"/>
                    <a:pt x="7334" y="7271"/>
                  </a:cubicBezTo>
                  <a:lnTo>
                    <a:pt x="3300" y="8024"/>
                  </a:lnTo>
                  <a:lnTo>
                    <a:pt x="1926" y="3303"/>
                  </a:lnTo>
                  <a:cubicBezTo>
                    <a:pt x="1823" y="2877"/>
                    <a:pt x="1475" y="2339"/>
                    <a:pt x="1036" y="2339"/>
                  </a:cubicBezTo>
                  <a:cubicBezTo>
                    <a:pt x="997" y="2339"/>
                    <a:pt x="957" y="2343"/>
                    <a:pt x="917" y="2352"/>
                  </a:cubicBezTo>
                  <a:cubicBezTo>
                    <a:pt x="422" y="2462"/>
                    <a:pt x="577" y="3015"/>
                    <a:pt x="670" y="3481"/>
                  </a:cubicBezTo>
                  <a:lnTo>
                    <a:pt x="2002" y="9180"/>
                  </a:lnTo>
                  <a:cubicBezTo>
                    <a:pt x="3083" y="13438"/>
                    <a:pt x="2356" y="14753"/>
                    <a:pt x="3121" y="17345"/>
                  </a:cubicBezTo>
                  <a:cubicBezTo>
                    <a:pt x="3320" y="18018"/>
                    <a:pt x="3303" y="18557"/>
                    <a:pt x="3156" y="19236"/>
                  </a:cubicBezTo>
                  <a:cubicBezTo>
                    <a:pt x="3045" y="19738"/>
                    <a:pt x="2932" y="20239"/>
                    <a:pt x="2812" y="20740"/>
                  </a:cubicBezTo>
                  <a:cubicBezTo>
                    <a:pt x="2576" y="21743"/>
                    <a:pt x="2328" y="22742"/>
                    <a:pt x="2094" y="23744"/>
                  </a:cubicBezTo>
                  <a:cubicBezTo>
                    <a:pt x="1658" y="25646"/>
                    <a:pt x="1219" y="27549"/>
                    <a:pt x="783" y="29451"/>
                  </a:cubicBezTo>
                  <a:cubicBezTo>
                    <a:pt x="591" y="30278"/>
                    <a:pt x="402" y="31109"/>
                    <a:pt x="210" y="31937"/>
                  </a:cubicBezTo>
                  <a:cubicBezTo>
                    <a:pt x="1" y="33581"/>
                    <a:pt x="1167" y="35081"/>
                    <a:pt x="2809" y="35287"/>
                  </a:cubicBezTo>
                  <a:cubicBezTo>
                    <a:pt x="2935" y="35303"/>
                    <a:pt x="3061" y="35310"/>
                    <a:pt x="3185" y="35310"/>
                  </a:cubicBezTo>
                  <a:cubicBezTo>
                    <a:pt x="4673" y="35310"/>
                    <a:pt x="5962" y="34203"/>
                    <a:pt x="6152" y="32688"/>
                  </a:cubicBezTo>
                  <a:cubicBezTo>
                    <a:pt x="6826" y="27339"/>
                    <a:pt x="6225" y="22007"/>
                    <a:pt x="8003" y="18262"/>
                  </a:cubicBezTo>
                  <a:cubicBezTo>
                    <a:pt x="8797" y="16596"/>
                    <a:pt x="9452" y="15824"/>
                    <a:pt x="9452" y="15824"/>
                  </a:cubicBezTo>
                  <a:cubicBezTo>
                    <a:pt x="9452" y="15824"/>
                    <a:pt x="11440" y="13047"/>
                    <a:pt x="10939" y="12308"/>
                  </a:cubicBezTo>
                  <a:cubicBezTo>
                    <a:pt x="10499" y="11659"/>
                    <a:pt x="9634" y="9761"/>
                    <a:pt x="9359" y="8226"/>
                  </a:cubicBezTo>
                  <a:lnTo>
                    <a:pt x="10863" y="1194"/>
                  </a:lnTo>
                  <a:cubicBezTo>
                    <a:pt x="10952" y="697"/>
                    <a:pt x="10894" y="110"/>
                    <a:pt x="10396" y="10"/>
                  </a:cubicBezTo>
                  <a:cubicBezTo>
                    <a:pt x="10364" y="4"/>
                    <a:pt x="10332" y="1"/>
                    <a:pt x="1030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561;p56">
              <a:extLst>
                <a:ext uri="{FF2B5EF4-FFF2-40B4-BE49-F238E27FC236}">
                  <a16:creationId xmlns:a16="http://schemas.microsoft.com/office/drawing/2014/main" id="{7BCC4DAB-4F65-0A2C-C44C-6B6FC1F2D93D}"/>
                </a:ext>
              </a:extLst>
            </p:cNvPr>
            <p:cNvSpPr/>
            <p:nvPr/>
          </p:nvSpPr>
          <p:spPr>
            <a:xfrm>
              <a:off x="4471090" y="3886038"/>
              <a:ext cx="68715" cy="137751"/>
            </a:xfrm>
            <a:custGeom>
              <a:avLst/>
              <a:gdLst/>
              <a:ahLst/>
              <a:cxnLst/>
              <a:rect l="l" t="t" r="r" b="b"/>
              <a:pathLst>
                <a:path w="2222" h="4454" extrusionOk="0">
                  <a:moveTo>
                    <a:pt x="636" y="1"/>
                  </a:moveTo>
                  <a:cubicBezTo>
                    <a:pt x="585" y="351"/>
                    <a:pt x="344" y="690"/>
                    <a:pt x="0" y="742"/>
                  </a:cubicBezTo>
                  <a:cubicBezTo>
                    <a:pt x="58" y="755"/>
                    <a:pt x="116" y="761"/>
                    <a:pt x="174" y="761"/>
                  </a:cubicBezTo>
                  <a:cubicBezTo>
                    <a:pt x="337" y="761"/>
                    <a:pt x="499" y="713"/>
                    <a:pt x="636" y="622"/>
                  </a:cubicBezTo>
                  <a:cubicBezTo>
                    <a:pt x="674" y="893"/>
                    <a:pt x="804" y="1137"/>
                    <a:pt x="907" y="1387"/>
                  </a:cubicBezTo>
                  <a:cubicBezTo>
                    <a:pt x="1010" y="1638"/>
                    <a:pt x="1089" y="1920"/>
                    <a:pt x="1020" y="2181"/>
                  </a:cubicBezTo>
                  <a:cubicBezTo>
                    <a:pt x="957" y="2413"/>
                    <a:pt x="741" y="2612"/>
                    <a:pt x="514" y="2612"/>
                  </a:cubicBezTo>
                  <a:cubicBezTo>
                    <a:pt x="481" y="2612"/>
                    <a:pt x="449" y="2608"/>
                    <a:pt x="417" y="2599"/>
                  </a:cubicBezTo>
                  <a:lnTo>
                    <a:pt x="417" y="2599"/>
                  </a:lnTo>
                  <a:cubicBezTo>
                    <a:pt x="496" y="2621"/>
                    <a:pt x="578" y="2631"/>
                    <a:pt x="660" y="2631"/>
                  </a:cubicBezTo>
                  <a:cubicBezTo>
                    <a:pt x="819" y="2631"/>
                    <a:pt x="978" y="2592"/>
                    <a:pt x="1117" y="2517"/>
                  </a:cubicBezTo>
                  <a:cubicBezTo>
                    <a:pt x="1282" y="3176"/>
                    <a:pt x="1498" y="3826"/>
                    <a:pt x="1759" y="4453"/>
                  </a:cubicBezTo>
                  <a:cubicBezTo>
                    <a:pt x="1892" y="4354"/>
                    <a:pt x="2054" y="4299"/>
                    <a:pt x="2222" y="4292"/>
                  </a:cubicBezTo>
                  <a:cubicBezTo>
                    <a:pt x="2201" y="3997"/>
                    <a:pt x="2181" y="3702"/>
                    <a:pt x="2160" y="3409"/>
                  </a:cubicBezTo>
                  <a:lnTo>
                    <a:pt x="1656" y="3503"/>
                  </a:lnTo>
                  <a:lnTo>
                    <a:pt x="63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562;p56">
              <a:extLst>
                <a:ext uri="{FF2B5EF4-FFF2-40B4-BE49-F238E27FC236}">
                  <a16:creationId xmlns:a16="http://schemas.microsoft.com/office/drawing/2014/main" id="{19758533-4544-6C56-3ADA-59651E373584}"/>
                </a:ext>
              </a:extLst>
            </p:cNvPr>
            <p:cNvSpPr/>
            <p:nvPr/>
          </p:nvSpPr>
          <p:spPr>
            <a:xfrm>
              <a:off x="4627448" y="3757654"/>
              <a:ext cx="97599" cy="227039"/>
            </a:xfrm>
            <a:custGeom>
              <a:avLst/>
              <a:gdLst/>
              <a:ahLst/>
              <a:cxnLst/>
              <a:rect l="l" t="t" r="r" b="b"/>
              <a:pathLst>
                <a:path w="3156" h="7341" extrusionOk="0">
                  <a:moveTo>
                    <a:pt x="3030" y="0"/>
                  </a:moveTo>
                  <a:lnTo>
                    <a:pt x="3030" y="0"/>
                  </a:lnTo>
                  <a:cubicBezTo>
                    <a:pt x="2875" y="220"/>
                    <a:pt x="2762" y="495"/>
                    <a:pt x="2710" y="729"/>
                  </a:cubicBezTo>
                  <a:lnTo>
                    <a:pt x="1015" y="6795"/>
                  </a:lnTo>
                  <a:cubicBezTo>
                    <a:pt x="898" y="6839"/>
                    <a:pt x="774" y="6877"/>
                    <a:pt x="634" y="6901"/>
                  </a:cubicBezTo>
                  <a:lnTo>
                    <a:pt x="98" y="7001"/>
                  </a:lnTo>
                  <a:cubicBezTo>
                    <a:pt x="75" y="7124"/>
                    <a:pt x="1" y="7341"/>
                    <a:pt x="64" y="7341"/>
                  </a:cubicBezTo>
                  <a:cubicBezTo>
                    <a:pt x="68" y="7341"/>
                    <a:pt x="73" y="7340"/>
                    <a:pt x="78" y="7338"/>
                  </a:cubicBezTo>
                  <a:cubicBezTo>
                    <a:pt x="491" y="7205"/>
                    <a:pt x="890" y="7153"/>
                    <a:pt x="1242" y="7153"/>
                  </a:cubicBezTo>
                  <a:cubicBezTo>
                    <a:pt x="1655" y="7153"/>
                    <a:pt x="2002" y="7226"/>
                    <a:pt x="2227" y="7324"/>
                  </a:cubicBezTo>
                  <a:cubicBezTo>
                    <a:pt x="1214" y="6792"/>
                    <a:pt x="1385" y="6586"/>
                    <a:pt x="1400" y="6253"/>
                  </a:cubicBezTo>
                  <a:cubicBezTo>
                    <a:pt x="1413" y="5917"/>
                    <a:pt x="1530" y="5590"/>
                    <a:pt x="1639" y="5271"/>
                  </a:cubicBezTo>
                  <a:cubicBezTo>
                    <a:pt x="1763" y="4931"/>
                    <a:pt x="1891" y="4578"/>
                    <a:pt x="2144" y="4320"/>
                  </a:cubicBezTo>
                  <a:cubicBezTo>
                    <a:pt x="2250" y="4211"/>
                    <a:pt x="2451" y="4193"/>
                    <a:pt x="2645" y="4193"/>
                  </a:cubicBezTo>
                  <a:cubicBezTo>
                    <a:pt x="2740" y="4193"/>
                    <a:pt x="2834" y="4197"/>
                    <a:pt x="2914" y="4197"/>
                  </a:cubicBezTo>
                  <a:cubicBezTo>
                    <a:pt x="3058" y="4197"/>
                    <a:pt x="3156" y="4182"/>
                    <a:pt x="3130" y="4100"/>
                  </a:cubicBezTo>
                  <a:cubicBezTo>
                    <a:pt x="3135" y="4097"/>
                    <a:pt x="3121" y="4096"/>
                    <a:pt x="3092" y="4096"/>
                  </a:cubicBezTo>
                  <a:cubicBezTo>
                    <a:pt x="3078" y="4096"/>
                    <a:pt x="3061" y="4096"/>
                    <a:pt x="3041" y="4096"/>
                  </a:cubicBezTo>
                  <a:cubicBezTo>
                    <a:pt x="2820" y="4096"/>
                    <a:pt x="2268" y="4082"/>
                    <a:pt x="2220" y="3750"/>
                  </a:cubicBezTo>
                  <a:cubicBezTo>
                    <a:pt x="2158" y="3328"/>
                    <a:pt x="2439" y="2425"/>
                    <a:pt x="2570" y="2016"/>
                  </a:cubicBezTo>
                  <a:cubicBezTo>
                    <a:pt x="2907" y="948"/>
                    <a:pt x="2797" y="447"/>
                    <a:pt x="30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563;p56">
              <a:extLst>
                <a:ext uri="{FF2B5EF4-FFF2-40B4-BE49-F238E27FC236}">
                  <a16:creationId xmlns:a16="http://schemas.microsoft.com/office/drawing/2014/main" id="{8B36C216-2707-0096-8931-FE2173C9C67B}"/>
                </a:ext>
              </a:extLst>
            </p:cNvPr>
            <p:cNvSpPr/>
            <p:nvPr/>
          </p:nvSpPr>
          <p:spPr>
            <a:xfrm>
              <a:off x="4613037" y="4237388"/>
              <a:ext cx="588" cy="6835"/>
            </a:xfrm>
            <a:custGeom>
              <a:avLst/>
              <a:gdLst/>
              <a:ahLst/>
              <a:cxnLst/>
              <a:rect l="l" t="t" r="r" b="b"/>
              <a:pathLst>
                <a:path w="19" h="221" extrusionOk="0">
                  <a:moveTo>
                    <a:pt x="1" y="1"/>
                  </a:moveTo>
                  <a:cubicBezTo>
                    <a:pt x="1" y="73"/>
                    <a:pt x="4" y="149"/>
                    <a:pt x="12" y="221"/>
                  </a:cubicBezTo>
                  <a:cubicBezTo>
                    <a:pt x="18" y="145"/>
                    <a:pt x="12" y="73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564;p56">
              <a:extLst>
                <a:ext uri="{FF2B5EF4-FFF2-40B4-BE49-F238E27FC236}">
                  <a16:creationId xmlns:a16="http://schemas.microsoft.com/office/drawing/2014/main" id="{5CEBDE38-E4BA-78CA-3FE9-10ADC64A8CBF}"/>
                </a:ext>
              </a:extLst>
            </p:cNvPr>
            <p:cNvSpPr/>
            <p:nvPr/>
          </p:nvSpPr>
          <p:spPr>
            <a:xfrm>
              <a:off x="4527591" y="3982412"/>
              <a:ext cx="182117" cy="254997"/>
            </a:xfrm>
            <a:custGeom>
              <a:avLst/>
              <a:gdLst/>
              <a:ahLst/>
              <a:cxnLst/>
              <a:rect l="l" t="t" r="r" b="b"/>
              <a:pathLst>
                <a:path w="5889" h="8245" extrusionOk="0">
                  <a:moveTo>
                    <a:pt x="2005" y="1"/>
                  </a:moveTo>
                  <a:cubicBezTo>
                    <a:pt x="1736" y="1"/>
                    <a:pt x="1478" y="242"/>
                    <a:pt x="1503" y="242"/>
                  </a:cubicBezTo>
                  <a:cubicBezTo>
                    <a:pt x="1505" y="242"/>
                    <a:pt x="1507" y="241"/>
                    <a:pt x="1511" y="239"/>
                  </a:cubicBezTo>
                  <a:cubicBezTo>
                    <a:pt x="1696" y="1159"/>
                    <a:pt x="1875" y="3408"/>
                    <a:pt x="1600" y="4304"/>
                  </a:cubicBezTo>
                  <a:cubicBezTo>
                    <a:pt x="1518" y="4565"/>
                    <a:pt x="1412" y="4836"/>
                    <a:pt x="1202" y="5015"/>
                  </a:cubicBezTo>
                  <a:cubicBezTo>
                    <a:pt x="1080" y="5122"/>
                    <a:pt x="912" y="5188"/>
                    <a:pt x="751" y="5188"/>
                  </a:cubicBezTo>
                  <a:cubicBezTo>
                    <a:pt x="640" y="5188"/>
                    <a:pt x="532" y="5157"/>
                    <a:pt x="443" y="5087"/>
                  </a:cubicBezTo>
                  <a:lnTo>
                    <a:pt x="443" y="5087"/>
                  </a:lnTo>
                  <a:cubicBezTo>
                    <a:pt x="0" y="5386"/>
                    <a:pt x="117" y="6107"/>
                    <a:pt x="495" y="6481"/>
                  </a:cubicBezTo>
                  <a:cubicBezTo>
                    <a:pt x="876" y="6855"/>
                    <a:pt x="1415" y="7002"/>
                    <a:pt x="1889" y="7246"/>
                  </a:cubicBezTo>
                  <a:cubicBezTo>
                    <a:pt x="2293" y="7459"/>
                    <a:pt x="2689" y="7812"/>
                    <a:pt x="2764" y="8245"/>
                  </a:cubicBezTo>
                  <a:cubicBezTo>
                    <a:pt x="2740" y="7497"/>
                    <a:pt x="2998" y="6741"/>
                    <a:pt x="3478" y="6164"/>
                  </a:cubicBezTo>
                  <a:cubicBezTo>
                    <a:pt x="4007" y="5536"/>
                    <a:pt x="4797" y="5131"/>
                    <a:pt x="5617" y="5073"/>
                  </a:cubicBezTo>
                  <a:cubicBezTo>
                    <a:pt x="4831" y="4225"/>
                    <a:pt x="4474" y="2996"/>
                    <a:pt x="4687" y="1856"/>
                  </a:cubicBezTo>
                  <a:cubicBezTo>
                    <a:pt x="4759" y="1478"/>
                    <a:pt x="4903" y="1070"/>
                    <a:pt x="5218" y="826"/>
                  </a:cubicBezTo>
                  <a:cubicBezTo>
                    <a:pt x="5356" y="719"/>
                    <a:pt x="5706" y="620"/>
                    <a:pt x="5888" y="589"/>
                  </a:cubicBezTo>
                  <a:cubicBezTo>
                    <a:pt x="5881" y="532"/>
                    <a:pt x="5878" y="532"/>
                    <a:pt x="5876" y="532"/>
                  </a:cubicBezTo>
                  <a:cubicBezTo>
                    <a:pt x="5874" y="532"/>
                    <a:pt x="5874" y="532"/>
                    <a:pt x="5874" y="476"/>
                  </a:cubicBezTo>
                  <a:cubicBezTo>
                    <a:pt x="4865" y="520"/>
                    <a:pt x="4477" y="833"/>
                    <a:pt x="4367" y="1547"/>
                  </a:cubicBezTo>
                  <a:cubicBezTo>
                    <a:pt x="4275" y="2124"/>
                    <a:pt x="3976" y="2646"/>
                    <a:pt x="4048" y="3226"/>
                  </a:cubicBezTo>
                  <a:cubicBezTo>
                    <a:pt x="4120" y="3806"/>
                    <a:pt x="3911" y="4524"/>
                    <a:pt x="3344" y="4657"/>
                  </a:cubicBezTo>
                  <a:cubicBezTo>
                    <a:pt x="3286" y="4671"/>
                    <a:pt x="3228" y="4678"/>
                    <a:pt x="3171" y="4678"/>
                  </a:cubicBezTo>
                  <a:cubicBezTo>
                    <a:pt x="2804" y="4678"/>
                    <a:pt x="2450" y="4409"/>
                    <a:pt x="2269" y="4074"/>
                  </a:cubicBezTo>
                  <a:cubicBezTo>
                    <a:pt x="2063" y="3689"/>
                    <a:pt x="2366" y="3247"/>
                    <a:pt x="2431" y="2814"/>
                  </a:cubicBezTo>
                  <a:cubicBezTo>
                    <a:pt x="2784" y="483"/>
                    <a:pt x="2384" y="1"/>
                    <a:pt x="200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565;p56">
              <a:extLst>
                <a:ext uri="{FF2B5EF4-FFF2-40B4-BE49-F238E27FC236}">
                  <a16:creationId xmlns:a16="http://schemas.microsoft.com/office/drawing/2014/main" id="{347FACA9-29B3-87A6-F552-49C24787A066}"/>
                </a:ext>
              </a:extLst>
            </p:cNvPr>
            <p:cNvSpPr/>
            <p:nvPr/>
          </p:nvSpPr>
          <p:spPr>
            <a:xfrm>
              <a:off x="4579730" y="3939112"/>
              <a:ext cx="76663" cy="199049"/>
            </a:xfrm>
            <a:custGeom>
              <a:avLst/>
              <a:gdLst/>
              <a:ahLst/>
              <a:cxnLst/>
              <a:rect l="l" t="t" r="r" b="b"/>
              <a:pathLst>
                <a:path w="2479" h="6436" extrusionOk="0">
                  <a:moveTo>
                    <a:pt x="1143" y="0"/>
                  </a:moveTo>
                  <a:cubicBezTo>
                    <a:pt x="1112" y="0"/>
                    <a:pt x="1082" y="2"/>
                    <a:pt x="1051" y="4"/>
                  </a:cubicBezTo>
                  <a:cubicBezTo>
                    <a:pt x="443" y="56"/>
                    <a:pt x="0" y="602"/>
                    <a:pt x="68" y="1206"/>
                  </a:cubicBezTo>
                  <a:lnTo>
                    <a:pt x="566" y="5591"/>
                  </a:lnTo>
                  <a:cubicBezTo>
                    <a:pt x="618" y="6074"/>
                    <a:pt x="1026" y="6435"/>
                    <a:pt x="1502" y="6435"/>
                  </a:cubicBezTo>
                  <a:cubicBezTo>
                    <a:pt x="1530" y="6435"/>
                    <a:pt x="1558" y="6434"/>
                    <a:pt x="1586" y="6431"/>
                  </a:cubicBezTo>
                  <a:cubicBezTo>
                    <a:pt x="2095" y="6387"/>
                    <a:pt x="2479" y="5944"/>
                    <a:pt x="2445" y="5433"/>
                  </a:cubicBezTo>
                  <a:lnTo>
                    <a:pt x="2225" y="1031"/>
                  </a:lnTo>
                  <a:cubicBezTo>
                    <a:pt x="2195" y="447"/>
                    <a:pt x="1715" y="0"/>
                    <a:pt x="11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566;p56">
              <a:extLst>
                <a:ext uri="{FF2B5EF4-FFF2-40B4-BE49-F238E27FC236}">
                  <a16:creationId xmlns:a16="http://schemas.microsoft.com/office/drawing/2014/main" id="{838B5692-3EAB-6083-7E06-3704D88D8EC9}"/>
                </a:ext>
              </a:extLst>
            </p:cNvPr>
            <p:cNvSpPr/>
            <p:nvPr/>
          </p:nvSpPr>
          <p:spPr>
            <a:xfrm>
              <a:off x="4581431" y="3967907"/>
              <a:ext cx="78580" cy="170411"/>
            </a:xfrm>
            <a:custGeom>
              <a:avLst/>
              <a:gdLst/>
              <a:ahLst/>
              <a:cxnLst/>
              <a:rect l="l" t="t" r="r" b="b"/>
              <a:pathLst>
                <a:path w="2541" h="5510" extrusionOk="0">
                  <a:moveTo>
                    <a:pt x="2167" y="0"/>
                  </a:moveTo>
                  <a:lnTo>
                    <a:pt x="2167" y="4508"/>
                  </a:lnTo>
                  <a:cubicBezTo>
                    <a:pt x="2167" y="4508"/>
                    <a:pt x="2067" y="5120"/>
                    <a:pt x="1490" y="5185"/>
                  </a:cubicBezTo>
                  <a:cubicBezTo>
                    <a:pt x="1463" y="5188"/>
                    <a:pt x="1436" y="5189"/>
                    <a:pt x="1411" y="5189"/>
                  </a:cubicBezTo>
                  <a:cubicBezTo>
                    <a:pt x="902" y="5189"/>
                    <a:pt x="758" y="4601"/>
                    <a:pt x="758" y="4601"/>
                  </a:cubicBezTo>
                  <a:lnTo>
                    <a:pt x="0" y="179"/>
                  </a:lnTo>
                  <a:lnTo>
                    <a:pt x="278" y="4920"/>
                  </a:lnTo>
                  <a:cubicBezTo>
                    <a:pt x="323" y="5364"/>
                    <a:pt x="853" y="5509"/>
                    <a:pt x="1328" y="5509"/>
                  </a:cubicBezTo>
                  <a:cubicBezTo>
                    <a:pt x="1397" y="5509"/>
                    <a:pt x="1466" y="5506"/>
                    <a:pt x="1531" y="5500"/>
                  </a:cubicBezTo>
                  <a:cubicBezTo>
                    <a:pt x="2040" y="5456"/>
                    <a:pt x="2541" y="5051"/>
                    <a:pt x="2509" y="4540"/>
                  </a:cubicBezTo>
                  <a:lnTo>
                    <a:pt x="216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567;p56">
              <a:extLst>
                <a:ext uri="{FF2B5EF4-FFF2-40B4-BE49-F238E27FC236}">
                  <a16:creationId xmlns:a16="http://schemas.microsoft.com/office/drawing/2014/main" id="{E3E0D9EC-0E72-5D4C-A6EF-0CC9165D8948}"/>
                </a:ext>
              </a:extLst>
            </p:cNvPr>
            <p:cNvSpPr/>
            <p:nvPr/>
          </p:nvSpPr>
          <p:spPr>
            <a:xfrm>
              <a:off x="4606913" y="4092920"/>
              <a:ext cx="36986" cy="26505"/>
            </a:xfrm>
            <a:custGeom>
              <a:avLst/>
              <a:gdLst/>
              <a:ahLst/>
              <a:cxnLst/>
              <a:rect l="l" t="t" r="r" b="b"/>
              <a:pathLst>
                <a:path w="1196" h="857" extrusionOk="0">
                  <a:moveTo>
                    <a:pt x="828" y="1"/>
                  </a:moveTo>
                  <a:cubicBezTo>
                    <a:pt x="550" y="1"/>
                    <a:pt x="272" y="31"/>
                    <a:pt x="0" y="89"/>
                  </a:cubicBezTo>
                  <a:cubicBezTo>
                    <a:pt x="17" y="240"/>
                    <a:pt x="37" y="391"/>
                    <a:pt x="89" y="536"/>
                  </a:cubicBezTo>
                  <a:cubicBezTo>
                    <a:pt x="183" y="780"/>
                    <a:pt x="341" y="856"/>
                    <a:pt x="534" y="856"/>
                  </a:cubicBezTo>
                  <a:cubicBezTo>
                    <a:pt x="651" y="856"/>
                    <a:pt x="781" y="828"/>
                    <a:pt x="917" y="793"/>
                  </a:cubicBezTo>
                  <a:cubicBezTo>
                    <a:pt x="982" y="775"/>
                    <a:pt x="1047" y="755"/>
                    <a:pt x="1095" y="710"/>
                  </a:cubicBezTo>
                  <a:cubicBezTo>
                    <a:pt x="1184" y="631"/>
                    <a:pt x="1195" y="494"/>
                    <a:pt x="1178" y="374"/>
                  </a:cubicBezTo>
                  <a:cubicBezTo>
                    <a:pt x="1160" y="254"/>
                    <a:pt x="1119" y="133"/>
                    <a:pt x="1133" y="13"/>
                  </a:cubicBezTo>
                  <a:cubicBezTo>
                    <a:pt x="1032" y="5"/>
                    <a:pt x="930" y="1"/>
                    <a:pt x="8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568;p56">
              <a:extLst>
                <a:ext uri="{FF2B5EF4-FFF2-40B4-BE49-F238E27FC236}">
                  <a16:creationId xmlns:a16="http://schemas.microsoft.com/office/drawing/2014/main" id="{2D65218D-FA98-BF59-95D4-FED0A0224416}"/>
                </a:ext>
              </a:extLst>
            </p:cNvPr>
            <p:cNvSpPr/>
            <p:nvPr/>
          </p:nvSpPr>
          <p:spPr>
            <a:xfrm>
              <a:off x="4517818" y="3962154"/>
              <a:ext cx="69767" cy="180338"/>
            </a:xfrm>
            <a:custGeom>
              <a:avLst/>
              <a:gdLst/>
              <a:ahLst/>
              <a:cxnLst/>
              <a:rect l="l" t="t" r="r" b="b"/>
              <a:pathLst>
                <a:path w="2256" h="5831" extrusionOk="0">
                  <a:moveTo>
                    <a:pt x="965" y="1"/>
                  </a:moveTo>
                  <a:cubicBezTo>
                    <a:pt x="934" y="1"/>
                    <a:pt x="903" y="2"/>
                    <a:pt x="872" y="5"/>
                  </a:cubicBezTo>
                  <a:cubicBezTo>
                    <a:pt x="368" y="49"/>
                    <a:pt x="1" y="499"/>
                    <a:pt x="59" y="1000"/>
                  </a:cubicBezTo>
                  <a:lnTo>
                    <a:pt x="522" y="5065"/>
                  </a:lnTo>
                  <a:cubicBezTo>
                    <a:pt x="568" y="5505"/>
                    <a:pt x="937" y="5830"/>
                    <a:pt x="1374" y="5830"/>
                  </a:cubicBezTo>
                  <a:cubicBezTo>
                    <a:pt x="1398" y="5830"/>
                    <a:pt x="1422" y="5829"/>
                    <a:pt x="1446" y="5827"/>
                  </a:cubicBezTo>
                  <a:cubicBezTo>
                    <a:pt x="1909" y="5786"/>
                    <a:pt x="2256" y="5385"/>
                    <a:pt x="2225" y="4921"/>
                  </a:cubicBezTo>
                  <a:lnTo>
                    <a:pt x="2029" y="1014"/>
                  </a:lnTo>
                  <a:cubicBezTo>
                    <a:pt x="2000" y="444"/>
                    <a:pt x="1526" y="1"/>
                    <a:pt x="9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569;p56">
              <a:extLst>
                <a:ext uri="{FF2B5EF4-FFF2-40B4-BE49-F238E27FC236}">
                  <a16:creationId xmlns:a16="http://schemas.microsoft.com/office/drawing/2014/main" id="{F835AA36-A54C-41A6-AEF9-FF9260127B43}"/>
                </a:ext>
              </a:extLst>
            </p:cNvPr>
            <p:cNvSpPr/>
            <p:nvPr/>
          </p:nvSpPr>
          <p:spPr>
            <a:xfrm>
              <a:off x="4519643" y="3988072"/>
              <a:ext cx="71251" cy="167132"/>
            </a:xfrm>
            <a:custGeom>
              <a:avLst/>
              <a:gdLst/>
              <a:ahLst/>
              <a:cxnLst/>
              <a:rect l="l" t="t" r="r" b="b"/>
              <a:pathLst>
                <a:path w="2304" h="5404" extrusionOk="0">
                  <a:moveTo>
                    <a:pt x="1964" y="1"/>
                  </a:moveTo>
                  <a:lnTo>
                    <a:pt x="1964" y="4090"/>
                  </a:lnTo>
                  <a:cubicBezTo>
                    <a:pt x="1964" y="4090"/>
                    <a:pt x="1871" y="4642"/>
                    <a:pt x="1349" y="4701"/>
                  </a:cubicBezTo>
                  <a:cubicBezTo>
                    <a:pt x="1323" y="4704"/>
                    <a:pt x="1298" y="4705"/>
                    <a:pt x="1274" y="4705"/>
                  </a:cubicBezTo>
                  <a:cubicBezTo>
                    <a:pt x="817" y="4705"/>
                    <a:pt x="686" y="4176"/>
                    <a:pt x="686" y="4176"/>
                  </a:cubicBezTo>
                  <a:lnTo>
                    <a:pt x="0" y="162"/>
                  </a:lnTo>
                  <a:lnTo>
                    <a:pt x="463" y="4227"/>
                  </a:lnTo>
                  <a:cubicBezTo>
                    <a:pt x="493" y="4603"/>
                    <a:pt x="662" y="5404"/>
                    <a:pt x="972" y="5404"/>
                  </a:cubicBezTo>
                  <a:cubicBezTo>
                    <a:pt x="1090" y="5404"/>
                    <a:pt x="1228" y="5288"/>
                    <a:pt x="1387" y="4989"/>
                  </a:cubicBezTo>
                  <a:cubicBezTo>
                    <a:pt x="1850" y="4948"/>
                    <a:pt x="2303" y="4732"/>
                    <a:pt x="2276" y="4268"/>
                  </a:cubicBezTo>
                  <a:lnTo>
                    <a:pt x="196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570;p56">
              <a:extLst>
                <a:ext uri="{FF2B5EF4-FFF2-40B4-BE49-F238E27FC236}">
                  <a16:creationId xmlns:a16="http://schemas.microsoft.com/office/drawing/2014/main" id="{8BF11D8B-6B3E-9DEC-DC27-58FE51F5FF9F}"/>
                </a:ext>
              </a:extLst>
            </p:cNvPr>
            <p:cNvSpPr/>
            <p:nvPr/>
          </p:nvSpPr>
          <p:spPr>
            <a:xfrm>
              <a:off x="4542651" y="4101456"/>
              <a:ext cx="33585" cy="24093"/>
            </a:xfrm>
            <a:custGeom>
              <a:avLst/>
              <a:gdLst/>
              <a:ahLst/>
              <a:cxnLst/>
              <a:rect l="l" t="t" r="r" b="b"/>
              <a:pathLst>
                <a:path w="1086" h="779" extrusionOk="0">
                  <a:moveTo>
                    <a:pt x="747" y="1"/>
                  </a:moveTo>
                  <a:cubicBezTo>
                    <a:pt x="496" y="1"/>
                    <a:pt x="246" y="28"/>
                    <a:pt x="1" y="81"/>
                  </a:cubicBezTo>
                  <a:cubicBezTo>
                    <a:pt x="18" y="218"/>
                    <a:pt x="35" y="355"/>
                    <a:pt x="83" y="486"/>
                  </a:cubicBezTo>
                  <a:cubicBezTo>
                    <a:pt x="166" y="709"/>
                    <a:pt x="309" y="778"/>
                    <a:pt x="483" y="778"/>
                  </a:cubicBezTo>
                  <a:cubicBezTo>
                    <a:pt x="590" y="778"/>
                    <a:pt x="708" y="752"/>
                    <a:pt x="832" y="719"/>
                  </a:cubicBezTo>
                  <a:cubicBezTo>
                    <a:pt x="890" y="705"/>
                    <a:pt x="949" y="685"/>
                    <a:pt x="993" y="647"/>
                  </a:cubicBezTo>
                  <a:cubicBezTo>
                    <a:pt x="1075" y="572"/>
                    <a:pt x="1085" y="448"/>
                    <a:pt x="1069" y="338"/>
                  </a:cubicBezTo>
                  <a:cubicBezTo>
                    <a:pt x="1055" y="232"/>
                    <a:pt x="1017" y="122"/>
                    <a:pt x="1028" y="12"/>
                  </a:cubicBezTo>
                  <a:cubicBezTo>
                    <a:pt x="934" y="5"/>
                    <a:pt x="840" y="1"/>
                    <a:pt x="7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571;p56">
              <a:extLst>
                <a:ext uri="{FF2B5EF4-FFF2-40B4-BE49-F238E27FC236}">
                  <a16:creationId xmlns:a16="http://schemas.microsoft.com/office/drawing/2014/main" id="{1C804180-8E4F-AFB9-8FA5-B91A908DE5FE}"/>
                </a:ext>
              </a:extLst>
            </p:cNvPr>
            <p:cNvSpPr/>
            <p:nvPr/>
          </p:nvSpPr>
          <p:spPr>
            <a:xfrm>
              <a:off x="4459524" y="4216171"/>
              <a:ext cx="149430" cy="375398"/>
            </a:xfrm>
            <a:custGeom>
              <a:avLst/>
              <a:gdLst/>
              <a:ahLst/>
              <a:cxnLst/>
              <a:rect l="l" t="t" r="r" b="b"/>
              <a:pathLst>
                <a:path w="4832" h="12138" extrusionOk="0">
                  <a:moveTo>
                    <a:pt x="1474" y="1"/>
                  </a:moveTo>
                  <a:lnTo>
                    <a:pt x="1474" y="1"/>
                  </a:lnTo>
                  <a:cubicBezTo>
                    <a:pt x="1521" y="677"/>
                    <a:pt x="1618" y="1354"/>
                    <a:pt x="1851" y="2150"/>
                  </a:cubicBezTo>
                  <a:cubicBezTo>
                    <a:pt x="2050" y="2823"/>
                    <a:pt x="2033" y="3362"/>
                    <a:pt x="1886" y="4041"/>
                  </a:cubicBezTo>
                  <a:cubicBezTo>
                    <a:pt x="1775" y="4543"/>
                    <a:pt x="1662" y="5044"/>
                    <a:pt x="1542" y="5545"/>
                  </a:cubicBezTo>
                  <a:cubicBezTo>
                    <a:pt x="1306" y="6548"/>
                    <a:pt x="1058" y="7547"/>
                    <a:pt x="824" y="8549"/>
                  </a:cubicBezTo>
                  <a:cubicBezTo>
                    <a:pt x="550" y="9748"/>
                    <a:pt x="276" y="10942"/>
                    <a:pt x="0" y="12137"/>
                  </a:cubicBezTo>
                  <a:lnTo>
                    <a:pt x="2565" y="4721"/>
                  </a:lnTo>
                  <a:cubicBezTo>
                    <a:pt x="2751" y="4176"/>
                    <a:pt x="2967" y="3596"/>
                    <a:pt x="3437" y="3266"/>
                  </a:cubicBezTo>
                  <a:cubicBezTo>
                    <a:pt x="3716" y="3070"/>
                    <a:pt x="4055" y="2981"/>
                    <a:pt x="4337" y="2788"/>
                  </a:cubicBezTo>
                  <a:cubicBezTo>
                    <a:pt x="4615" y="2596"/>
                    <a:pt x="4831" y="2225"/>
                    <a:pt x="4676" y="1920"/>
                  </a:cubicBezTo>
                  <a:lnTo>
                    <a:pt x="4676" y="1920"/>
                  </a:lnTo>
                  <a:cubicBezTo>
                    <a:pt x="4391" y="2056"/>
                    <a:pt x="4075" y="2124"/>
                    <a:pt x="3759" y="2124"/>
                  </a:cubicBezTo>
                  <a:cubicBezTo>
                    <a:pt x="3359" y="2124"/>
                    <a:pt x="2959" y="2016"/>
                    <a:pt x="2620" y="1803"/>
                  </a:cubicBezTo>
                  <a:cubicBezTo>
                    <a:pt x="2036" y="1415"/>
                    <a:pt x="1700" y="739"/>
                    <a:pt x="14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572;p56">
              <a:extLst>
                <a:ext uri="{FF2B5EF4-FFF2-40B4-BE49-F238E27FC236}">
                  <a16:creationId xmlns:a16="http://schemas.microsoft.com/office/drawing/2014/main" id="{4D51A7AC-0A6D-537C-767D-5099F12F0538}"/>
                </a:ext>
              </a:extLst>
            </p:cNvPr>
            <p:cNvSpPr/>
            <p:nvPr/>
          </p:nvSpPr>
          <p:spPr>
            <a:xfrm>
              <a:off x="4631313" y="4228913"/>
              <a:ext cx="85941" cy="227039"/>
            </a:xfrm>
            <a:custGeom>
              <a:avLst/>
              <a:gdLst/>
              <a:ahLst/>
              <a:cxnLst/>
              <a:rect l="l" t="t" r="r" b="b"/>
              <a:pathLst>
                <a:path w="2779" h="7341" extrusionOk="0">
                  <a:moveTo>
                    <a:pt x="2778" y="1"/>
                  </a:moveTo>
                  <a:cubicBezTo>
                    <a:pt x="2637" y="179"/>
                    <a:pt x="2496" y="354"/>
                    <a:pt x="2349" y="522"/>
                  </a:cubicBezTo>
                  <a:cubicBezTo>
                    <a:pt x="1861" y="1089"/>
                    <a:pt x="1326" y="1618"/>
                    <a:pt x="752" y="2098"/>
                  </a:cubicBezTo>
                  <a:cubicBezTo>
                    <a:pt x="540" y="2277"/>
                    <a:pt x="313" y="2455"/>
                    <a:pt x="193" y="2706"/>
                  </a:cubicBezTo>
                  <a:cubicBezTo>
                    <a:pt x="76" y="2946"/>
                    <a:pt x="69" y="3225"/>
                    <a:pt x="62" y="3493"/>
                  </a:cubicBezTo>
                  <a:cubicBezTo>
                    <a:pt x="45" y="4673"/>
                    <a:pt x="25" y="5857"/>
                    <a:pt x="4" y="7039"/>
                  </a:cubicBezTo>
                  <a:cubicBezTo>
                    <a:pt x="1" y="7139"/>
                    <a:pt x="1" y="7238"/>
                    <a:pt x="4" y="7341"/>
                  </a:cubicBezTo>
                  <a:cubicBezTo>
                    <a:pt x="196" y="5618"/>
                    <a:pt x="526" y="4028"/>
                    <a:pt x="1178" y="2655"/>
                  </a:cubicBezTo>
                  <a:cubicBezTo>
                    <a:pt x="1972" y="989"/>
                    <a:pt x="2627" y="217"/>
                    <a:pt x="2627" y="217"/>
                  </a:cubicBezTo>
                  <a:cubicBezTo>
                    <a:pt x="2627" y="217"/>
                    <a:pt x="2685" y="135"/>
                    <a:pt x="27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73;p56">
              <a:extLst>
                <a:ext uri="{FF2B5EF4-FFF2-40B4-BE49-F238E27FC236}">
                  <a16:creationId xmlns:a16="http://schemas.microsoft.com/office/drawing/2014/main" id="{30885421-0FA7-0C64-8640-5BE817D421B0}"/>
                </a:ext>
              </a:extLst>
            </p:cNvPr>
            <p:cNvSpPr/>
            <p:nvPr/>
          </p:nvSpPr>
          <p:spPr>
            <a:xfrm>
              <a:off x="4687999" y="4013897"/>
              <a:ext cx="25822" cy="39680"/>
            </a:xfrm>
            <a:custGeom>
              <a:avLst/>
              <a:gdLst/>
              <a:ahLst/>
              <a:cxnLst/>
              <a:rect l="l" t="t" r="r" b="b"/>
              <a:pathLst>
                <a:path w="835" h="1283" extrusionOk="0">
                  <a:moveTo>
                    <a:pt x="497" y="0"/>
                  </a:moveTo>
                  <a:cubicBezTo>
                    <a:pt x="386" y="0"/>
                    <a:pt x="263" y="99"/>
                    <a:pt x="186" y="165"/>
                  </a:cubicBezTo>
                  <a:cubicBezTo>
                    <a:pt x="83" y="254"/>
                    <a:pt x="1" y="385"/>
                    <a:pt x="4" y="522"/>
                  </a:cubicBezTo>
                  <a:cubicBezTo>
                    <a:pt x="4" y="625"/>
                    <a:pt x="52" y="725"/>
                    <a:pt x="97" y="817"/>
                  </a:cubicBezTo>
                  <a:cubicBezTo>
                    <a:pt x="152" y="931"/>
                    <a:pt x="207" y="1044"/>
                    <a:pt x="258" y="1154"/>
                  </a:cubicBezTo>
                  <a:cubicBezTo>
                    <a:pt x="283" y="1202"/>
                    <a:pt x="310" y="1257"/>
                    <a:pt x="361" y="1274"/>
                  </a:cubicBezTo>
                  <a:cubicBezTo>
                    <a:pt x="376" y="1280"/>
                    <a:pt x="391" y="1282"/>
                    <a:pt x="406" y="1282"/>
                  </a:cubicBezTo>
                  <a:cubicBezTo>
                    <a:pt x="461" y="1282"/>
                    <a:pt x="515" y="1247"/>
                    <a:pt x="564" y="1212"/>
                  </a:cubicBezTo>
                  <a:cubicBezTo>
                    <a:pt x="670" y="1129"/>
                    <a:pt x="784" y="1037"/>
                    <a:pt x="814" y="907"/>
                  </a:cubicBezTo>
                  <a:cubicBezTo>
                    <a:pt x="835" y="811"/>
                    <a:pt x="808" y="714"/>
                    <a:pt x="784" y="622"/>
                  </a:cubicBezTo>
                  <a:cubicBezTo>
                    <a:pt x="746" y="484"/>
                    <a:pt x="715" y="137"/>
                    <a:pt x="605" y="42"/>
                  </a:cubicBezTo>
                  <a:cubicBezTo>
                    <a:pt x="572" y="12"/>
                    <a:pt x="535" y="0"/>
                    <a:pt x="4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74;p56">
              <a:extLst>
                <a:ext uri="{FF2B5EF4-FFF2-40B4-BE49-F238E27FC236}">
                  <a16:creationId xmlns:a16="http://schemas.microsoft.com/office/drawing/2014/main" id="{5905AE38-2285-8691-5FF9-B0ADDB8F9CF5}"/>
                </a:ext>
              </a:extLst>
            </p:cNvPr>
            <p:cNvSpPr/>
            <p:nvPr/>
          </p:nvSpPr>
          <p:spPr>
            <a:xfrm>
              <a:off x="3115364" y="4373443"/>
              <a:ext cx="387428" cy="591241"/>
            </a:xfrm>
            <a:custGeom>
              <a:avLst/>
              <a:gdLst/>
              <a:ahLst/>
              <a:cxnLst/>
              <a:rect l="l" t="t" r="r" b="b"/>
              <a:pathLst>
                <a:path w="12528" h="19117" extrusionOk="0">
                  <a:moveTo>
                    <a:pt x="11255" y="0"/>
                  </a:moveTo>
                  <a:cubicBezTo>
                    <a:pt x="11255" y="0"/>
                    <a:pt x="941" y="2946"/>
                    <a:pt x="0" y="11492"/>
                  </a:cubicBezTo>
                  <a:lnTo>
                    <a:pt x="6650" y="19117"/>
                  </a:lnTo>
                  <a:lnTo>
                    <a:pt x="12528" y="16659"/>
                  </a:lnTo>
                  <a:lnTo>
                    <a:pt x="1125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75;p56">
              <a:extLst>
                <a:ext uri="{FF2B5EF4-FFF2-40B4-BE49-F238E27FC236}">
                  <a16:creationId xmlns:a16="http://schemas.microsoft.com/office/drawing/2014/main" id="{112FCCAE-123F-B6E9-8F65-97334BE50610}"/>
                </a:ext>
              </a:extLst>
            </p:cNvPr>
            <p:cNvSpPr/>
            <p:nvPr/>
          </p:nvSpPr>
          <p:spPr>
            <a:xfrm>
              <a:off x="3099963" y="3755891"/>
              <a:ext cx="518550" cy="955010"/>
            </a:xfrm>
            <a:custGeom>
              <a:avLst/>
              <a:gdLst/>
              <a:ahLst/>
              <a:cxnLst/>
              <a:rect l="l" t="t" r="r" b="b"/>
              <a:pathLst>
                <a:path w="16768" h="30879" extrusionOk="0">
                  <a:moveTo>
                    <a:pt x="10453" y="0"/>
                  </a:moveTo>
                  <a:cubicBezTo>
                    <a:pt x="9975" y="0"/>
                    <a:pt x="9703" y="799"/>
                    <a:pt x="9703" y="799"/>
                  </a:cubicBezTo>
                  <a:cubicBezTo>
                    <a:pt x="9703" y="799"/>
                    <a:pt x="8443" y="4944"/>
                    <a:pt x="7451" y="7079"/>
                  </a:cubicBezTo>
                  <a:cubicBezTo>
                    <a:pt x="7242" y="7089"/>
                    <a:pt x="7242" y="7089"/>
                    <a:pt x="6908" y="7158"/>
                  </a:cubicBezTo>
                  <a:cubicBezTo>
                    <a:pt x="6867" y="5156"/>
                    <a:pt x="7852" y="751"/>
                    <a:pt x="7684" y="339"/>
                  </a:cubicBezTo>
                  <a:cubicBezTo>
                    <a:pt x="7603" y="136"/>
                    <a:pt x="7440" y="49"/>
                    <a:pt x="7266" y="49"/>
                  </a:cubicBezTo>
                  <a:cubicBezTo>
                    <a:pt x="6984" y="49"/>
                    <a:pt x="6672" y="277"/>
                    <a:pt x="6630" y="604"/>
                  </a:cubicBezTo>
                  <a:lnTo>
                    <a:pt x="5445" y="6066"/>
                  </a:lnTo>
                  <a:cubicBezTo>
                    <a:pt x="5147" y="7436"/>
                    <a:pt x="4608" y="8741"/>
                    <a:pt x="3815" y="9897"/>
                  </a:cubicBezTo>
                  <a:cubicBezTo>
                    <a:pt x="3719" y="10038"/>
                    <a:pt x="3626" y="10169"/>
                    <a:pt x="3534" y="10275"/>
                  </a:cubicBezTo>
                  <a:cubicBezTo>
                    <a:pt x="3094" y="9530"/>
                    <a:pt x="2290" y="8205"/>
                    <a:pt x="1621" y="7251"/>
                  </a:cubicBezTo>
                  <a:cubicBezTo>
                    <a:pt x="1170" y="6608"/>
                    <a:pt x="804" y="6425"/>
                    <a:pt x="535" y="6425"/>
                  </a:cubicBezTo>
                  <a:cubicBezTo>
                    <a:pt x="221" y="6425"/>
                    <a:pt x="42" y="6676"/>
                    <a:pt x="18" y="6736"/>
                  </a:cubicBezTo>
                  <a:cubicBezTo>
                    <a:pt x="0" y="6784"/>
                    <a:pt x="347" y="7762"/>
                    <a:pt x="753" y="8878"/>
                  </a:cubicBezTo>
                  <a:cubicBezTo>
                    <a:pt x="1525" y="10996"/>
                    <a:pt x="2479" y="13046"/>
                    <a:pt x="3599" y="15003"/>
                  </a:cubicBezTo>
                  <a:cubicBezTo>
                    <a:pt x="3952" y="15621"/>
                    <a:pt x="4230" y="16098"/>
                    <a:pt x="4261" y="16122"/>
                  </a:cubicBezTo>
                  <a:cubicBezTo>
                    <a:pt x="4642" y="18656"/>
                    <a:pt x="7296" y="30879"/>
                    <a:pt x="7296" y="30879"/>
                  </a:cubicBezTo>
                  <a:lnTo>
                    <a:pt x="12371" y="28949"/>
                  </a:lnTo>
                  <a:lnTo>
                    <a:pt x="8573" y="16730"/>
                  </a:lnTo>
                  <a:cubicBezTo>
                    <a:pt x="8573" y="16730"/>
                    <a:pt x="10641" y="13393"/>
                    <a:pt x="11324" y="11693"/>
                  </a:cubicBezTo>
                  <a:cubicBezTo>
                    <a:pt x="12892" y="10059"/>
                    <a:pt x="16281" y="7075"/>
                    <a:pt x="16556" y="6625"/>
                  </a:cubicBezTo>
                  <a:cubicBezTo>
                    <a:pt x="16768" y="6276"/>
                    <a:pt x="16567" y="5865"/>
                    <a:pt x="16254" y="5865"/>
                  </a:cubicBezTo>
                  <a:cubicBezTo>
                    <a:pt x="16132" y="5865"/>
                    <a:pt x="15992" y="5928"/>
                    <a:pt x="15852" y="6083"/>
                  </a:cubicBezTo>
                  <a:cubicBezTo>
                    <a:pt x="15416" y="6564"/>
                    <a:pt x="11848" y="9221"/>
                    <a:pt x="11007" y="9846"/>
                  </a:cubicBezTo>
                  <a:cubicBezTo>
                    <a:pt x="10888" y="9685"/>
                    <a:pt x="10753" y="9517"/>
                    <a:pt x="10609" y="9348"/>
                  </a:cubicBezTo>
                  <a:lnTo>
                    <a:pt x="13569" y="2818"/>
                  </a:lnTo>
                  <a:cubicBezTo>
                    <a:pt x="13569" y="2818"/>
                    <a:pt x="13899" y="1901"/>
                    <a:pt x="13634" y="1726"/>
                  </a:cubicBezTo>
                  <a:cubicBezTo>
                    <a:pt x="13531" y="1659"/>
                    <a:pt x="13425" y="1628"/>
                    <a:pt x="13320" y="1628"/>
                  </a:cubicBezTo>
                  <a:cubicBezTo>
                    <a:pt x="12996" y="1628"/>
                    <a:pt x="12680" y="1925"/>
                    <a:pt x="12477" y="2372"/>
                  </a:cubicBezTo>
                  <a:cubicBezTo>
                    <a:pt x="12243" y="2890"/>
                    <a:pt x="10118" y="7051"/>
                    <a:pt x="9425" y="8099"/>
                  </a:cubicBezTo>
                  <a:cubicBezTo>
                    <a:pt x="9288" y="7972"/>
                    <a:pt x="9150" y="7848"/>
                    <a:pt x="9020" y="7731"/>
                  </a:cubicBezTo>
                  <a:lnTo>
                    <a:pt x="11038" y="782"/>
                  </a:lnTo>
                  <a:cubicBezTo>
                    <a:pt x="11038" y="782"/>
                    <a:pt x="11141" y="188"/>
                    <a:pt x="10585" y="20"/>
                  </a:cubicBezTo>
                  <a:cubicBezTo>
                    <a:pt x="10540" y="6"/>
                    <a:pt x="10495" y="0"/>
                    <a:pt x="104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76;p56">
              <a:extLst>
                <a:ext uri="{FF2B5EF4-FFF2-40B4-BE49-F238E27FC236}">
                  <a16:creationId xmlns:a16="http://schemas.microsoft.com/office/drawing/2014/main" id="{E5FCF3AF-304E-DF51-2875-38F0F5516B6C}"/>
                </a:ext>
              </a:extLst>
            </p:cNvPr>
            <p:cNvSpPr/>
            <p:nvPr/>
          </p:nvSpPr>
          <p:spPr>
            <a:xfrm>
              <a:off x="3175452" y="4157252"/>
              <a:ext cx="156419" cy="462242"/>
            </a:xfrm>
            <a:custGeom>
              <a:avLst/>
              <a:gdLst/>
              <a:ahLst/>
              <a:cxnLst/>
              <a:rect l="l" t="t" r="r" b="b"/>
              <a:pathLst>
                <a:path w="5058" h="14946" extrusionOk="0">
                  <a:moveTo>
                    <a:pt x="1" y="0"/>
                  </a:moveTo>
                  <a:cubicBezTo>
                    <a:pt x="670" y="1164"/>
                    <a:pt x="1755" y="3097"/>
                    <a:pt x="1820" y="3145"/>
                  </a:cubicBezTo>
                  <a:cubicBezTo>
                    <a:pt x="1985" y="4244"/>
                    <a:pt x="2579" y="7169"/>
                    <a:pt x="3200" y="10128"/>
                  </a:cubicBezTo>
                  <a:cubicBezTo>
                    <a:pt x="3557" y="11838"/>
                    <a:pt x="3921" y="13558"/>
                    <a:pt x="4220" y="14945"/>
                  </a:cubicBezTo>
                  <a:cubicBezTo>
                    <a:pt x="4515" y="14681"/>
                    <a:pt x="4793" y="14416"/>
                    <a:pt x="5058" y="14148"/>
                  </a:cubicBezTo>
                  <a:cubicBezTo>
                    <a:pt x="4649" y="12264"/>
                    <a:pt x="4155" y="10396"/>
                    <a:pt x="3715" y="8525"/>
                  </a:cubicBezTo>
                  <a:cubicBezTo>
                    <a:pt x="3427" y="7293"/>
                    <a:pt x="3125" y="6057"/>
                    <a:pt x="2933" y="4804"/>
                  </a:cubicBezTo>
                  <a:cubicBezTo>
                    <a:pt x="2853" y="4289"/>
                    <a:pt x="3691" y="3577"/>
                    <a:pt x="3248" y="3313"/>
                  </a:cubicBezTo>
                  <a:cubicBezTo>
                    <a:pt x="2692" y="2973"/>
                    <a:pt x="1899" y="2468"/>
                    <a:pt x="1302" y="1655"/>
                  </a:cubicBezTo>
                  <a:cubicBezTo>
                    <a:pt x="873" y="1075"/>
                    <a:pt x="437" y="536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77;p56">
              <a:extLst>
                <a:ext uri="{FF2B5EF4-FFF2-40B4-BE49-F238E27FC236}">
                  <a16:creationId xmlns:a16="http://schemas.microsoft.com/office/drawing/2014/main" id="{BAF308F9-2B41-E2E1-DE65-7234DE8D451D}"/>
                </a:ext>
              </a:extLst>
            </p:cNvPr>
            <p:cNvSpPr/>
            <p:nvPr/>
          </p:nvSpPr>
          <p:spPr>
            <a:xfrm>
              <a:off x="3220819" y="4090075"/>
              <a:ext cx="93857" cy="146844"/>
            </a:xfrm>
            <a:custGeom>
              <a:avLst/>
              <a:gdLst/>
              <a:ahLst/>
              <a:cxnLst/>
              <a:rect l="l" t="t" r="r" b="b"/>
              <a:pathLst>
                <a:path w="3035" h="4748" extrusionOk="0">
                  <a:moveTo>
                    <a:pt x="145" y="0"/>
                  </a:moveTo>
                  <a:cubicBezTo>
                    <a:pt x="34" y="0"/>
                    <a:pt x="1" y="62"/>
                    <a:pt x="157" y="257"/>
                  </a:cubicBezTo>
                  <a:cubicBezTo>
                    <a:pt x="518" y="703"/>
                    <a:pt x="978" y="1049"/>
                    <a:pt x="1315" y="1534"/>
                  </a:cubicBezTo>
                  <a:cubicBezTo>
                    <a:pt x="1953" y="2447"/>
                    <a:pt x="2461" y="3621"/>
                    <a:pt x="2510" y="4747"/>
                  </a:cubicBezTo>
                  <a:cubicBezTo>
                    <a:pt x="2478" y="4022"/>
                    <a:pt x="2773" y="3333"/>
                    <a:pt x="2904" y="2618"/>
                  </a:cubicBezTo>
                  <a:cubicBezTo>
                    <a:pt x="3034" y="1908"/>
                    <a:pt x="2938" y="1056"/>
                    <a:pt x="2341" y="648"/>
                  </a:cubicBezTo>
                  <a:cubicBezTo>
                    <a:pt x="1871" y="325"/>
                    <a:pt x="1260" y="363"/>
                    <a:pt x="738" y="170"/>
                  </a:cubicBezTo>
                  <a:cubicBezTo>
                    <a:pt x="591" y="117"/>
                    <a:pt x="296" y="0"/>
                    <a:pt x="1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78;p56">
              <a:extLst>
                <a:ext uri="{FF2B5EF4-FFF2-40B4-BE49-F238E27FC236}">
                  <a16:creationId xmlns:a16="http://schemas.microsoft.com/office/drawing/2014/main" id="{EB4A2AFB-15A6-2AC9-3F68-0738A38585F8}"/>
                </a:ext>
              </a:extLst>
            </p:cNvPr>
            <p:cNvSpPr/>
            <p:nvPr/>
          </p:nvSpPr>
          <p:spPr>
            <a:xfrm>
              <a:off x="3376774" y="4041053"/>
              <a:ext cx="87796" cy="89473"/>
            </a:xfrm>
            <a:custGeom>
              <a:avLst/>
              <a:gdLst/>
              <a:ahLst/>
              <a:cxnLst/>
              <a:rect l="l" t="t" r="r" b="b"/>
              <a:pathLst>
                <a:path w="2839" h="2893" extrusionOk="0">
                  <a:moveTo>
                    <a:pt x="0" y="1"/>
                  </a:moveTo>
                  <a:lnTo>
                    <a:pt x="0" y="1"/>
                  </a:lnTo>
                  <a:cubicBezTo>
                    <a:pt x="127" y="379"/>
                    <a:pt x="412" y="684"/>
                    <a:pt x="707" y="952"/>
                  </a:cubicBezTo>
                  <a:cubicBezTo>
                    <a:pt x="1006" y="1224"/>
                    <a:pt x="1329" y="1467"/>
                    <a:pt x="1569" y="1787"/>
                  </a:cubicBezTo>
                  <a:cubicBezTo>
                    <a:pt x="1813" y="2102"/>
                    <a:pt x="1953" y="2490"/>
                    <a:pt x="1885" y="2892"/>
                  </a:cubicBezTo>
                  <a:cubicBezTo>
                    <a:pt x="2839" y="1728"/>
                    <a:pt x="899" y="485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79;p56">
              <a:extLst>
                <a:ext uri="{FF2B5EF4-FFF2-40B4-BE49-F238E27FC236}">
                  <a16:creationId xmlns:a16="http://schemas.microsoft.com/office/drawing/2014/main" id="{382CEC76-D6F5-5EDF-3140-92AF644D3C45}"/>
                </a:ext>
              </a:extLst>
            </p:cNvPr>
            <p:cNvSpPr/>
            <p:nvPr/>
          </p:nvSpPr>
          <p:spPr>
            <a:xfrm>
              <a:off x="3310502" y="3945390"/>
              <a:ext cx="304766" cy="705827"/>
            </a:xfrm>
            <a:custGeom>
              <a:avLst/>
              <a:gdLst/>
              <a:ahLst/>
              <a:cxnLst/>
              <a:rect l="l" t="t" r="r" b="b"/>
              <a:pathLst>
                <a:path w="9855" h="22822" extrusionOk="0">
                  <a:moveTo>
                    <a:pt x="9799" y="1"/>
                  </a:moveTo>
                  <a:lnTo>
                    <a:pt x="4446" y="4866"/>
                  </a:lnTo>
                  <a:lnTo>
                    <a:pt x="1656" y="9374"/>
                  </a:lnTo>
                  <a:cubicBezTo>
                    <a:pt x="1413" y="9763"/>
                    <a:pt x="992" y="9988"/>
                    <a:pt x="551" y="9988"/>
                  </a:cubicBezTo>
                  <a:cubicBezTo>
                    <a:pt x="435" y="9988"/>
                    <a:pt x="318" y="9972"/>
                    <a:pt x="203" y="9940"/>
                  </a:cubicBezTo>
                  <a:lnTo>
                    <a:pt x="1" y="9882"/>
                  </a:lnTo>
                  <a:lnTo>
                    <a:pt x="1299" y="10788"/>
                  </a:lnTo>
                  <a:lnTo>
                    <a:pt x="5034" y="22358"/>
                  </a:lnTo>
                  <a:lnTo>
                    <a:pt x="5563" y="22822"/>
                  </a:lnTo>
                  <a:lnTo>
                    <a:pt x="1765" y="10603"/>
                  </a:lnTo>
                  <a:cubicBezTo>
                    <a:pt x="1765" y="10603"/>
                    <a:pt x="3833" y="7266"/>
                    <a:pt x="4516" y="5566"/>
                  </a:cubicBezTo>
                  <a:cubicBezTo>
                    <a:pt x="6084" y="3932"/>
                    <a:pt x="9473" y="948"/>
                    <a:pt x="9748" y="498"/>
                  </a:cubicBezTo>
                  <a:cubicBezTo>
                    <a:pt x="9851" y="330"/>
                    <a:pt x="9854" y="145"/>
                    <a:pt x="97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80;p56">
              <a:extLst>
                <a:ext uri="{FF2B5EF4-FFF2-40B4-BE49-F238E27FC236}">
                  <a16:creationId xmlns:a16="http://schemas.microsoft.com/office/drawing/2014/main" id="{139EB5B8-ABB2-80DE-9DD7-7A5B59582A71}"/>
                </a:ext>
              </a:extLst>
            </p:cNvPr>
            <p:cNvSpPr/>
            <p:nvPr/>
          </p:nvSpPr>
          <p:spPr>
            <a:xfrm>
              <a:off x="4578988" y="2780217"/>
              <a:ext cx="960252" cy="914712"/>
            </a:xfrm>
            <a:custGeom>
              <a:avLst/>
              <a:gdLst/>
              <a:ahLst/>
              <a:cxnLst/>
              <a:rect l="l" t="t" r="r" b="b"/>
              <a:pathLst>
                <a:path w="31051" h="29576" extrusionOk="0">
                  <a:moveTo>
                    <a:pt x="24620" y="0"/>
                  </a:moveTo>
                  <a:lnTo>
                    <a:pt x="0" y="14873"/>
                  </a:lnTo>
                  <a:cubicBezTo>
                    <a:pt x="312" y="15296"/>
                    <a:pt x="1267" y="16885"/>
                    <a:pt x="2410" y="18839"/>
                  </a:cubicBezTo>
                  <a:cubicBezTo>
                    <a:pt x="2835" y="18863"/>
                    <a:pt x="3416" y="18904"/>
                    <a:pt x="4082" y="18949"/>
                  </a:cubicBezTo>
                  <a:lnTo>
                    <a:pt x="9802" y="29080"/>
                  </a:lnTo>
                  <a:cubicBezTo>
                    <a:pt x="10893" y="29331"/>
                    <a:pt x="12415" y="29575"/>
                    <a:pt x="14194" y="29575"/>
                  </a:cubicBezTo>
                  <a:cubicBezTo>
                    <a:pt x="16808" y="29575"/>
                    <a:pt x="19976" y="29047"/>
                    <a:pt x="23147" y="27233"/>
                  </a:cubicBezTo>
                  <a:cubicBezTo>
                    <a:pt x="30727" y="22894"/>
                    <a:pt x="31050" y="14684"/>
                    <a:pt x="31050" y="14684"/>
                  </a:cubicBezTo>
                  <a:lnTo>
                    <a:pt x="2462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1;p56">
              <a:extLst>
                <a:ext uri="{FF2B5EF4-FFF2-40B4-BE49-F238E27FC236}">
                  <a16:creationId xmlns:a16="http://schemas.microsoft.com/office/drawing/2014/main" id="{B449651E-8F53-0BFD-DEF4-C567A09958D1}"/>
                </a:ext>
              </a:extLst>
            </p:cNvPr>
            <p:cNvSpPr/>
            <p:nvPr/>
          </p:nvSpPr>
          <p:spPr>
            <a:xfrm>
              <a:off x="4653518" y="3362850"/>
              <a:ext cx="228629" cy="316790"/>
            </a:xfrm>
            <a:custGeom>
              <a:avLst/>
              <a:gdLst/>
              <a:ahLst/>
              <a:cxnLst/>
              <a:rect l="l" t="t" r="r" b="b"/>
              <a:pathLst>
                <a:path w="7393" h="10243" extrusionOk="0">
                  <a:moveTo>
                    <a:pt x="0" y="1"/>
                  </a:moveTo>
                  <a:lnTo>
                    <a:pt x="0" y="1"/>
                  </a:lnTo>
                  <a:cubicBezTo>
                    <a:pt x="2379" y="4069"/>
                    <a:pt x="5583" y="9713"/>
                    <a:pt x="5583" y="9713"/>
                  </a:cubicBezTo>
                  <a:cubicBezTo>
                    <a:pt x="5583" y="9713"/>
                    <a:pt x="6252" y="9981"/>
                    <a:pt x="7392" y="10242"/>
                  </a:cubicBezTo>
                  <a:lnTo>
                    <a:pt x="1672" y="111"/>
                  </a:lnTo>
                  <a:cubicBezTo>
                    <a:pt x="1006" y="66"/>
                    <a:pt x="425" y="25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82;p56">
              <a:extLst>
                <a:ext uri="{FF2B5EF4-FFF2-40B4-BE49-F238E27FC236}">
                  <a16:creationId xmlns:a16="http://schemas.microsoft.com/office/drawing/2014/main" id="{6C2047AB-887B-CA4E-17AE-C36AA0FA0ED1}"/>
                </a:ext>
              </a:extLst>
            </p:cNvPr>
            <p:cNvSpPr/>
            <p:nvPr/>
          </p:nvSpPr>
          <p:spPr>
            <a:xfrm>
              <a:off x="4806721" y="3374108"/>
              <a:ext cx="275758" cy="320842"/>
            </a:xfrm>
            <a:custGeom>
              <a:avLst/>
              <a:gdLst/>
              <a:ahLst/>
              <a:cxnLst/>
              <a:rect l="l" t="t" r="r" b="b"/>
              <a:pathLst>
                <a:path w="8917" h="10374" extrusionOk="0">
                  <a:moveTo>
                    <a:pt x="0" y="0"/>
                  </a:moveTo>
                  <a:lnTo>
                    <a:pt x="4505" y="10252"/>
                  </a:lnTo>
                  <a:cubicBezTo>
                    <a:pt x="5172" y="10326"/>
                    <a:pt x="5905" y="10374"/>
                    <a:pt x="6686" y="10374"/>
                  </a:cubicBezTo>
                  <a:cubicBezTo>
                    <a:pt x="7393" y="10374"/>
                    <a:pt x="8140" y="10335"/>
                    <a:pt x="8916" y="10243"/>
                  </a:cubicBezTo>
                  <a:lnTo>
                    <a:pt x="3667" y="285"/>
                  </a:lnTo>
                  <a:cubicBezTo>
                    <a:pt x="3667" y="285"/>
                    <a:pt x="1965" y="149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583;p56">
              <a:extLst>
                <a:ext uri="{FF2B5EF4-FFF2-40B4-BE49-F238E27FC236}">
                  <a16:creationId xmlns:a16="http://schemas.microsoft.com/office/drawing/2014/main" id="{62E38EB1-056B-2A63-5CAD-C9BF22C327E5}"/>
                </a:ext>
              </a:extLst>
            </p:cNvPr>
            <p:cNvSpPr/>
            <p:nvPr/>
          </p:nvSpPr>
          <p:spPr>
            <a:xfrm>
              <a:off x="4700740" y="3366252"/>
              <a:ext cx="245297" cy="324955"/>
            </a:xfrm>
            <a:custGeom>
              <a:avLst/>
              <a:gdLst/>
              <a:ahLst/>
              <a:cxnLst/>
              <a:rect l="l" t="t" r="r" b="b"/>
              <a:pathLst>
                <a:path w="7932" h="10507" extrusionOk="0">
                  <a:moveTo>
                    <a:pt x="1" y="1"/>
                  </a:moveTo>
                  <a:lnTo>
                    <a:pt x="2847" y="5044"/>
                  </a:lnTo>
                  <a:lnTo>
                    <a:pt x="5721" y="10132"/>
                  </a:lnTo>
                  <a:cubicBezTo>
                    <a:pt x="6332" y="10273"/>
                    <a:pt x="7077" y="10410"/>
                    <a:pt x="7932" y="10506"/>
                  </a:cubicBezTo>
                  <a:lnTo>
                    <a:pt x="3427" y="254"/>
                  </a:lnTo>
                  <a:cubicBezTo>
                    <a:pt x="2277" y="165"/>
                    <a:pt x="1038" y="76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584;p56">
              <a:extLst>
                <a:ext uri="{FF2B5EF4-FFF2-40B4-BE49-F238E27FC236}">
                  <a16:creationId xmlns:a16="http://schemas.microsoft.com/office/drawing/2014/main" id="{1B937F0D-A42E-5801-5F48-A83FA8188945}"/>
                </a:ext>
              </a:extLst>
            </p:cNvPr>
            <p:cNvSpPr/>
            <p:nvPr/>
          </p:nvSpPr>
          <p:spPr>
            <a:xfrm>
              <a:off x="4338144" y="2658173"/>
              <a:ext cx="1194695" cy="769012"/>
            </a:xfrm>
            <a:custGeom>
              <a:avLst/>
              <a:gdLst/>
              <a:ahLst/>
              <a:cxnLst/>
              <a:rect l="l" t="t" r="r" b="b"/>
              <a:pathLst>
                <a:path w="38632" h="24865" extrusionOk="0">
                  <a:moveTo>
                    <a:pt x="38467" y="1"/>
                  </a:moveTo>
                  <a:lnTo>
                    <a:pt x="12855" y="145"/>
                  </a:lnTo>
                  <a:lnTo>
                    <a:pt x="1" y="21613"/>
                  </a:lnTo>
                  <a:lnTo>
                    <a:pt x="605" y="23309"/>
                  </a:lnTo>
                  <a:lnTo>
                    <a:pt x="26825" y="24865"/>
                  </a:lnTo>
                  <a:lnTo>
                    <a:pt x="38632" y="1954"/>
                  </a:lnTo>
                  <a:lnTo>
                    <a:pt x="3846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585;p56">
              <a:extLst>
                <a:ext uri="{FF2B5EF4-FFF2-40B4-BE49-F238E27FC236}">
                  <a16:creationId xmlns:a16="http://schemas.microsoft.com/office/drawing/2014/main" id="{3FA0AB0D-055F-269F-4DBD-D6329280C337}"/>
                </a:ext>
              </a:extLst>
            </p:cNvPr>
            <p:cNvSpPr/>
            <p:nvPr/>
          </p:nvSpPr>
          <p:spPr>
            <a:xfrm>
              <a:off x="4340184" y="2612243"/>
              <a:ext cx="1189592" cy="764404"/>
            </a:xfrm>
            <a:custGeom>
              <a:avLst/>
              <a:gdLst/>
              <a:ahLst/>
              <a:cxnLst/>
              <a:rect l="l" t="t" r="r" b="b"/>
              <a:pathLst>
                <a:path w="38467" h="24716" extrusionOk="0">
                  <a:moveTo>
                    <a:pt x="12251" y="0"/>
                  </a:moveTo>
                  <a:lnTo>
                    <a:pt x="1" y="23164"/>
                  </a:lnTo>
                  <a:lnTo>
                    <a:pt x="26221" y="24716"/>
                  </a:lnTo>
                  <a:lnTo>
                    <a:pt x="38467" y="1552"/>
                  </a:lnTo>
                  <a:lnTo>
                    <a:pt x="1225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586;p56">
              <a:extLst>
                <a:ext uri="{FF2B5EF4-FFF2-40B4-BE49-F238E27FC236}">
                  <a16:creationId xmlns:a16="http://schemas.microsoft.com/office/drawing/2014/main" id="{2450C6BA-D769-B8ED-9BED-C57327ABDCA7}"/>
                </a:ext>
              </a:extLst>
            </p:cNvPr>
            <p:cNvSpPr/>
            <p:nvPr/>
          </p:nvSpPr>
          <p:spPr>
            <a:xfrm>
              <a:off x="4340184" y="2643017"/>
              <a:ext cx="1189592" cy="733631"/>
            </a:xfrm>
            <a:custGeom>
              <a:avLst/>
              <a:gdLst/>
              <a:ahLst/>
              <a:cxnLst/>
              <a:rect l="l" t="t" r="r" b="b"/>
              <a:pathLst>
                <a:path w="38467" h="23721" extrusionOk="0">
                  <a:moveTo>
                    <a:pt x="29053" y="1"/>
                  </a:moveTo>
                  <a:cubicBezTo>
                    <a:pt x="22437" y="10451"/>
                    <a:pt x="13709" y="20301"/>
                    <a:pt x="759" y="20730"/>
                  </a:cubicBezTo>
                  <a:lnTo>
                    <a:pt x="1" y="22169"/>
                  </a:lnTo>
                  <a:lnTo>
                    <a:pt x="26221" y="23721"/>
                  </a:lnTo>
                  <a:lnTo>
                    <a:pt x="38467" y="557"/>
                  </a:lnTo>
                  <a:lnTo>
                    <a:pt x="2905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587;p56">
              <a:extLst>
                <a:ext uri="{FF2B5EF4-FFF2-40B4-BE49-F238E27FC236}">
                  <a16:creationId xmlns:a16="http://schemas.microsoft.com/office/drawing/2014/main" id="{A7B3DF4E-507F-69A1-9106-86E4BBB6CCA9}"/>
                </a:ext>
              </a:extLst>
            </p:cNvPr>
            <p:cNvSpPr/>
            <p:nvPr/>
          </p:nvSpPr>
          <p:spPr>
            <a:xfrm>
              <a:off x="4316094" y="2878322"/>
              <a:ext cx="631117" cy="757105"/>
            </a:xfrm>
            <a:custGeom>
              <a:avLst/>
              <a:gdLst/>
              <a:ahLst/>
              <a:cxnLst/>
              <a:rect l="l" t="t" r="r" b="b"/>
              <a:pathLst>
                <a:path w="20408" h="24480" extrusionOk="0">
                  <a:moveTo>
                    <a:pt x="16840" y="1"/>
                  </a:moveTo>
                  <a:cubicBezTo>
                    <a:pt x="16768" y="1"/>
                    <a:pt x="16694" y="3"/>
                    <a:pt x="16621" y="8"/>
                  </a:cubicBezTo>
                  <a:cubicBezTo>
                    <a:pt x="16545" y="11"/>
                    <a:pt x="16473" y="18"/>
                    <a:pt x="16401" y="29"/>
                  </a:cubicBezTo>
                  <a:cubicBezTo>
                    <a:pt x="12325" y="547"/>
                    <a:pt x="6856" y="8478"/>
                    <a:pt x="141" y="23615"/>
                  </a:cubicBezTo>
                  <a:cubicBezTo>
                    <a:pt x="0" y="23924"/>
                    <a:pt x="141" y="24288"/>
                    <a:pt x="453" y="24425"/>
                  </a:cubicBezTo>
                  <a:cubicBezTo>
                    <a:pt x="535" y="24462"/>
                    <a:pt x="620" y="24480"/>
                    <a:pt x="704" y="24480"/>
                  </a:cubicBezTo>
                  <a:cubicBezTo>
                    <a:pt x="938" y="24480"/>
                    <a:pt x="1163" y="24343"/>
                    <a:pt x="1263" y="24113"/>
                  </a:cubicBezTo>
                  <a:cubicBezTo>
                    <a:pt x="9970" y="4502"/>
                    <a:pt x="14667" y="1363"/>
                    <a:pt x="16697" y="1236"/>
                  </a:cubicBezTo>
                  <a:cubicBezTo>
                    <a:pt x="16741" y="1234"/>
                    <a:pt x="16785" y="1232"/>
                    <a:pt x="16829" y="1232"/>
                  </a:cubicBezTo>
                  <a:cubicBezTo>
                    <a:pt x="17713" y="1232"/>
                    <a:pt x="18482" y="1795"/>
                    <a:pt x="19175" y="2946"/>
                  </a:cubicBezTo>
                  <a:cubicBezTo>
                    <a:pt x="19290" y="3138"/>
                    <a:pt x="19493" y="3244"/>
                    <a:pt x="19702" y="3244"/>
                  </a:cubicBezTo>
                  <a:cubicBezTo>
                    <a:pt x="19810" y="3244"/>
                    <a:pt x="19920" y="3216"/>
                    <a:pt x="20020" y="3156"/>
                  </a:cubicBezTo>
                  <a:cubicBezTo>
                    <a:pt x="20311" y="2981"/>
                    <a:pt x="20408" y="2603"/>
                    <a:pt x="20232" y="2311"/>
                  </a:cubicBezTo>
                  <a:cubicBezTo>
                    <a:pt x="19308" y="778"/>
                    <a:pt x="18168" y="1"/>
                    <a:pt x="168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588;p56">
              <a:extLst>
                <a:ext uri="{FF2B5EF4-FFF2-40B4-BE49-F238E27FC236}">
                  <a16:creationId xmlns:a16="http://schemas.microsoft.com/office/drawing/2014/main" id="{3D61CB8F-E677-45C9-A799-ED5209D8EADC}"/>
                </a:ext>
              </a:extLst>
            </p:cNvPr>
            <p:cNvSpPr/>
            <p:nvPr/>
          </p:nvSpPr>
          <p:spPr>
            <a:xfrm>
              <a:off x="4378841" y="3369964"/>
              <a:ext cx="110650" cy="106762"/>
            </a:xfrm>
            <a:custGeom>
              <a:avLst/>
              <a:gdLst/>
              <a:ahLst/>
              <a:cxnLst/>
              <a:rect l="l" t="t" r="r" b="b"/>
              <a:pathLst>
                <a:path w="3578" h="3452" extrusionOk="0">
                  <a:moveTo>
                    <a:pt x="1789" y="0"/>
                  </a:moveTo>
                  <a:cubicBezTo>
                    <a:pt x="1749" y="0"/>
                    <a:pt x="1709" y="1"/>
                    <a:pt x="1669" y="4"/>
                  </a:cubicBezTo>
                  <a:cubicBezTo>
                    <a:pt x="717" y="69"/>
                    <a:pt x="1" y="893"/>
                    <a:pt x="66" y="1844"/>
                  </a:cubicBezTo>
                  <a:cubicBezTo>
                    <a:pt x="128" y="2756"/>
                    <a:pt x="886" y="3452"/>
                    <a:pt x="1786" y="3452"/>
                  </a:cubicBezTo>
                  <a:cubicBezTo>
                    <a:pt x="1826" y="3452"/>
                    <a:pt x="1865" y="3450"/>
                    <a:pt x="1906" y="3448"/>
                  </a:cubicBezTo>
                  <a:cubicBezTo>
                    <a:pt x="2860" y="3383"/>
                    <a:pt x="3577" y="2559"/>
                    <a:pt x="3512" y="1608"/>
                  </a:cubicBezTo>
                  <a:cubicBezTo>
                    <a:pt x="3450" y="697"/>
                    <a:pt x="2692" y="0"/>
                    <a:pt x="17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589;p56">
              <a:extLst>
                <a:ext uri="{FF2B5EF4-FFF2-40B4-BE49-F238E27FC236}">
                  <a16:creationId xmlns:a16="http://schemas.microsoft.com/office/drawing/2014/main" id="{F51D367E-5135-357F-78A0-A88FDA22C8A4}"/>
                </a:ext>
              </a:extLst>
            </p:cNvPr>
            <p:cNvSpPr/>
            <p:nvPr/>
          </p:nvSpPr>
          <p:spPr>
            <a:xfrm>
              <a:off x="4157355" y="3412985"/>
              <a:ext cx="358823" cy="330151"/>
            </a:xfrm>
            <a:custGeom>
              <a:avLst/>
              <a:gdLst/>
              <a:ahLst/>
              <a:cxnLst/>
              <a:rect l="l" t="t" r="r" b="b"/>
              <a:pathLst>
                <a:path w="11603" h="10675" extrusionOk="0">
                  <a:moveTo>
                    <a:pt x="8766" y="0"/>
                  </a:moveTo>
                  <a:cubicBezTo>
                    <a:pt x="8647" y="0"/>
                    <a:pt x="8514" y="19"/>
                    <a:pt x="8367" y="58"/>
                  </a:cubicBezTo>
                  <a:cubicBezTo>
                    <a:pt x="7873" y="189"/>
                    <a:pt x="7467" y="536"/>
                    <a:pt x="7083" y="873"/>
                  </a:cubicBezTo>
                  <a:cubicBezTo>
                    <a:pt x="4721" y="2933"/>
                    <a:pt x="2359" y="4992"/>
                    <a:pt x="0" y="7049"/>
                  </a:cubicBezTo>
                  <a:cubicBezTo>
                    <a:pt x="2284" y="8257"/>
                    <a:pt x="6854" y="10675"/>
                    <a:pt x="6854" y="10675"/>
                  </a:cubicBezTo>
                  <a:cubicBezTo>
                    <a:pt x="6854" y="10675"/>
                    <a:pt x="11602" y="0"/>
                    <a:pt x="87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590;p56">
              <a:extLst>
                <a:ext uri="{FF2B5EF4-FFF2-40B4-BE49-F238E27FC236}">
                  <a16:creationId xmlns:a16="http://schemas.microsoft.com/office/drawing/2014/main" id="{64177A9B-C666-F74D-C1BB-B2E5C7266B76}"/>
                </a:ext>
              </a:extLst>
            </p:cNvPr>
            <p:cNvSpPr/>
            <p:nvPr/>
          </p:nvSpPr>
          <p:spPr>
            <a:xfrm>
              <a:off x="5935797" y="4308462"/>
              <a:ext cx="382449" cy="835259"/>
            </a:xfrm>
            <a:custGeom>
              <a:avLst/>
              <a:gdLst/>
              <a:ahLst/>
              <a:cxnLst/>
              <a:rect l="l" t="t" r="r" b="b"/>
              <a:pathLst>
                <a:path w="12367" h="27007" extrusionOk="0">
                  <a:moveTo>
                    <a:pt x="9538" y="1"/>
                  </a:moveTo>
                  <a:cubicBezTo>
                    <a:pt x="9167" y="1"/>
                    <a:pt x="8959" y="508"/>
                    <a:pt x="8895" y="903"/>
                  </a:cubicBezTo>
                  <a:cubicBezTo>
                    <a:pt x="8611" y="2661"/>
                    <a:pt x="8329" y="4418"/>
                    <a:pt x="8047" y="6177"/>
                  </a:cubicBezTo>
                  <a:cubicBezTo>
                    <a:pt x="7965" y="4670"/>
                    <a:pt x="7886" y="3159"/>
                    <a:pt x="7807" y="1651"/>
                  </a:cubicBezTo>
                  <a:cubicBezTo>
                    <a:pt x="7790" y="1305"/>
                    <a:pt x="7700" y="869"/>
                    <a:pt x="7364" y="790"/>
                  </a:cubicBezTo>
                  <a:cubicBezTo>
                    <a:pt x="7330" y="782"/>
                    <a:pt x="7298" y="778"/>
                    <a:pt x="7267" y="778"/>
                  </a:cubicBezTo>
                  <a:cubicBezTo>
                    <a:pt x="6864" y="778"/>
                    <a:pt x="6678" y="1388"/>
                    <a:pt x="6678" y="1834"/>
                  </a:cubicBezTo>
                  <a:cubicBezTo>
                    <a:pt x="6674" y="3169"/>
                    <a:pt x="6670" y="4505"/>
                    <a:pt x="6667" y="5840"/>
                  </a:cubicBezTo>
                  <a:cubicBezTo>
                    <a:pt x="6667" y="6080"/>
                    <a:pt x="6573" y="6404"/>
                    <a:pt x="6353" y="6404"/>
                  </a:cubicBezTo>
                  <a:cubicBezTo>
                    <a:pt x="6339" y="6404"/>
                    <a:pt x="6325" y="6403"/>
                    <a:pt x="6310" y="6400"/>
                  </a:cubicBezTo>
                  <a:cubicBezTo>
                    <a:pt x="6221" y="5518"/>
                    <a:pt x="6131" y="4638"/>
                    <a:pt x="6042" y="3756"/>
                  </a:cubicBezTo>
                  <a:cubicBezTo>
                    <a:pt x="6018" y="3529"/>
                    <a:pt x="5990" y="3296"/>
                    <a:pt x="5864" y="3107"/>
                  </a:cubicBezTo>
                  <a:cubicBezTo>
                    <a:pt x="5771" y="2973"/>
                    <a:pt x="5606" y="2874"/>
                    <a:pt x="5448" y="2874"/>
                  </a:cubicBezTo>
                  <a:cubicBezTo>
                    <a:pt x="5388" y="2874"/>
                    <a:pt x="5330" y="2888"/>
                    <a:pt x="5277" y="2919"/>
                  </a:cubicBezTo>
                  <a:cubicBezTo>
                    <a:pt x="5077" y="3028"/>
                    <a:pt x="5043" y="3296"/>
                    <a:pt x="5040" y="3523"/>
                  </a:cubicBezTo>
                  <a:cubicBezTo>
                    <a:pt x="5016" y="5167"/>
                    <a:pt x="5503" y="6812"/>
                    <a:pt x="5277" y="8440"/>
                  </a:cubicBezTo>
                  <a:cubicBezTo>
                    <a:pt x="5198" y="8978"/>
                    <a:pt x="5043" y="9511"/>
                    <a:pt x="5060" y="10056"/>
                  </a:cubicBezTo>
                  <a:cubicBezTo>
                    <a:pt x="5074" y="10578"/>
                    <a:pt x="5242" y="11083"/>
                    <a:pt x="5335" y="11598"/>
                  </a:cubicBezTo>
                  <a:cubicBezTo>
                    <a:pt x="5616" y="13143"/>
                    <a:pt x="5208" y="14718"/>
                    <a:pt x="4803" y="16236"/>
                  </a:cubicBezTo>
                  <a:cubicBezTo>
                    <a:pt x="4796" y="16263"/>
                    <a:pt x="3951" y="16346"/>
                    <a:pt x="3865" y="16363"/>
                  </a:cubicBezTo>
                  <a:cubicBezTo>
                    <a:pt x="3543" y="16428"/>
                    <a:pt x="3224" y="16515"/>
                    <a:pt x="2911" y="16621"/>
                  </a:cubicBezTo>
                  <a:cubicBezTo>
                    <a:pt x="2287" y="16833"/>
                    <a:pt x="1689" y="17125"/>
                    <a:pt x="1140" y="17483"/>
                  </a:cubicBezTo>
                  <a:cubicBezTo>
                    <a:pt x="989" y="17582"/>
                    <a:pt x="845" y="17681"/>
                    <a:pt x="704" y="17788"/>
                  </a:cubicBezTo>
                  <a:lnTo>
                    <a:pt x="0" y="27006"/>
                  </a:lnTo>
                  <a:lnTo>
                    <a:pt x="6805" y="27006"/>
                  </a:lnTo>
                  <a:cubicBezTo>
                    <a:pt x="7334" y="23958"/>
                    <a:pt x="7858" y="20909"/>
                    <a:pt x="8387" y="17860"/>
                  </a:cubicBezTo>
                  <a:cubicBezTo>
                    <a:pt x="8462" y="17414"/>
                    <a:pt x="8542" y="16971"/>
                    <a:pt x="8617" y="16528"/>
                  </a:cubicBezTo>
                  <a:cubicBezTo>
                    <a:pt x="8830" y="15295"/>
                    <a:pt x="9047" y="14059"/>
                    <a:pt x="9386" y="12854"/>
                  </a:cubicBezTo>
                  <a:cubicBezTo>
                    <a:pt x="9492" y="12484"/>
                    <a:pt x="9613" y="12113"/>
                    <a:pt x="9723" y="11742"/>
                  </a:cubicBezTo>
                  <a:cubicBezTo>
                    <a:pt x="9936" y="11024"/>
                    <a:pt x="10118" y="10293"/>
                    <a:pt x="10300" y="9565"/>
                  </a:cubicBezTo>
                  <a:cubicBezTo>
                    <a:pt x="10945" y="6987"/>
                    <a:pt x="11587" y="4405"/>
                    <a:pt x="12232" y="1827"/>
                  </a:cubicBezTo>
                  <a:cubicBezTo>
                    <a:pt x="12322" y="1473"/>
                    <a:pt x="12366" y="1010"/>
                    <a:pt x="12047" y="834"/>
                  </a:cubicBezTo>
                  <a:cubicBezTo>
                    <a:pt x="12006" y="810"/>
                    <a:pt x="11964" y="797"/>
                    <a:pt x="11927" y="786"/>
                  </a:cubicBezTo>
                  <a:cubicBezTo>
                    <a:pt x="11900" y="781"/>
                    <a:pt x="11873" y="778"/>
                    <a:pt x="11847" y="778"/>
                  </a:cubicBezTo>
                  <a:cubicBezTo>
                    <a:pt x="11489" y="778"/>
                    <a:pt x="11184" y="1273"/>
                    <a:pt x="11069" y="1679"/>
                  </a:cubicBezTo>
                  <a:cubicBezTo>
                    <a:pt x="10708" y="2960"/>
                    <a:pt x="10344" y="4237"/>
                    <a:pt x="9984" y="5514"/>
                  </a:cubicBezTo>
                  <a:cubicBezTo>
                    <a:pt x="9917" y="5752"/>
                    <a:pt x="9769" y="6039"/>
                    <a:pt x="9544" y="6039"/>
                  </a:cubicBezTo>
                  <a:cubicBezTo>
                    <a:pt x="9525" y="6039"/>
                    <a:pt x="9506" y="6037"/>
                    <a:pt x="9486" y="6033"/>
                  </a:cubicBezTo>
                  <a:cubicBezTo>
                    <a:pt x="9661" y="4357"/>
                    <a:pt x="9839" y="2681"/>
                    <a:pt x="10018" y="1010"/>
                  </a:cubicBezTo>
                  <a:cubicBezTo>
                    <a:pt x="10059" y="618"/>
                    <a:pt x="10012" y="93"/>
                    <a:pt x="9627" y="10"/>
                  </a:cubicBezTo>
                  <a:cubicBezTo>
                    <a:pt x="9596" y="4"/>
                    <a:pt x="9566" y="1"/>
                    <a:pt x="953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591;p56">
              <a:extLst>
                <a:ext uri="{FF2B5EF4-FFF2-40B4-BE49-F238E27FC236}">
                  <a16:creationId xmlns:a16="http://schemas.microsoft.com/office/drawing/2014/main" id="{C0B4A269-3CC3-F03B-507F-29D1AD1FE923}"/>
                </a:ext>
              </a:extLst>
            </p:cNvPr>
            <p:cNvSpPr/>
            <p:nvPr/>
          </p:nvSpPr>
          <p:spPr>
            <a:xfrm>
              <a:off x="6374717" y="4518219"/>
              <a:ext cx="318218" cy="625509"/>
            </a:xfrm>
            <a:custGeom>
              <a:avLst/>
              <a:gdLst/>
              <a:ahLst/>
              <a:cxnLst/>
              <a:rect l="l" t="t" r="r" b="b"/>
              <a:pathLst>
                <a:path w="10290" h="20225" extrusionOk="0">
                  <a:moveTo>
                    <a:pt x="3827" y="1"/>
                  </a:moveTo>
                  <a:cubicBezTo>
                    <a:pt x="3801" y="1"/>
                    <a:pt x="3773" y="4"/>
                    <a:pt x="3745" y="13"/>
                  </a:cubicBezTo>
                  <a:cubicBezTo>
                    <a:pt x="3402" y="116"/>
                    <a:pt x="3468" y="483"/>
                    <a:pt x="3468" y="483"/>
                  </a:cubicBezTo>
                  <a:lnTo>
                    <a:pt x="4713" y="4778"/>
                  </a:lnTo>
                  <a:cubicBezTo>
                    <a:pt x="4635" y="4850"/>
                    <a:pt x="4549" y="4925"/>
                    <a:pt x="4463" y="5005"/>
                  </a:cubicBezTo>
                  <a:cubicBezTo>
                    <a:pt x="4034" y="4359"/>
                    <a:pt x="2723" y="1788"/>
                    <a:pt x="2575" y="1465"/>
                  </a:cubicBezTo>
                  <a:cubicBezTo>
                    <a:pt x="2451" y="1190"/>
                    <a:pt x="2255" y="1007"/>
                    <a:pt x="2056" y="1007"/>
                  </a:cubicBezTo>
                  <a:cubicBezTo>
                    <a:pt x="1991" y="1007"/>
                    <a:pt x="1927" y="1026"/>
                    <a:pt x="1864" y="1067"/>
                  </a:cubicBezTo>
                  <a:cubicBezTo>
                    <a:pt x="1699" y="1176"/>
                    <a:pt x="1902" y="1740"/>
                    <a:pt x="1902" y="1740"/>
                  </a:cubicBezTo>
                  <a:lnTo>
                    <a:pt x="3732" y="5777"/>
                  </a:lnTo>
                  <a:cubicBezTo>
                    <a:pt x="3642" y="5880"/>
                    <a:pt x="3560" y="5987"/>
                    <a:pt x="3485" y="6082"/>
                  </a:cubicBezTo>
                  <a:cubicBezTo>
                    <a:pt x="2967" y="5698"/>
                    <a:pt x="762" y="4057"/>
                    <a:pt x="491" y="3759"/>
                  </a:cubicBezTo>
                  <a:cubicBezTo>
                    <a:pt x="405" y="3664"/>
                    <a:pt x="319" y="3625"/>
                    <a:pt x="244" y="3625"/>
                  </a:cubicBezTo>
                  <a:cubicBezTo>
                    <a:pt x="144" y="3625"/>
                    <a:pt x="63" y="3692"/>
                    <a:pt x="24" y="3786"/>
                  </a:cubicBezTo>
                  <a:cubicBezTo>
                    <a:pt x="7" y="3830"/>
                    <a:pt x="0" y="3882"/>
                    <a:pt x="4" y="3933"/>
                  </a:cubicBezTo>
                  <a:cubicBezTo>
                    <a:pt x="4" y="3937"/>
                    <a:pt x="4" y="3937"/>
                    <a:pt x="7" y="3940"/>
                  </a:cubicBezTo>
                  <a:cubicBezTo>
                    <a:pt x="7" y="3961"/>
                    <a:pt x="10" y="3981"/>
                    <a:pt x="17" y="4006"/>
                  </a:cubicBezTo>
                  <a:cubicBezTo>
                    <a:pt x="21" y="4009"/>
                    <a:pt x="21" y="4016"/>
                    <a:pt x="24" y="4022"/>
                  </a:cubicBezTo>
                  <a:cubicBezTo>
                    <a:pt x="31" y="4047"/>
                    <a:pt x="41" y="4071"/>
                    <a:pt x="58" y="4095"/>
                  </a:cubicBezTo>
                  <a:cubicBezTo>
                    <a:pt x="113" y="4191"/>
                    <a:pt x="402" y="4472"/>
                    <a:pt x="790" y="4840"/>
                  </a:cubicBezTo>
                  <a:cubicBezTo>
                    <a:pt x="1002" y="5039"/>
                    <a:pt x="1246" y="5266"/>
                    <a:pt x="1500" y="5502"/>
                  </a:cubicBezTo>
                  <a:cubicBezTo>
                    <a:pt x="1582" y="5581"/>
                    <a:pt x="1669" y="5664"/>
                    <a:pt x="1755" y="5743"/>
                  </a:cubicBezTo>
                  <a:cubicBezTo>
                    <a:pt x="1970" y="5946"/>
                    <a:pt x="2190" y="6152"/>
                    <a:pt x="2400" y="6350"/>
                  </a:cubicBezTo>
                  <a:cubicBezTo>
                    <a:pt x="2527" y="6470"/>
                    <a:pt x="2647" y="6587"/>
                    <a:pt x="2764" y="6700"/>
                  </a:cubicBezTo>
                  <a:cubicBezTo>
                    <a:pt x="2843" y="6776"/>
                    <a:pt x="2918" y="6852"/>
                    <a:pt x="2990" y="6920"/>
                  </a:cubicBezTo>
                  <a:cubicBezTo>
                    <a:pt x="3100" y="7030"/>
                    <a:pt x="3200" y="7130"/>
                    <a:pt x="3289" y="7226"/>
                  </a:cubicBezTo>
                  <a:cubicBezTo>
                    <a:pt x="3711" y="8277"/>
                    <a:pt x="4989" y="10340"/>
                    <a:pt x="4989" y="10340"/>
                  </a:cubicBezTo>
                  <a:lnTo>
                    <a:pt x="4226" y="12791"/>
                  </a:lnTo>
                  <a:cubicBezTo>
                    <a:pt x="3512" y="12482"/>
                    <a:pt x="3024" y="12341"/>
                    <a:pt x="3024" y="12341"/>
                  </a:cubicBezTo>
                  <a:lnTo>
                    <a:pt x="374" y="20224"/>
                  </a:lnTo>
                  <a:lnTo>
                    <a:pt x="9572" y="20224"/>
                  </a:lnTo>
                  <a:cubicBezTo>
                    <a:pt x="9792" y="19836"/>
                    <a:pt x="9936" y="19565"/>
                    <a:pt x="9980" y="19442"/>
                  </a:cubicBezTo>
                  <a:cubicBezTo>
                    <a:pt x="9719" y="17076"/>
                    <a:pt x="8294" y="15404"/>
                    <a:pt x="6801" y="14281"/>
                  </a:cubicBezTo>
                  <a:cubicBezTo>
                    <a:pt x="6849" y="14051"/>
                    <a:pt x="6897" y="13825"/>
                    <a:pt x="6946" y="13598"/>
                  </a:cubicBezTo>
                  <a:lnTo>
                    <a:pt x="6946" y="13595"/>
                  </a:lnTo>
                  <a:cubicBezTo>
                    <a:pt x="7038" y="13148"/>
                    <a:pt x="7128" y="12712"/>
                    <a:pt x="7210" y="12303"/>
                  </a:cubicBezTo>
                  <a:cubicBezTo>
                    <a:pt x="7213" y="12294"/>
                    <a:pt x="7213" y="12287"/>
                    <a:pt x="7217" y="12280"/>
                  </a:cubicBezTo>
                  <a:cubicBezTo>
                    <a:pt x="7234" y="12187"/>
                    <a:pt x="7255" y="12094"/>
                    <a:pt x="7272" y="12005"/>
                  </a:cubicBezTo>
                  <a:cubicBezTo>
                    <a:pt x="7275" y="11988"/>
                    <a:pt x="7279" y="11974"/>
                    <a:pt x="7282" y="11957"/>
                  </a:cubicBezTo>
                  <a:cubicBezTo>
                    <a:pt x="7299" y="11868"/>
                    <a:pt x="7316" y="11779"/>
                    <a:pt x="7334" y="11693"/>
                  </a:cubicBezTo>
                  <a:lnTo>
                    <a:pt x="7334" y="11685"/>
                  </a:lnTo>
                  <a:cubicBezTo>
                    <a:pt x="7354" y="11593"/>
                    <a:pt x="7371" y="11504"/>
                    <a:pt x="7388" y="11418"/>
                  </a:cubicBezTo>
                  <a:lnTo>
                    <a:pt x="7388" y="11408"/>
                  </a:lnTo>
                  <a:cubicBezTo>
                    <a:pt x="7405" y="11325"/>
                    <a:pt x="7423" y="11243"/>
                    <a:pt x="7437" y="11167"/>
                  </a:cubicBezTo>
                  <a:cubicBezTo>
                    <a:pt x="7440" y="11154"/>
                    <a:pt x="7443" y="11140"/>
                    <a:pt x="7443" y="11129"/>
                  </a:cubicBezTo>
                  <a:cubicBezTo>
                    <a:pt x="7457" y="11054"/>
                    <a:pt x="7474" y="10982"/>
                    <a:pt x="7485" y="10913"/>
                  </a:cubicBezTo>
                  <a:cubicBezTo>
                    <a:pt x="7488" y="10899"/>
                    <a:pt x="7491" y="10886"/>
                    <a:pt x="7494" y="10875"/>
                  </a:cubicBezTo>
                  <a:cubicBezTo>
                    <a:pt x="7505" y="10804"/>
                    <a:pt x="7519" y="10735"/>
                    <a:pt x="7532" y="10669"/>
                  </a:cubicBezTo>
                  <a:lnTo>
                    <a:pt x="7532" y="10655"/>
                  </a:lnTo>
                  <a:cubicBezTo>
                    <a:pt x="7546" y="10594"/>
                    <a:pt x="7556" y="10532"/>
                    <a:pt x="7567" y="10477"/>
                  </a:cubicBezTo>
                  <a:cubicBezTo>
                    <a:pt x="7570" y="10467"/>
                    <a:pt x="7570" y="10457"/>
                    <a:pt x="7574" y="10449"/>
                  </a:cubicBezTo>
                  <a:cubicBezTo>
                    <a:pt x="7584" y="10392"/>
                    <a:pt x="7591" y="10337"/>
                    <a:pt x="7602" y="10285"/>
                  </a:cubicBezTo>
                  <a:cubicBezTo>
                    <a:pt x="7605" y="10275"/>
                    <a:pt x="7605" y="10264"/>
                    <a:pt x="7608" y="10254"/>
                  </a:cubicBezTo>
                  <a:cubicBezTo>
                    <a:pt x="7615" y="10202"/>
                    <a:pt x="7625" y="10154"/>
                    <a:pt x="7632" y="10110"/>
                  </a:cubicBezTo>
                  <a:cubicBezTo>
                    <a:pt x="7632" y="10103"/>
                    <a:pt x="7632" y="10099"/>
                    <a:pt x="7635" y="10093"/>
                  </a:cubicBezTo>
                  <a:cubicBezTo>
                    <a:pt x="7643" y="10045"/>
                    <a:pt x="7649" y="10000"/>
                    <a:pt x="7656" y="9962"/>
                  </a:cubicBezTo>
                  <a:cubicBezTo>
                    <a:pt x="7656" y="9962"/>
                    <a:pt x="7663" y="9955"/>
                    <a:pt x="7670" y="9945"/>
                  </a:cubicBezTo>
                  <a:cubicBezTo>
                    <a:pt x="7670" y="9942"/>
                    <a:pt x="7677" y="9934"/>
                    <a:pt x="7677" y="9931"/>
                  </a:cubicBezTo>
                  <a:cubicBezTo>
                    <a:pt x="7684" y="9921"/>
                    <a:pt x="7691" y="9914"/>
                    <a:pt x="7697" y="9901"/>
                  </a:cubicBezTo>
                  <a:cubicBezTo>
                    <a:pt x="7700" y="9893"/>
                    <a:pt x="7708" y="9883"/>
                    <a:pt x="7714" y="9873"/>
                  </a:cubicBezTo>
                  <a:cubicBezTo>
                    <a:pt x="7721" y="9859"/>
                    <a:pt x="7728" y="9849"/>
                    <a:pt x="7735" y="9836"/>
                  </a:cubicBezTo>
                  <a:cubicBezTo>
                    <a:pt x="7742" y="9825"/>
                    <a:pt x="7749" y="9815"/>
                    <a:pt x="7756" y="9804"/>
                  </a:cubicBezTo>
                  <a:cubicBezTo>
                    <a:pt x="7766" y="9787"/>
                    <a:pt x="7776" y="9770"/>
                    <a:pt x="7787" y="9749"/>
                  </a:cubicBezTo>
                  <a:cubicBezTo>
                    <a:pt x="7794" y="9739"/>
                    <a:pt x="7800" y="9725"/>
                    <a:pt x="7808" y="9715"/>
                  </a:cubicBezTo>
                  <a:cubicBezTo>
                    <a:pt x="7821" y="9695"/>
                    <a:pt x="7835" y="9674"/>
                    <a:pt x="7849" y="9650"/>
                  </a:cubicBezTo>
                  <a:cubicBezTo>
                    <a:pt x="7859" y="9633"/>
                    <a:pt x="7869" y="9612"/>
                    <a:pt x="7879" y="9595"/>
                  </a:cubicBezTo>
                  <a:cubicBezTo>
                    <a:pt x="7890" y="9574"/>
                    <a:pt x="7903" y="9554"/>
                    <a:pt x="7914" y="9530"/>
                  </a:cubicBezTo>
                  <a:cubicBezTo>
                    <a:pt x="7927" y="9509"/>
                    <a:pt x="7941" y="9485"/>
                    <a:pt x="7955" y="9461"/>
                  </a:cubicBezTo>
                  <a:cubicBezTo>
                    <a:pt x="7965" y="9444"/>
                    <a:pt x="7979" y="9424"/>
                    <a:pt x="7989" y="9403"/>
                  </a:cubicBezTo>
                  <a:cubicBezTo>
                    <a:pt x="8003" y="9378"/>
                    <a:pt x="8017" y="9354"/>
                    <a:pt x="8034" y="9327"/>
                  </a:cubicBezTo>
                  <a:cubicBezTo>
                    <a:pt x="8044" y="9310"/>
                    <a:pt x="8055" y="9293"/>
                    <a:pt x="8065" y="9272"/>
                  </a:cubicBezTo>
                  <a:cubicBezTo>
                    <a:pt x="8291" y="8874"/>
                    <a:pt x="8570" y="8386"/>
                    <a:pt x="8779" y="8019"/>
                  </a:cubicBezTo>
                  <a:lnTo>
                    <a:pt x="8779" y="8019"/>
                  </a:lnTo>
                  <a:cubicBezTo>
                    <a:pt x="8738" y="8074"/>
                    <a:pt x="8693" y="8129"/>
                    <a:pt x="8648" y="8183"/>
                  </a:cubicBezTo>
                  <a:cubicBezTo>
                    <a:pt x="9091" y="7308"/>
                    <a:pt x="9486" y="6409"/>
                    <a:pt x="9822" y="5485"/>
                  </a:cubicBezTo>
                  <a:cubicBezTo>
                    <a:pt x="10073" y="4795"/>
                    <a:pt x="10289" y="4191"/>
                    <a:pt x="10275" y="4163"/>
                  </a:cubicBezTo>
                  <a:cubicBezTo>
                    <a:pt x="10262" y="4126"/>
                    <a:pt x="10152" y="3971"/>
                    <a:pt x="9957" y="3971"/>
                  </a:cubicBezTo>
                  <a:cubicBezTo>
                    <a:pt x="9792" y="3971"/>
                    <a:pt x="9565" y="4084"/>
                    <a:pt x="9287" y="4480"/>
                  </a:cubicBezTo>
                  <a:cubicBezTo>
                    <a:pt x="8871" y="5070"/>
                    <a:pt x="8377" y="5890"/>
                    <a:pt x="8103" y="6350"/>
                  </a:cubicBezTo>
                  <a:cubicBezTo>
                    <a:pt x="8047" y="6285"/>
                    <a:pt x="7989" y="6203"/>
                    <a:pt x="7931" y="6117"/>
                  </a:cubicBezTo>
                  <a:cubicBezTo>
                    <a:pt x="7443" y="5403"/>
                    <a:pt x="7107" y="4593"/>
                    <a:pt x="6925" y="3748"/>
                  </a:cubicBezTo>
                  <a:lnTo>
                    <a:pt x="6190" y="370"/>
                  </a:lnTo>
                  <a:cubicBezTo>
                    <a:pt x="6165" y="168"/>
                    <a:pt x="5973" y="30"/>
                    <a:pt x="5799" y="30"/>
                  </a:cubicBezTo>
                  <a:cubicBezTo>
                    <a:pt x="5691" y="30"/>
                    <a:pt x="5589" y="83"/>
                    <a:pt x="5537" y="208"/>
                  </a:cubicBezTo>
                  <a:cubicBezTo>
                    <a:pt x="5434" y="463"/>
                    <a:pt x="6043" y="3185"/>
                    <a:pt x="6019" y="4424"/>
                  </a:cubicBezTo>
                  <a:cubicBezTo>
                    <a:pt x="5813" y="4380"/>
                    <a:pt x="5813" y="4380"/>
                    <a:pt x="5682" y="4377"/>
                  </a:cubicBezTo>
                  <a:cubicBezTo>
                    <a:pt x="5071" y="3054"/>
                    <a:pt x="4292" y="493"/>
                    <a:pt x="4292" y="493"/>
                  </a:cubicBezTo>
                  <a:cubicBezTo>
                    <a:pt x="4292" y="493"/>
                    <a:pt x="4123" y="1"/>
                    <a:pt x="38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592;p56">
              <a:extLst>
                <a:ext uri="{FF2B5EF4-FFF2-40B4-BE49-F238E27FC236}">
                  <a16:creationId xmlns:a16="http://schemas.microsoft.com/office/drawing/2014/main" id="{C2E4095C-F250-D4D9-52EF-DE6C9D5938AA}"/>
                </a:ext>
              </a:extLst>
            </p:cNvPr>
            <p:cNvSpPr/>
            <p:nvPr/>
          </p:nvSpPr>
          <p:spPr>
            <a:xfrm>
              <a:off x="2346226" y="4687368"/>
              <a:ext cx="318218" cy="456366"/>
            </a:xfrm>
            <a:custGeom>
              <a:avLst/>
              <a:gdLst/>
              <a:ahLst/>
              <a:cxnLst/>
              <a:rect l="l" t="t" r="r" b="b"/>
              <a:pathLst>
                <a:path w="10290" h="14756" extrusionOk="0">
                  <a:moveTo>
                    <a:pt x="3830" y="0"/>
                  </a:moveTo>
                  <a:cubicBezTo>
                    <a:pt x="3805" y="0"/>
                    <a:pt x="3778" y="4"/>
                    <a:pt x="3750" y="13"/>
                  </a:cubicBezTo>
                  <a:cubicBezTo>
                    <a:pt x="3403" y="116"/>
                    <a:pt x="3468" y="483"/>
                    <a:pt x="3468" y="483"/>
                  </a:cubicBezTo>
                  <a:lnTo>
                    <a:pt x="4718" y="4779"/>
                  </a:lnTo>
                  <a:cubicBezTo>
                    <a:pt x="4636" y="4850"/>
                    <a:pt x="4550" y="4926"/>
                    <a:pt x="4468" y="5005"/>
                  </a:cubicBezTo>
                  <a:cubicBezTo>
                    <a:pt x="4038" y="4359"/>
                    <a:pt x="2723" y="1788"/>
                    <a:pt x="2579" y="1465"/>
                  </a:cubicBezTo>
                  <a:cubicBezTo>
                    <a:pt x="2454" y="1190"/>
                    <a:pt x="2259" y="1007"/>
                    <a:pt x="2058" y="1007"/>
                  </a:cubicBezTo>
                  <a:cubicBezTo>
                    <a:pt x="1993" y="1007"/>
                    <a:pt x="1928" y="1026"/>
                    <a:pt x="1865" y="1067"/>
                  </a:cubicBezTo>
                  <a:cubicBezTo>
                    <a:pt x="1700" y="1177"/>
                    <a:pt x="1906" y="1743"/>
                    <a:pt x="1906" y="1743"/>
                  </a:cubicBezTo>
                  <a:lnTo>
                    <a:pt x="3733" y="5777"/>
                  </a:lnTo>
                  <a:cubicBezTo>
                    <a:pt x="3644" y="5884"/>
                    <a:pt x="3561" y="5987"/>
                    <a:pt x="3489" y="6086"/>
                  </a:cubicBezTo>
                  <a:cubicBezTo>
                    <a:pt x="2967" y="5698"/>
                    <a:pt x="763" y="4058"/>
                    <a:pt x="495" y="3758"/>
                  </a:cubicBezTo>
                  <a:cubicBezTo>
                    <a:pt x="409" y="3664"/>
                    <a:pt x="323" y="3625"/>
                    <a:pt x="247" y="3625"/>
                  </a:cubicBezTo>
                  <a:cubicBezTo>
                    <a:pt x="147" y="3625"/>
                    <a:pt x="65" y="3693"/>
                    <a:pt x="28" y="3790"/>
                  </a:cubicBezTo>
                  <a:cubicBezTo>
                    <a:pt x="11" y="3831"/>
                    <a:pt x="1" y="3882"/>
                    <a:pt x="7" y="3934"/>
                  </a:cubicBezTo>
                  <a:lnTo>
                    <a:pt x="7" y="3941"/>
                  </a:lnTo>
                  <a:cubicBezTo>
                    <a:pt x="11" y="3964"/>
                    <a:pt x="15" y="3985"/>
                    <a:pt x="21" y="4006"/>
                  </a:cubicBezTo>
                  <a:cubicBezTo>
                    <a:pt x="21" y="4012"/>
                    <a:pt x="25" y="4016"/>
                    <a:pt x="25" y="4023"/>
                  </a:cubicBezTo>
                  <a:cubicBezTo>
                    <a:pt x="35" y="4047"/>
                    <a:pt x="45" y="4071"/>
                    <a:pt x="59" y="4095"/>
                  </a:cubicBezTo>
                  <a:cubicBezTo>
                    <a:pt x="118" y="4191"/>
                    <a:pt x="402" y="4473"/>
                    <a:pt x="790" y="4840"/>
                  </a:cubicBezTo>
                  <a:cubicBezTo>
                    <a:pt x="1003" y="5039"/>
                    <a:pt x="1247" y="5266"/>
                    <a:pt x="1501" y="5503"/>
                  </a:cubicBezTo>
                  <a:cubicBezTo>
                    <a:pt x="1587" y="5582"/>
                    <a:pt x="1673" y="5664"/>
                    <a:pt x="1758" y="5743"/>
                  </a:cubicBezTo>
                  <a:cubicBezTo>
                    <a:pt x="1975" y="5945"/>
                    <a:pt x="2191" y="6151"/>
                    <a:pt x="2400" y="6351"/>
                  </a:cubicBezTo>
                  <a:cubicBezTo>
                    <a:pt x="2528" y="6471"/>
                    <a:pt x="2651" y="6587"/>
                    <a:pt x="2768" y="6701"/>
                  </a:cubicBezTo>
                  <a:cubicBezTo>
                    <a:pt x="2843" y="6777"/>
                    <a:pt x="2919" y="6852"/>
                    <a:pt x="2991" y="6924"/>
                  </a:cubicBezTo>
                  <a:cubicBezTo>
                    <a:pt x="3101" y="7031"/>
                    <a:pt x="3200" y="7134"/>
                    <a:pt x="3293" y="7226"/>
                  </a:cubicBezTo>
                  <a:cubicBezTo>
                    <a:pt x="3715" y="8276"/>
                    <a:pt x="4992" y="10340"/>
                    <a:pt x="4992" y="10340"/>
                  </a:cubicBezTo>
                  <a:lnTo>
                    <a:pt x="4230" y="12795"/>
                  </a:lnTo>
                  <a:cubicBezTo>
                    <a:pt x="3513" y="12483"/>
                    <a:pt x="3026" y="12342"/>
                    <a:pt x="3026" y="12342"/>
                  </a:cubicBezTo>
                  <a:lnTo>
                    <a:pt x="2215" y="14755"/>
                  </a:lnTo>
                  <a:lnTo>
                    <a:pt x="7389" y="14755"/>
                  </a:lnTo>
                  <a:cubicBezTo>
                    <a:pt x="7197" y="14587"/>
                    <a:pt x="7001" y="14429"/>
                    <a:pt x="6805" y="14282"/>
                  </a:cubicBezTo>
                  <a:cubicBezTo>
                    <a:pt x="6854" y="14055"/>
                    <a:pt x="6902" y="13825"/>
                    <a:pt x="6946" y="13602"/>
                  </a:cubicBezTo>
                  <a:lnTo>
                    <a:pt x="6946" y="13595"/>
                  </a:lnTo>
                  <a:cubicBezTo>
                    <a:pt x="7039" y="13149"/>
                    <a:pt x="7131" y="12713"/>
                    <a:pt x="7214" y="12304"/>
                  </a:cubicBezTo>
                  <a:cubicBezTo>
                    <a:pt x="7214" y="12297"/>
                    <a:pt x="7217" y="12287"/>
                    <a:pt x="7217" y="12280"/>
                  </a:cubicBezTo>
                  <a:cubicBezTo>
                    <a:pt x="7238" y="12187"/>
                    <a:pt x="7255" y="12095"/>
                    <a:pt x="7272" y="12005"/>
                  </a:cubicBezTo>
                  <a:cubicBezTo>
                    <a:pt x="7276" y="11992"/>
                    <a:pt x="7279" y="11974"/>
                    <a:pt x="7282" y="11957"/>
                  </a:cubicBezTo>
                  <a:cubicBezTo>
                    <a:pt x="7300" y="11868"/>
                    <a:pt x="7317" y="11778"/>
                    <a:pt x="7334" y="11693"/>
                  </a:cubicBezTo>
                  <a:cubicBezTo>
                    <a:pt x="7337" y="11689"/>
                    <a:pt x="7337" y="11689"/>
                    <a:pt x="7337" y="11686"/>
                  </a:cubicBezTo>
                  <a:cubicBezTo>
                    <a:pt x="7355" y="11593"/>
                    <a:pt x="7372" y="11507"/>
                    <a:pt x="7389" y="11418"/>
                  </a:cubicBezTo>
                  <a:cubicBezTo>
                    <a:pt x="7389" y="11415"/>
                    <a:pt x="7393" y="11412"/>
                    <a:pt x="7393" y="11408"/>
                  </a:cubicBezTo>
                  <a:cubicBezTo>
                    <a:pt x="7410" y="11325"/>
                    <a:pt x="7423" y="11243"/>
                    <a:pt x="7440" y="11168"/>
                  </a:cubicBezTo>
                  <a:cubicBezTo>
                    <a:pt x="7440" y="11154"/>
                    <a:pt x="7444" y="11144"/>
                    <a:pt x="7447" y="11130"/>
                  </a:cubicBezTo>
                  <a:cubicBezTo>
                    <a:pt x="7461" y="11054"/>
                    <a:pt x="7475" y="10982"/>
                    <a:pt x="7488" y="10913"/>
                  </a:cubicBezTo>
                  <a:cubicBezTo>
                    <a:pt x="7492" y="10900"/>
                    <a:pt x="7492" y="10889"/>
                    <a:pt x="7496" y="10876"/>
                  </a:cubicBezTo>
                  <a:cubicBezTo>
                    <a:pt x="7509" y="10804"/>
                    <a:pt x="7523" y="10735"/>
                    <a:pt x="7534" y="10670"/>
                  </a:cubicBezTo>
                  <a:cubicBezTo>
                    <a:pt x="7534" y="10666"/>
                    <a:pt x="7537" y="10663"/>
                    <a:pt x="7537" y="10659"/>
                  </a:cubicBezTo>
                  <a:cubicBezTo>
                    <a:pt x="7547" y="10594"/>
                    <a:pt x="7561" y="10536"/>
                    <a:pt x="7571" y="10477"/>
                  </a:cubicBezTo>
                  <a:cubicBezTo>
                    <a:pt x="7571" y="10467"/>
                    <a:pt x="7575" y="10457"/>
                    <a:pt x="7575" y="10450"/>
                  </a:cubicBezTo>
                  <a:cubicBezTo>
                    <a:pt x="7585" y="10392"/>
                    <a:pt x="7595" y="10336"/>
                    <a:pt x="7605" y="10285"/>
                  </a:cubicBezTo>
                  <a:cubicBezTo>
                    <a:pt x="7605" y="10275"/>
                    <a:pt x="7609" y="10265"/>
                    <a:pt x="7609" y="10254"/>
                  </a:cubicBezTo>
                  <a:cubicBezTo>
                    <a:pt x="7619" y="10206"/>
                    <a:pt x="7626" y="10158"/>
                    <a:pt x="7632" y="10114"/>
                  </a:cubicBezTo>
                  <a:cubicBezTo>
                    <a:pt x="7632" y="10106"/>
                    <a:pt x="7637" y="10100"/>
                    <a:pt x="7637" y="10093"/>
                  </a:cubicBezTo>
                  <a:cubicBezTo>
                    <a:pt x="7643" y="10045"/>
                    <a:pt x="7650" y="10003"/>
                    <a:pt x="7657" y="9962"/>
                  </a:cubicBezTo>
                  <a:cubicBezTo>
                    <a:pt x="7660" y="9962"/>
                    <a:pt x="7664" y="9956"/>
                    <a:pt x="7670" y="9945"/>
                  </a:cubicBezTo>
                  <a:cubicBezTo>
                    <a:pt x="7674" y="9942"/>
                    <a:pt x="7678" y="9935"/>
                    <a:pt x="7681" y="9932"/>
                  </a:cubicBezTo>
                  <a:cubicBezTo>
                    <a:pt x="7684" y="9924"/>
                    <a:pt x="7691" y="9914"/>
                    <a:pt x="7698" y="9900"/>
                  </a:cubicBezTo>
                  <a:cubicBezTo>
                    <a:pt x="7705" y="9894"/>
                    <a:pt x="7712" y="9883"/>
                    <a:pt x="7719" y="9873"/>
                  </a:cubicBezTo>
                  <a:cubicBezTo>
                    <a:pt x="7726" y="9859"/>
                    <a:pt x="7732" y="9849"/>
                    <a:pt x="7740" y="9835"/>
                  </a:cubicBezTo>
                  <a:cubicBezTo>
                    <a:pt x="7746" y="9829"/>
                    <a:pt x="7753" y="9815"/>
                    <a:pt x="7760" y="9805"/>
                  </a:cubicBezTo>
                  <a:cubicBezTo>
                    <a:pt x="7770" y="9788"/>
                    <a:pt x="7777" y="9770"/>
                    <a:pt x="7791" y="9750"/>
                  </a:cubicBezTo>
                  <a:cubicBezTo>
                    <a:pt x="7797" y="9739"/>
                    <a:pt x="7805" y="9729"/>
                    <a:pt x="7811" y="9715"/>
                  </a:cubicBezTo>
                  <a:cubicBezTo>
                    <a:pt x="7822" y="9694"/>
                    <a:pt x="7835" y="9674"/>
                    <a:pt x="7849" y="9650"/>
                  </a:cubicBezTo>
                  <a:cubicBezTo>
                    <a:pt x="7859" y="9633"/>
                    <a:pt x="7870" y="9612"/>
                    <a:pt x="7880" y="9595"/>
                  </a:cubicBezTo>
                  <a:cubicBezTo>
                    <a:pt x="7894" y="9574"/>
                    <a:pt x="7904" y="9554"/>
                    <a:pt x="7918" y="9533"/>
                  </a:cubicBezTo>
                  <a:cubicBezTo>
                    <a:pt x="7932" y="9509"/>
                    <a:pt x="7946" y="9485"/>
                    <a:pt x="7955" y="9465"/>
                  </a:cubicBezTo>
                  <a:cubicBezTo>
                    <a:pt x="7969" y="9444"/>
                    <a:pt x="7979" y="9423"/>
                    <a:pt x="7990" y="9403"/>
                  </a:cubicBezTo>
                  <a:cubicBezTo>
                    <a:pt x="8007" y="9379"/>
                    <a:pt x="8021" y="9355"/>
                    <a:pt x="8035" y="9327"/>
                  </a:cubicBezTo>
                  <a:cubicBezTo>
                    <a:pt x="8044" y="9311"/>
                    <a:pt x="8055" y="9293"/>
                    <a:pt x="8065" y="9273"/>
                  </a:cubicBezTo>
                  <a:cubicBezTo>
                    <a:pt x="8296" y="8878"/>
                    <a:pt x="8570" y="8387"/>
                    <a:pt x="8783" y="8019"/>
                  </a:cubicBezTo>
                  <a:lnTo>
                    <a:pt x="8783" y="8019"/>
                  </a:lnTo>
                  <a:cubicBezTo>
                    <a:pt x="8738" y="8075"/>
                    <a:pt x="8694" y="8129"/>
                    <a:pt x="8649" y="8184"/>
                  </a:cubicBezTo>
                  <a:cubicBezTo>
                    <a:pt x="9095" y="7308"/>
                    <a:pt x="9491" y="6409"/>
                    <a:pt x="9827" y="5486"/>
                  </a:cubicBezTo>
                  <a:cubicBezTo>
                    <a:pt x="10077" y="4795"/>
                    <a:pt x="10290" y="4191"/>
                    <a:pt x="10280" y="4164"/>
                  </a:cubicBezTo>
                  <a:cubicBezTo>
                    <a:pt x="10265" y="4127"/>
                    <a:pt x="10154" y="3971"/>
                    <a:pt x="9960" y="3971"/>
                  </a:cubicBezTo>
                  <a:cubicBezTo>
                    <a:pt x="9794" y="3971"/>
                    <a:pt x="9567" y="4084"/>
                    <a:pt x="9288" y="4479"/>
                  </a:cubicBezTo>
                  <a:cubicBezTo>
                    <a:pt x="8876" y="5070"/>
                    <a:pt x="8378" y="5891"/>
                    <a:pt x="8106" y="6351"/>
                  </a:cubicBezTo>
                  <a:cubicBezTo>
                    <a:pt x="8052" y="6286"/>
                    <a:pt x="7993" y="6207"/>
                    <a:pt x="7932" y="6118"/>
                  </a:cubicBezTo>
                  <a:cubicBezTo>
                    <a:pt x="7444" y="5403"/>
                    <a:pt x="7108" y="4596"/>
                    <a:pt x="6925" y="3749"/>
                  </a:cubicBezTo>
                  <a:lnTo>
                    <a:pt x="6195" y="374"/>
                  </a:lnTo>
                  <a:cubicBezTo>
                    <a:pt x="6167" y="172"/>
                    <a:pt x="5973" y="31"/>
                    <a:pt x="5799" y="31"/>
                  </a:cubicBezTo>
                  <a:cubicBezTo>
                    <a:pt x="5692" y="31"/>
                    <a:pt x="5592" y="84"/>
                    <a:pt x="5542" y="209"/>
                  </a:cubicBezTo>
                  <a:cubicBezTo>
                    <a:pt x="5439" y="463"/>
                    <a:pt x="6046" y="3188"/>
                    <a:pt x="6022" y="4424"/>
                  </a:cubicBezTo>
                  <a:cubicBezTo>
                    <a:pt x="5816" y="4380"/>
                    <a:pt x="5816" y="4380"/>
                    <a:pt x="5686" y="4376"/>
                  </a:cubicBezTo>
                  <a:cubicBezTo>
                    <a:pt x="5072" y="3055"/>
                    <a:pt x="4292" y="494"/>
                    <a:pt x="4292" y="494"/>
                  </a:cubicBezTo>
                  <a:cubicBezTo>
                    <a:pt x="4292" y="494"/>
                    <a:pt x="4124" y="0"/>
                    <a:pt x="38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593;p56">
              <a:extLst>
                <a:ext uri="{FF2B5EF4-FFF2-40B4-BE49-F238E27FC236}">
                  <a16:creationId xmlns:a16="http://schemas.microsoft.com/office/drawing/2014/main" id="{3EA1B785-61D0-8EDA-4A68-6EECFD8757D4}"/>
                </a:ext>
              </a:extLst>
            </p:cNvPr>
            <p:cNvSpPr/>
            <p:nvPr/>
          </p:nvSpPr>
          <p:spPr>
            <a:xfrm>
              <a:off x="2596379" y="4400134"/>
              <a:ext cx="455000" cy="743590"/>
            </a:xfrm>
            <a:custGeom>
              <a:avLst/>
              <a:gdLst/>
              <a:ahLst/>
              <a:cxnLst/>
              <a:rect l="l" t="t" r="r" b="b"/>
              <a:pathLst>
                <a:path w="14713" h="24043" extrusionOk="0">
                  <a:moveTo>
                    <a:pt x="4558" y="1"/>
                  </a:moveTo>
                  <a:cubicBezTo>
                    <a:pt x="4544" y="1"/>
                    <a:pt x="4530" y="1"/>
                    <a:pt x="4515" y="3"/>
                  </a:cubicBezTo>
                  <a:cubicBezTo>
                    <a:pt x="4467" y="6"/>
                    <a:pt x="4426" y="17"/>
                    <a:pt x="4388" y="33"/>
                  </a:cubicBezTo>
                  <a:cubicBezTo>
                    <a:pt x="4021" y="181"/>
                    <a:pt x="4042" y="823"/>
                    <a:pt x="4183" y="1253"/>
                  </a:cubicBezTo>
                  <a:cubicBezTo>
                    <a:pt x="4608" y="2512"/>
                    <a:pt x="5030" y="3772"/>
                    <a:pt x="5452" y="5032"/>
                  </a:cubicBezTo>
                  <a:cubicBezTo>
                    <a:pt x="5535" y="5283"/>
                    <a:pt x="5576" y="5640"/>
                    <a:pt x="5332" y="5739"/>
                  </a:cubicBezTo>
                  <a:cubicBezTo>
                    <a:pt x="4533" y="4256"/>
                    <a:pt x="3736" y="2773"/>
                    <a:pt x="2939" y="1290"/>
                  </a:cubicBezTo>
                  <a:cubicBezTo>
                    <a:pt x="2778" y="995"/>
                    <a:pt x="2510" y="657"/>
                    <a:pt x="2209" y="657"/>
                  </a:cubicBezTo>
                  <a:cubicBezTo>
                    <a:pt x="2157" y="657"/>
                    <a:pt x="2104" y="667"/>
                    <a:pt x="2050" y="689"/>
                  </a:cubicBezTo>
                  <a:cubicBezTo>
                    <a:pt x="1652" y="854"/>
                    <a:pt x="1768" y="1448"/>
                    <a:pt x="1950" y="1839"/>
                  </a:cubicBezTo>
                  <a:cubicBezTo>
                    <a:pt x="2709" y="3449"/>
                    <a:pt x="3468" y="5059"/>
                    <a:pt x="4227" y="6674"/>
                  </a:cubicBezTo>
                  <a:cubicBezTo>
                    <a:pt x="3310" y="5471"/>
                    <a:pt x="2394" y="4270"/>
                    <a:pt x="1477" y="3069"/>
                  </a:cubicBezTo>
                  <a:cubicBezTo>
                    <a:pt x="1298" y="2834"/>
                    <a:pt x="1046" y="2579"/>
                    <a:pt x="777" y="2579"/>
                  </a:cubicBezTo>
                  <a:cubicBezTo>
                    <a:pt x="726" y="2579"/>
                    <a:pt x="674" y="2588"/>
                    <a:pt x="622" y="2608"/>
                  </a:cubicBezTo>
                  <a:cubicBezTo>
                    <a:pt x="175" y="2787"/>
                    <a:pt x="375" y="3460"/>
                    <a:pt x="646" y="3858"/>
                  </a:cubicBezTo>
                  <a:cubicBezTo>
                    <a:pt x="1394" y="4964"/>
                    <a:pt x="2146" y="6065"/>
                    <a:pt x="2898" y="7171"/>
                  </a:cubicBezTo>
                  <a:cubicBezTo>
                    <a:pt x="3039" y="7381"/>
                    <a:pt x="3148" y="7731"/>
                    <a:pt x="2919" y="7834"/>
                  </a:cubicBezTo>
                  <a:cubicBezTo>
                    <a:pt x="2345" y="7157"/>
                    <a:pt x="1776" y="6481"/>
                    <a:pt x="1205" y="5801"/>
                  </a:cubicBezTo>
                  <a:cubicBezTo>
                    <a:pt x="1058" y="5630"/>
                    <a:pt x="903" y="5451"/>
                    <a:pt x="694" y="5368"/>
                  </a:cubicBezTo>
                  <a:cubicBezTo>
                    <a:pt x="630" y="5344"/>
                    <a:pt x="559" y="5331"/>
                    <a:pt x="490" y="5331"/>
                  </a:cubicBezTo>
                  <a:cubicBezTo>
                    <a:pt x="328" y="5331"/>
                    <a:pt x="169" y="5399"/>
                    <a:pt x="100" y="5541"/>
                  </a:cubicBezTo>
                  <a:cubicBezTo>
                    <a:pt x="1" y="5747"/>
                    <a:pt x="120" y="5986"/>
                    <a:pt x="248" y="6176"/>
                  </a:cubicBezTo>
                  <a:cubicBezTo>
                    <a:pt x="1154" y="7545"/>
                    <a:pt x="2486" y="8627"/>
                    <a:pt x="3214" y="10103"/>
                  </a:cubicBezTo>
                  <a:cubicBezTo>
                    <a:pt x="3454" y="10591"/>
                    <a:pt x="3630" y="11116"/>
                    <a:pt x="3948" y="11559"/>
                  </a:cubicBezTo>
                  <a:cubicBezTo>
                    <a:pt x="4254" y="11981"/>
                    <a:pt x="4680" y="12304"/>
                    <a:pt x="5048" y="12675"/>
                  </a:cubicBezTo>
                  <a:cubicBezTo>
                    <a:pt x="6149" y="13790"/>
                    <a:pt x="6702" y="15325"/>
                    <a:pt x="7221" y="16805"/>
                  </a:cubicBezTo>
                  <a:cubicBezTo>
                    <a:pt x="7231" y="16833"/>
                    <a:pt x="6582" y="17378"/>
                    <a:pt x="6520" y="17440"/>
                  </a:cubicBezTo>
                  <a:cubicBezTo>
                    <a:pt x="6290" y="17677"/>
                    <a:pt x="6074" y="17928"/>
                    <a:pt x="5878" y="18192"/>
                  </a:cubicBezTo>
                  <a:cubicBezTo>
                    <a:pt x="5484" y="18717"/>
                    <a:pt x="5154" y="19294"/>
                    <a:pt x="4899" y="19905"/>
                  </a:cubicBezTo>
                  <a:cubicBezTo>
                    <a:pt x="4649" y="20513"/>
                    <a:pt x="4471" y="21152"/>
                    <a:pt x="4381" y="21804"/>
                  </a:cubicBezTo>
                  <a:cubicBezTo>
                    <a:pt x="4337" y="22123"/>
                    <a:pt x="4257" y="22391"/>
                    <a:pt x="4450" y="22659"/>
                  </a:cubicBezTo>
                  <a:cubicBezTo>
                    <a:pt x="4683" y="22989"/>
                    <a:pt x="4927" y="23315"/>
                    <a:pt x="5167" y="23640"/>
                  </a:cubicBezTo>
                  <a:cubicBezTo>
                    <a:pt x="5267" y="23775"/>
                    <a:pt x="5363" y="23908"/>
                    <a:pt x="5463" y="24042"/>
                  </a:cubicBezTo>
                  <a:lnTo>
                    <a:pt x="14712" y="24042"/>
                  </a:lnTo>
                  <a:cubicBezTo>
                    <a:pt x="13507" y="21402"/>
                    <a:pt x="12302" y="18762"/>
                    <a:pt x="11097" y="16126"/>
                  </a:cubicBezTo>
                  <a:cubicBezTo>
                    <a:pt x="10911" y="15714"/>
                    <a:pt x="10722" y="15305"/>
                    <a:pt x="10537" y="14896"/>
                  </a:cubicBezTo>
                  <a:cubicBezTo>
                    <a:pt x="10019" y="13757"/>
                    <a:pt x="9497" y="12616"/>
                    <a:pt x="9102" y="11429"/>
                  </a:cubicBezTo>
                  <a:cubicBezTo>
                    <a:pt x="8978" y="11061"/>
                    <a:pt x="8869" y="10691"/>
                    <a:pt x="8748" y="10320"/>
                  </a:cubicBezTo>
                  <a:cubicBezTo>
                    <a:pt x="8518" y="9605"/>
                    <a:pt x="8257" y="8902"/>
                    <a:pt x="7997" y="8198"/>
                  </a:cubicBezTo>
                  <a:cubicBezTo>
                    <a:pt x="7076" y="5705"/>
                    <a:pt x="6153" y="3210"/>
                    <a:pt x="5229" y="717"/>
                  </a:cubicBezTo>
                  <a:cubicBezTo>
                    <a:pt x="5107" y="390"/>
                    <a:pt x="4893" y="1"/>
                    <a:pt x="45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594;p56">
              <a:extLst>
                <a:ext uri="{FF2B5EF4-FFF2-40B4-BE49-F238E27FC236}">
                  <a16:creationId xmlns:a16="http://schemas.microsoft.com/office/drawing/2014/main" id="{BDAEA8BB-EA4A-8D48-270E-2A90E0C6789F}"/>
                </a:ext>
              </a:extLst>
            </p:cNvPr>
            <p:cNvSpPr/>
            <p:nvPr/>
          </p:nvSpPr>
          <p:spPr>
            <a:xfrm>
              <a:off x="5302976" y="4599252"/>
              <a:ext cx="258997" cy="544479"/>
            </a:xfrm>
            <a:custGeom>
              <a:avLst/>
              <a:gdLst/>
              <a:ahLst/>
              <a:cxnLst/>
              <a:rect l="l" t="t" r="r" b="b"/>
              <a:pathLst>
                <a:path w="8375" h="17605" extrusionOk="0">
                  <a:moveTo>
                    <a:pt x="2690" y="0"/>
                  </a:moveTo>
                  <a:cubicBezTo>
                    <a:pt x="2668" y="0"/>
                    <a:pt x="2646" y="2"/>
                    <a:pt x="2624" y="6"/>
                  </a:cubicBezTo>
                  <a:cubicBezTo>
                    <a:pt x="2263" y="60"/>
                    <a:pt x="2139" y="510"/>
                    <a:pt x="2098" y="871"/>
                  </a:cubicBezTo>
                  <a:cubicBezTo>
                    <a:pt x="1796" y="3514"/>
                    <a:pt x="1494" y="6154"/>
                    <a:pt x="1192" y="8798"/>
                  </a:cubicBezTo>
                  <a:cubicBezTo>
                    <a:pt x="1106" y="9543"/>
                    <a:pt x="1020" y="10288"/>
                    <a:pt x="968" y="11036"/>
                  </a:cubicBezTo>
                  <a:cubicBezTo>
                    <a:pt x="941" y="11425"/>
                    <a:pt x="921" y="11809"/>
                    <a:pt x="889" y="12197"/>
                  </a:cubicBezTo>
                  <a:cubicBezTo>
                    <a:pt x="790" y="13443"/>
                    <a:pt x="556" y="14676"/>
                    <a:pt x="323" y="15909"/>
                  </a:cubicBezTo>
                  <a:cubicBezTo>
                    <a:pt x="238" y="16348"/>
                    <a:pt x="155" y="16790"/>
                    <a:pt x="69" y="17234"/>
                  </a:cubicBezTo>
                  <a:cubicBezTo>
                    <a:pt x="49" y="17357"/>
                    <a:pt x="24" y="17481"/>
                    <a:pt x="0" y="17604"/>
                  </a:cubicBezTo>
                  <a:lnTo>
                    <a:pt x="5106" y="17604"/>
                  </a:lnTo>
                  <a:cubicBezTo>
                    <a:pt x="5017" y="17543"/>
                    <a:pt x="4924" y="17481"/>
                    <a:pt x="4831" y="17422"/>
                  </a:cubicBezTo>
                  <a:cubicBezTo>
                    <a:pt x="4752" y="17375"/>
                    <a:pt x="3993" y="17000"/>
                    <a:pt x="3997" y="16972"/>
                  </a:cubicBezTo>
                  <a:cubicBezTo>
                    <a:pt x="4148" y="15410"/>
                    <a:pt x="4320" y="13790"/>
                    <a:pt x="5126" y="12440"/>
                  </a:cubicBezTo>
                  <a:cubicBezTo>
                    <a:pt x="5394" y="11991"/>
                    <a:pt x="5730" y="11579"/>
                    <a:pt x="5926" y="11095"/>
                  </a:cubicBezTo>
                  <a:cubicBezTo>
                    <a:pt x="6132" y="10590"/>
                    <a:pt x="6174" y="10038"/>
                    <a:pt x="6294" y="9505"/>
                  </a:cubicBezTo>
                  <a:cubicBezTo>
                    <a:pt x="6647" y="7902"/>
                    <a:pt x="7681" y="6532"/>
                    <a:pt x="8237" y="4983"/>
                  </a:cubicBezTo>
                  <a:cubicBezTo>
                    <a:pt x="8316" y="4771"/>
                    <a:pt x="8374" y="4510"/>
                    <a:pt x="8230" y="4335"/>
                  </a:cubicBezTo>
                  <a:cubicBezTo>
                    <a:pt x="8156" y="4247"/>
                    <a:pt x="8045" y="4207"/>
                    <a:pt x="7929" y="4207"/>
                  </a:cubicBezTo>
                  <a:cubicBezTo>
                    <a:pt x="7818" y="4207"/>
                    <a:pt x="7703" y="4243"/>
                    <a:pt x="7612" y="4307"/>
                  </a:cubicBezTo>
                  <a:cubicBezTo>
                    <a:pt x="7427" y="4438"/>
                    <a:pt x="7321" y="4651"/>
                    <a:pt x="7221" y="4853"/>
                  </a:cubicBezTo>
                  <a:cubicBezTo>
                    <a:pt x="6826" y="5646"/>
                    <a:pt x="6431" y="6439"/>
                    <a:pt x="6039" y="7232"/>
                  </a:cubicBezTo>
                  <a:cubicBezTo>
                    <a:pt x="5789" y="7188"/>
                    <a:pt x="5813" y="6820"/>
                    <a:pt x="5902" y="6584"/>
                  </a:cubicBezTo>
                  <a:cubicBezTo>
                    <a:pt x="6366" y="5334"/>
                    <a:pt x="6833" y="4080"/>
                    <a:pt x="7300" y="2831"/>
                  </a:cubicBezTo>
                  <a:cubicBezTo>
                    <a:pt x="7468" y="2378"/>
                    <a:pt x="7502" y="1678"/>
                    <a:pt x="7021" y="1612"/>
                  </a:cubicBezTo>
                  <a:cubicBezTo>
                    <a:pt x="7001" y="1610"/>
                    <a:pt x="6981" y="1608"/>
                    <a:pt x="6962" y="1608"/>
                  </a:cubicBezTo>
                  <a:cubicBezTo>
                    <a:pt x="6650" y="1608"/>
                    <a:pt x="6433" y="1961"/>
                    <a:pt x="6304" y="2261"/>
                  </a:cubicBezTo>
                  <a:cubicBezTo>
                    <a:pt x="5700" y="3644"/>
                    <a:pt x="5096" y="5032"/>
                    <a:pt x="4491" y="6415"/>
                  </a:cubicBezTo>
                  <a:cubicBezTo>
                    <a:pt x="4844" y="4671"/>
                    <a:pt x="5195" y="2927"/>
                    <a:pt x="5549" y="1180"/>
                  </a:cubicBezTo>
                  <a:cubicBezTo>
                    <a:pt x="5635" y="757"/>
                    <a:pt x="5607" y="153"/>
                    <a:pt x="5178" y="88"/>
                  </a:cubicBezTo>
                  <a:cubicBezTo>
                    <a:pt x="5155" y="84"/>
                    <a:pt x="5133" y="83"/>
                    <a:pt x="5111" y="83"/>
                  </a:cubicBezTo>
                  <a:cubicBezTo>
                    <a:pt x="4763" y="83"/>
                    <a:pt x="4554" y="526"/>
                    <a:pt x="4460" y="884"/>
                  </a:cubicBezTo>
                  <a:cubicBezTo>
                    <a:pt x="4038" y="2511"/>
                    <a:pt x="3616" y="4142"/>
                    <a:pt x="3196" y="5774"/>
                  </a:cubicBezTo>
                  <a:cubicBezTo>
                    <a:pt x="2933" y="5736"/>
                    <a:pt x="2887" y="5378"/>
                    <a:pt x="2908" y="5114"/>
                  </a:cubicBezTo>
                  <a:cubicBezTo>
                    <a:pt x="3022" y="3792"/>
                    <a:pt x="3131" y="2467"/>
                    <a:pt x="3242" y="1142"/>
                  </a:cubicBezTo>
                  <a:cubicBezTo>
                    <a:pt x="3279" y="692"/>
                    <a:pt x="3145" y="63"/>
                    <a:pt x="2751" y="6"/>
                  </a:cubicBezTo>
                  <a:cubicBezTo>
                    <a:pt x="2732" y="2"/>
                    <a:pt x="2711" y="0"/>
                    <a:pt x="269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595;p56">
              <a:extLst>
                <a:ext uri="{FF2B5EF4-FFF2-40B4-BE49-F238E27FC236}">
                  <a16:creationId xmlns:a16="http://schemas.microsoft.com/office/drawing/2014/main" id="{885D817E-FF02-83F4-C3DE-20ABB5AD3AA8}"/>
                </a:ext>
              </a:extLst>
            </p:cNvPr>
            <p:cNvSpPr/>
            <p:nvPr/>
          </p:nvSpPr>
          <p:spPr>
            <a:xfrm>
              <a:off x="5997245" y="4337132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596;p56">
              <a:extLst>
                <a:ext uri="{FF2B5EF4-FFF2-40B4-BE49-F238E27FC236}">
                  <a16:creationId xmlns:a16="http://schemas.microsoft.com/office/drawing/2014/main" id="{EFFF7C7A-E099-CD07-1084-A3498DAC043E}"/>
                </a:ext>
              </a:extLst>
            </p:cNvPr>
            <p:cNvSpPr/>
            <p:nvPr/>
          </p:nvSpPr>
          <p:spPr>
            <a:xfrm>
              <a:off x="5538378" y="4528271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597;p56">
              <a:extLst>
                <a:ext uri="{FF2B5EF4-FFF2-40B4-BE49-F238E27FC236}">
                  <a16:creationId xmlns:a16="http://schemas.microsoft.com/office/drawing/2014/main" id="{2543C7C5-86CD-90B9-D1E9-A5CCC4D3AE67}"/>
                </a:ext>
              </a:extLst>
            </p:cNvPr>
            <p:cNvSpPr/>
            <p:nvPr/>
          </p:nvSpPr>
          <p:spPr>
            <a:xfrm>
              <a:off x="5997338" y="4336792"/>
              <a:ext cx="155" cy="247"/>
            </a:xfrm>
            <a:custGeom>
              <a:avLst/>
              <a:gdLst/>
              <a:ahLst/>
              <a:cxnLst/>
              <a:rect l="l" t="t" r="r" b="b"/>
              <a:pathLst>
                <a:path w="5" h="8" extrusionOk="0">
                  <a:moveTo>
                    <a:pt x="4" y="0"/>
                  </a:moveTo>
                  <a:cubicBezTo>
                    <a:pt x="4" y="0"/>
                    <a:pt x="1" y="5"/>
                    <a:pt x="1" y="8"/>
                  </a:cubicBezTo>
                  <a:cubicBezTo>
                    <a:pt x="1" y="5"/>
                    <a:pt x="4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598;p56">
              <a:extLst>
                <a:ext uri="{FF2B5EF4-FFF2-40B4-BE49-F238E27FC236}">
                  <a16:creationId xmlns:a16="http://schemas.microsoft.com/office/drawing/2014/main" id="{AFB7FCEE-45E8-2951-1D6E-DDD8F2C384CC}"/>
                </a:ext>
              </a:extLst>
            </p:cNvPr>
            <p:cNvSpPr/>
            <p:nvPr/>
          </p:nvSpPr>
          <p:spPr>
            <a:xfrm>
              <a:off x="5555572" y="4529323"/>
              <a:ext cx="1825" cy="155"/>
            </a:xfrm>
            <a:custGeom>
              <a:avLst/>
              <a:gdLst/>
              <a:ahLst/>
              <a:cxnLst/>
              <a:rect l="l" t="t" r="r" b="b"/>
              <a:pathLst>
                <a:path w="59" h="5" extrusionOk="0">
                  <a:moveTo>
                    <a:pt x="0" y="1"/>
                  </a:moveTo>
                  <a:cubicBezTo>
                    <a:pt x="21" y="1"/>
                    <a:pt x="38" y="4"/>
                    <a:pt x="59" y="4"/>
                  </a:cubicBezTo>
                  <a:cubicBezTo>
                    <a:pt x="38" y="4"/>
                    <a:pt x="21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599;p56">
              <a:extLst>
                <a:ext uri="{FF2B5EF4-FFF2-40B4-BE49-F238E27FC236}">
                  <a16:creationId xmlns:a16="http://schemas.microsoft.com/office/drawing/2014/main" id="{7FDB5749-F901-165B-2FB3-C7856D5043DC}"/>
                </a:ext>
              </a:extLst>
            </p:cNvPr>
            <p:cNvSpPr/>
            <p:nvPr/>
          </p:nvSpPr>
          <p:spPr>
            <a:xfrm>
              <a:off x="5546759" y="4528890"/>
              <a:ext cx="2227" cy="155"/>
            </a:xfrm>
            <a:custGeom>
              <a:avLst/>
              <a:gdLst/>
              <a:ahLst/>
              <a:cxnLst/>
              <a:rect l="l" t="t" r="r" b="b"/>
              <a:pathLst>
                <a:path w="72" h="5" extrusionOk="0">
                  <a:moveTo>
                    <a:pt x="0" y="1"/>
                  </a:moveTo>
                  <a:cubicBezTo>
                    <a:pt x="24" y="1"/>
                    <a:pt x="48" y="1"/>
                    <a:pt x="72" y="4"/>
                  </a:cubicBezTo>
                  <a:cubicBezTo>
                    <a:pt x="48" y="1"/>
                    <a:pt x="24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600;p56">
              <a:extLst>
                <a:ext uri="{FF2B5EF4-FFF2-40B4-BE49-F238E27FC236}">
                  <a16:creationId xmlns:a16="http://schemas.microsoft.com/office/drawing/2014/main" id="{7B8F7CD6-6BB4-9355-EDD7-283344349C48}"/>
                </a:ext>
              </a:extLst>
            </p:cNvPr>
            <p:cNvSpPr/>
            <p:nvPr/>
          </p:nvSpPr>
          <p:spPr>
            <a:xfrm>
              <a:off x="5548954" y="4529014"/>
              <a:ext cx="6649" cy="340"/>
            </a:xfrm>
            <a:custGeom>
              <a:avLst/>
              <a:gdLst/>
              <a:ahLst/>
              <a:cxnLst/>
              <a:rect l="l" t="t" r="r" b="b"/>
              <a:pathLst>
                <a:path w="215" h="11" extrusionOk="0">
                  <a:moveTo>
                    <a:pt x="1" y="0"/>
                  </a:moveTo>
                  <a:cubicBezTo>
                    <a:pt x="74" y="3"/>
                    <a:pt x="142" y="7"/>
                    <a:pt x="214" y="11"/>
                  </a:cubicBezTo>
                  <a:cubicBezTo>
                    <a:pt x="142" y="7"/>
                    <a:pt x="74" y="3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601;p56">
              <a:extLst>
                <a:ext uri="{FF2B5EF4-FFF2-40B4-BE49-F238E27FC236}">
                  <a16:creationId xmlns:a16="http://schemas.microsoft.com/office/drawing/2014/main" id="{538EBACA-8B12-F0B7-5F46-E017B146399F}"/>
                </a:ext>
              </a:extLst>
            </p:cNvPr>
            <p:cNvSpPr/>
            <p:nvPr/>
          </p:nvSpPr>
          <p:spPr>
            <a:xfrm>
              <a:off x="5558170" y="4522426"/>
              <a:ext cx="115907" cy="7577"/>
            </a:xfrm>
            <a:custGeom>
              <a:avLst/>
              <a:gdLst/>
              <a:ahLst/>
              <a:cxnLst/>
              <a:rect l="l" t="t" r="r" b="b"/>
              <a:pathLst>
                <a:path w="3748" h="245" extrusionOk="0">
                  <a:moveTo>
                    <a:pt x="3745" y="0"/>
                  </a:moveTo>
                  <a:cubicBezTo>
                    <a:pt x="2820" y="156"/>
                    <a:pt x="1834" y="245"/>
                    <a:pt x="787" y="245"/>
                  </a:cubicBezTo>
                  <a:cubicBezTo>
                    <a:pt x="529" y="245"/>
                    <a:pt x="266" y="239"/>
                    <a:pt x="0" y="228"/>
                  </a:cubicBezTo>
                  <a:lnTo>
                    <a:pt x="0" y="228"/>
                  </a:lnTo>
                  <a:cubicBezTo>
                    <a:pt x="267" y="239"/>
                    <a:pt x="530" y="245"/>
                    <a:pt x="789" y="245"/>
                  </a:cubicBezTo>
                  <a:cubicBezTo>
                    <a:pt x="1835" y="245"/>
                    <a:pt x="2821" y="157"/>
                    <a:pt x="3748" y="4"/>
                  </a:cubicBezTo>
                  <a:lnTo>
                    <a:pt x="374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602;p56">
              <a:extLst>
                <a:ext uri="{FF2B5EF4-FFF2-40B4-BE49-F238E27FC236}">
                  <a16:creationId xmlns:a16="http://schemas.microsoft.com/office/drawing/2014/main" id="{9950DB2B-74A0-CD6F-C096-8354F280703F}"/>
                </a:ext>
              </a:extLst>
            </p:cNvPr>
            <p:cNvSpPr/>
            <p:nvPr/>
          </p:nvSpPr>
          <p:spPr>
            <a:xfrm>
              <a:off x="5538378" y="4528271"/>
              <a:ext cx="8412" cy="649"/>
            </a:xfrm>
            <a:custGeom>
              <a:avLst/>
              <a:gdLst/>
              <a:ahLst/>
              <a:cxnLst/>
              <a:rect l="l" t="t" r="r" b="b"/>
              <a:pathLst>
                <a:path w="272" h="21" extrusionOk="0">
                  <a:moveTo>
                    <a:pt x="0" y="0"/>
                  </a:moveTo>
                  <a:cubicBezTo>
                    <a:pt x="93" y="7"/>
                    <a:pt x="182" y="14"/>
                    <a:pt x="271" y="21"/>
                  </a:cubicBezTo>
                  <a:cubicBezTo>
                    <a:pt x="182" y="14"/>
                    <a:pt x="93" y="7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603;p56">
              <a:extLst>
                <a:ext uri="{FF2B5EF4-FFF2-40B4-BE49-F238E27FC236}">
                  <a16:creationId xmlns:a16="http://schemas.microsoft.com/office/drawing/2014/main" id="{04A12E83-99EF-1A7C-778F-2E356AA813E8}"/>
                </a:ext>
              </a:extLst>
            </p:cNvPr>
            <p:cNvSpPr/>
            <p:nvPr/>
          </p:nvSpPr>
          <p:spPr>
            <a:xfrm>
              <a:off x="5536461" y="4522518"/>
              <a:ext cx="311322" cy="621210"/>
            </a:xfrm>
            <a:custGeom>
              <a:avLst/>
              <a:gdLst/>
              <a:ahLst/>
              <a:cxnLst/>
              <a:rect l="l" t="t" r="r" b="b"/>
              <a:pathLst>
                <a:path w="10067" h="20086" extrusionOk="0">
                  <a:moveTo>
                    <a:pt x="4450" y="1"/>
                  </a:moveTo>
                  <a:cubicBezTo>
                    <a:pt x="3523" y="154"/>
                    <a:pt x="2537" y="242"/>
                    <a:pt x="1491" y="242"/>
                  </a:cubicBezTo>
                  <a:cubicBezTo>
                    <a:pt x="1224" y="242"/>
                    <a:pt x="952" y="236"/>
                    <a:pt x="677" y="224"/>
                  </a:cubicBezTo>
                  <a:cubicBezTo>
                    <a:pt x="656" y="224"/>
                    <a:pt x="639" y="221"/>
                    <a:pt x="618" y="221"/>
                  </a:cubicBezTo>
                  <a:cubicBezTo>
                    <a:pt x="546" y="217"/>
                    <a:pt x="478" y="213"/>
                    <a:pt x="405" y="210"/>
                  </a:cubicBezTo>
                  <a:cubicBezTo>
                    <a:pt x="381" y="207"/>
                    <a:pt x="357" y="207"/>
                    <a:pt x="333" y="207"/>
                  </a:cubicBezTo>
                  <a:cubicBezTo>
                    <a:pt x="244" y="200"/>
                    <a:pt x="155" y="193"/>
                    <a:pt x="62" y="186"/>
                  </a:cubicBezTo>
                  <a:lnTo>
                    <a:pt x="62" y="186"/>
                  </a:lnTo>
                  <a:cubicBezTo>
                    <a:pt x="0" y="1481"/>
                    <a:pt x="1878" y="13253"/>
                    <a:pt x="2991" y="20085"/>
                  </a:cubicBezTo>
                  <a:lnTo>
                    <a:pt x="10066" y="20085"/>
                  </a:lnTo>
                  <a:cubicBezTo>
                    <a:pt x="7656" y="13555"/>
                    <a:pt x="5754" y="6829"/>
                    <a:pt x="44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604;p56">
              <a:extLst>
                <a:ext uri="{FF2B5EF4-FFF2-40B4-BE49-F238E27FC236}">
                  <a16:creationId xmlns:a16="http://schemas.microsoft.com/office/drawing/2014/main" id="{1C40F9D1-3608-91E2-B4C6-397461A0A3D0}"/>
                </a:ext>
              </a:extLst>
            </p:cNvPr>
            <p:cNvSpPr/>
            <p:nvPr/>
          </p:nvSpPr>
          <p:spPr>
            <a:xfrm>
              <a:off x="5997245" y="4337009"/>
              <a:ext cx="124" cy="155"/>
            </a:xfrm>
            <a:custGeom>
              <a:avLst/>
              <a:gdLst/>
              <a:ahLst/>
              <a:cxnLst/>
              <a:rect l="l" t="t" r="r" b="b"/>
              <a:pathLst>
                <a:path w="4" h="5" extrusionOk="0">
                  <a:moveTo>
                    <a:pt x="1" y="4"/>
                  </a:moveTo>
                  <a:cubicBezTo>
                    <a:pt x="1" y="1"/>
                    <a:pt x="1" y="1"/>
                    <a:pt x="4" y="1"/>
                  </a:cubicBezTo>
                  <a:cubicBezTo>
                    <a:pt x="1" y="1"/>
                    <a:pt x="1" y="1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605;p56">
              <a:extLst>
                <a:ext uri="{FF2B5EF4-FFF2-40B4-BE49-F238E27FC236}">
                  <a16:creationId xmlns:a16="http://schemas.microsoft.com/office/drawing/2014/main" id="{230FC55F-AE06-1D3B-3EDC-477CC60A35FB}"/>
                </a:ext>
              </a:extLst>
            </p:cNvPr>
            <p:cNvSpPr/>
            <p:nvPr/>
          </p:nvSpPr>
          <p:spPr>
            <a:xfrm>
              <a:off x="5673954" y="4337132"/>
              <a:ext cx="323321" cy="185410"/>
            </a:xfrm>
            <a:custGeom>
              <a:avLst/>
              <a:gdLst/>
              <a:ahLst/>
              <a:cxnLst/>
              <a:rect l="l" t="t" r="r" b="b"/>
              <a:pathLst>
                <a:path w="10455" h="5995" extrusionOk="0">
                  <a:moveTo>
                    <a:pt x="10455" y="0"/>
                  </a:moveTo>
                  <a:cubicBezTo>
                    <a:pt x="10290" y="221"/>
                    <a:pt x="6753" y="4876"/>
                    <a:pt x="1" y="5991"/>
                  </a:cubicBezTo>
                  <a:lnTo>
                    <a:pt x="4" y="5995"/>
                  </a:lnTo>
                  <a:cubicBezTo>
                    <a:pt x="6757" y="4876"/>
                    <a:pt x="10293" y="216"/>
                    <a:pt x="104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606;p56">
              <a:extLst>
                <a:ext uri="{FF2B5EF4-FFF2-40B4-BE49-F238E27FC236}">
                  <a16:creationId xmlns:a16="http://schemas.microsoft.com/office/drawing/2014/main" id="{9A2A1AFA-561A-BFC9-28AE-A3BD8D169263}"/>
                </a:ext>
              </a:extLst>
            </p:cNvPr>
            <p:cNvSpPr/>
            <p:nvPr/>
          </p:nvSpPr>
          <p:spPr>
            <a:xfrm>
              <a:off x="5674046" y="4336792"/>
              <a:ext cx="323445" cy="806929"/>
            </a:xfrm>
            <a:custGeom>
              <a:avLst/>
              <a:gdLst/>
              <a:ahLst/>
              <a:cxnLst/>
              <a:rect l="l" t="t" r="r" b="b"/>
              <a:pathLst>
                <a:path w="10459" h="26091" extrusionOk="0">
                  <a:moveTo>
                    <a:pt x="10458" y="0"/>
                  </a:moveTo>
                  <a:cubicBezTo>
                    <a:pt x="10458" y="1"/>
                    <a:pt x="10455" y="5"/>
                    <a:pt x="10455" y="8"/>
                  </a:cubicBezTo>
                  <a:cubicBezTo>
                    <a:pt x="10452" y="8"/>
                    <a:pt x="10452" y="8"/>
                    <a:pt x="10452" y="11"/>
                  </a:cubicBezTo>
                  <a:cubicBezTo>
                    <a:pt x="10290" y="227"/>
                    <a:pt x="6754" y="4887"/>
                    <a:pt x="1" y="6006"/>
                  </a:cubicBezTo>
                  <a:cubicBezTo>
                    <a:pt x="1305" y="12834"/>
                    <a:pt x="3207" y="19560"/>
                    <a:pt x="5617" y="26090"/>
                  </a:cubicBezTo>
                  <a:lnTo>
                    <a:pt x="8464" y="26090"/>
                  </a:lnTo>
                  <a:lnTo>
                    <a:pt x="9168" y="16872"/>
                  </a:lnTo>
                  <a:lnTo>
                    <a:pt x="1045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607;p56">
              <a:extLst>
                <a:ext uri="{FF2B5EF4-FFF2-40B4-BE49-F238E27FC236}">
                  <a16:creationId xmlns:a16="http://schemas.microsoft.com/office/drawing/2014/main" id="{677D2CA0-0CF0-8F6D-40EE-FE2775312672}"/>
                </a:ext>
              </a:extLst>
            </p:cNvPr>
            <p:cNvSpPr/>
            <p:nvPr/>
          </p:nvSpPr>
          <p:spPr>
            <a:xfrm>
              <a:off x="4375006" y="4581871"/>
              <a:ext cx="113093" cy="561860"/>
            </a:xfrm>
            <a:custGeom>
              <a:avLst/>
              <a:gdLst/>
              <a:ahLst/>
              <a:cxnLst/>
              <a:rect l="l" t="t" r="r" b="b"/>
              <a:pathLst>
                <a:path w="3657" h="18167" extrusionOk="0">
                  <a:moveTo>
                    <a:pt x="1" y="1"/>
                  </a:moveTo>
                  <a:lnTo>
                    <a:pt x="1776" y="18166"/>
                  </a:lnTo>
                  <a:lnTo>
                    <a:pt x="3657" y="18166"/>
                  </a:lnTo>
                  <a:cubicBezTo>
                    <a:pt x="2342" y="12196"/>
                    <a:pt x="1501" y="6116"/>
                    <a:pt x="1192" y="18"/>
                  </a:cubicBezTo>
                  <a:cubicBezTo>
                    <a:pt x="1059" y="21"/>
                    <a:pt x="925" y="23"/>
                    <a:pt x="790" y="23"/>
                  </a:cubicBezTo>
                  <a:cubicBezTo>
                    <a:pt x="531" y="23"/>
                    <a:pt x="267" y="17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608;p56">
              <a:extLst>
                <a:ext uri="{FF2B5EF4-FFF2-40B4-BE49-F238E27FC236}">
                  <a16:creationId xmlns:a16="http://schemas.microsoft.com/office/drawing/2014/main" id="{725804D7-3979-78D8-1A2B-057F5FF6EE9B}"/>
                </a:ext>
              </a:extLst>
            </p:cNvPr>
            <p:cNvSpPr/>
            <p:nvPr/>
          </p:nvSpPr>
          <p:spPr>
            <a:xfrm>
              <a:off x="4411838" y="4461682"/>
              <a:ext cx="300220" cy="682044"/>
            </a:xfrm>
            <a:custGeom>
              <a:avLst/>
              <a:gdLst/>
              <a:ahLst/>
              <a:cxnLst/>
              <a:rect l="l" t="t" r="r" b="b"/>
              <a:pathLst>
                <a:path w="9708" h="22053" extrusionOk="0">
                  <a:moveTo>
                    <a:pt x="9707" y="0"/>
                  </a:moveTo>
                  <a:lnTo>
                    <a:pt x="9703" y="4"/>
                  </a:lnTo>
                  <a:cubicBezTo>
                    <a:pt x="9590" y="117"/>
                    <a:pt x="5982" y="3749"/>
                    <a:pt x="1" y="3901"/>
                  </a:cubicBezTo>
                  <a:lnTo>
                    <a:pt x="1" y="3904"/>
                  </a:lnTo>
                  <a:cubicBezTo>
                    <a:pt x="310" y="10002"/>
                    <a:pt x="1151" y="16082"/>
                    <a:pt x="2466" y="22052"/>
                  </a:cubicBezTo>
                  <a:lnTo>
                    <a:pt x="7153" y="22052"/>
                  </a:lnTo>
                  <a:cubicBezTo>
                    <a:pt x="6902" y="19481"/>
                    <a:pt x="6668" y="17005"/>
                    <a:pt x="6473" y="14801"/>
                  </a:cubicBezTo>
                  <a:cubicBezTo>
                    <a:pt x="6349" y="13397"/>
                    <a:pt x="6242" y="12106"/>
                    <a:pt x="6153" y="10966"/>
                  </a:cubicBezTo>
                  <a:cubicBezTo>
                    <a:pt x="5961" y="8498"/>
                    <a:pt x="5868" y="6761"/>
                    <a:pt x="5923" y="6211"/>
                  </a:cubicBezTo>
                  <a:cubicBezTo>
                    <a:pt x="6778" y="4872"/>
                    <a:pt x="7754" y="3725"/>
                    <a:pt x="8817" y="2744"/>
                  </a:cubicBezTo>
                  <a:cubicBezTo>
                    <a:pt x="8934" y="2633"/>
                    <a:pt x="9055" y="2527"/>
                    <a:pt x="9178" y="2421"/>
                  </a:cubicBezTo>
                  <a:lnTo>
                    <a:pt x="97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609;p56">
              <a:extLst>
                <a:ext uri="{FF2B5EF4-FFF2-40B4-BE49-F238E27FC236}">
                  <a16:creationId xmlns:a16="http://schemas.microsoft.com/office/drawing/2014/main" id="{AB7E9F00-577D-6BFB-0270-40510E93B674}"/>
                </a:ext>
              </a:extLst>
            </p:cNvPr>
            <p:cNvSpPr/>
            <p:nvPr/>
          </p:nvSpPr>
          <p:spPr>
            <a:xfrm>
              <a:off x="4712028" y="4461682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610;p56">
              <a:extLst>
                <a:ext uri="{FF2B5EF4-FFF2-40B4-BE49-F238E27FC236}">
                  <a16:creationId xmlns:a16="http://schemas.microsoft.com/office/drawing/2014/main" id="{7CF50112-E083-5809-2FC6-3279CFF4880B}"/>
                </a:ext>
              </a:extLst>
            </p:cNvPr>
            <p:cNvSpPr/>
            <p:nvPr/>
          </p:nvSpPr>
          <p:spPr>
            <a:xfrm>
              <a:off x="4595007" y="4375020"/>
              <a:ext cx="759054" cy="286883"/>
            </a:xfrm>
            <a:custGeom>
              <a:avLst/>
              <a:gdLst/>
              <a:ahLst/>
              <a:cxnLst/>
              <a:rect l="l" t="t" r="r" b="b"/>
              <a:pathLst>
                <a:path w="24545" h="9276" extrusionOk="0">
                  <a:moveTo>
                    <a:pt x="19543" y="0"/>
                  </a:moveTo>
                  <a:cubicBezTo>
                    <a:pt x="14997" y="0"/>
                    <a:pt x="8258" y="862"/>
                    <a:pt x="3255" y="5223"/>
                  </a:cubicBezTo>
                  <a:cubicBezTo>
                    <a:pt x="3132" y="5329"/>
                    <a:pt x="3011" y="5435"/>
                    <a:pt x="2894" y="5546"/>
                  </a:cubicBezTo>
                  <a:cubicBezTo>
                    <a:pt x="1831" y="6527"/>
                    <a:pt x="855" y="7674"/>
                    <a:pt x="0" y="9013"/>
                  </a:cubicBezTo>
                  <a:cubicBezTo>
                    <a:pt x="110" y="9027"/>
                    <a:pt x="220" y="9040"/>
                    <a:pt x="327" y="9054"/>
                  </a:cubicBezTo>
                  <a:cubicBezTo>
                    <a:pt x="354" y="9058"/>
                    <a:pt x="381" y="9061"/>
                    <a:pt x="412" y="9064"/>
                  </a:cubicBezTo>
                  <a:cubicBezTo>
                    <a:pt x="515" y="9075"/>
                    <a:pt x="615" y="9089"/>
                    <a:pt x="718" y="9099"/>
                  </a:cubicBezTo>
                  <a:cubicBezTo>
                    <a:pt x="745" y="9102"/>
                    <a:pt x="773" y="9106"/>
                    <a:pt x="801" y="9106"/>
                  </a:cubicBezTo>
                  <a:cubicBezTo>
                    <a:pt x="876" y="9116"/>
                    <a:pt x="948" y="9123"/>
                    <a:pt x="1020" y="9130"/>
                  </a:cubicBezTo>
                  <a:cubicBezTo>
                    <a:pt x="1068" y="9134"/>
                    <a:pt x="1116" y="9140"/>
                    <a:pt x="1161" y="9143"/>
                  </a:cubicBezTo>
                  <a:cubicBezTo>
                    <a:pt x="1213" y="9147"/>
                    <a:pt x="1264" y="9154"/>
                    <a:pt x="1316" y="9157"/>
                  </a:cubicBezTo>
                  <a:cubicBezTo>
                    <a:pt x="1419" y="9167"/>
                    <a:pt x="1522" y="9175"/>
                    <a:pt x="1625" y="9181"/>
                  </a:cubicBezTo>
                  <a:cubicBezTo>
                    <a:pt x="1638" y="9185"/>
                    <a:pt x="1652" y="9185"/>
                    <a:pt x="1669" y="9185"/>
                  </a:cubicBezTo>
                  <a:cubicBezTo>
                    <a:pt x="1683" y="9188"/>
                    <a:pt x="1700" y="9188"/>
                    <a:pt x="1714" y="9188"/>
                  </a:cubicBezTo>
                  <a:cubicBezTo>
                    <a:pt x="1937" y="9205"/>
                    <a:pt x="2160" y="9219"/>
                    <a:pt x="2379" y="9233"/>
                  </a:cubicBezTo>
                  <a:cubicBezTo>
                    <a:pt x="2918" y="9262"/>
                    <a:pt x="3446" y="9276"/>
                    <a:pt x="3966" y="9276"/>
                  </a:cubicBezTo>
                  <a:cubicBezTo>
                    <a:pt x="5051" y="9276"/>
                    <a:pt x="6095" y="9216"/>
                    <a:pt x="7101" y="9110"/>
                  </a:cubicBezTo>
                  <a:cubicBezTo>
                    <a:pt x="18108" y="7918"/>
                    <a:pt x="24246" y="726"/>
                    <a:pt x="24535" y="382"/>
                  </a:cubicBezTo>
                  <a:lnTo>
                    <a:pt x="24535" y="379"/>
                  </a:lnTo>
                  <a:lnTo>
                    <a:pt x="24538" y="375"/>
                  </a:lnTo>
                  <a:cubicBezTo>
                    <a:pt x="24541" y="368"/>
                    <a:pt x="24545" y="368"/>
                    <a:pt x="24545" y="368"/>
                  </a:cubicBezTo>
                  <a:cubicBezTo>
                    <a:pt x="24545" y="368"/>
                    <a:pt x="22512" y="0"/>
                    <a:pt x="195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611;p56">
              <a:extLst>
                <a:ext uri="{FF2B5EF4-FFF2-40B4-BE49-F238E27FC236}">
                  <a16:creationId xmlns:a16="http://schemas.microsoft.com/office/drawing/2014/main" id="{AB0B0BA4-DEBC-7DC1-BABF-8E84439BC107}"/>
                </a:ext>
              </a:extLst>
            </p:cNvPr>
            <p:cNvSpPr/>
            <p:nvPr/>
          </p:nvSpPr>
          <p:spPr>
            <a:xfrm>
              <a:off x="5354033" y="4386371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612;p56">
              <a:extLst>
                <a:ext uri="{FF2B5EF4-FFF2-40B4-BE49-F238E27FC236}">
                  <a16:creationId xmlns:a16="http://schemas.microsoft.com/office/drawing/2014/main" id="{F36F50D1-E5F7-AB96-3533-446773D2E529}"/>
                </a:ext>
              </a:extLst>
            </p:cNvPr>
            <p:cNvSpPr/>
            <p:nvPr/>
          </p:nvSpPr>
          <p:spPr>
            <a:xfrm>
              <a:off x="4595007" y="46537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613;p56">
              <a:extLst>
                <a:ext uri="{FF2B5EF4-FFF2-40B4-BE49-F238E27FC236}">
                  <a16:creationId xmlns:a16="http://schemas.microsoft.com/office/drawing/2014/main" id="{8F59BB2B-BF30-DDA1-BCD4-58BF2763D784}"/>
                </a:ext>
              </a:extLst>
            </p:cNvPr>
            <p:cNvSpPr/>
            <p:nvPr/>
          </p:nvSpPr>
          <p:spPr>
            <a:xfrm>
              <a:off x="5353724" y="4386711"/>
              <a:ext cx="31" cy="124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1" y="4"/>
                  </a:moveTo>
                  <a:lnTo>
                    <a:pt x="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614;p56">
              <a:extLst>
                <a:ext uri="{FF2B5EF4-FFF2-40B4-BE49-F238E27FC236}">
                  <a16:creationId xmlns:a16="http://schemas.microsoft.com/office/drawing/2014/main" id="{3543FEDE-8780-80E4-E839-8811DCF9D3C4}"/>
                </a:ext>
              </a:extLst>
            </p:cNvPr>
            <p:cNvSpPr/>
            <p:nvPr/>
          </p:nvSpPr>
          <p:spPr>
            <a:xfrm>
              <a:off x="5353817" y="4386371"/>
              <a:ext cx="247" cy="278"/>
            </a:xfrm>
            <a:custGeom>
              <a:avLst/>
              <a:gdLst/>
              <a:ahLst/>
              <a:cxnLst/>
              <a:rect l="l" t="t" r="r" b="b"/>
              <a:pathLst>
                <a:path w="8" h="9" extrusionOk="0">
                  <a:moveTo>
                    <a:pt x="8" y="1"/>
                  </a:moveTo>
                  <a:lnTo>
                    <a:pt x="8" y="1"/>
                  </a:lnTo>
                  <a:cubicBezTo>
                    <a:pt x="8" y="1"/>
                    <a:pt x="4" y="1"/>
                    <a:pt x="1" y="8"/>
                  </a:cubicBezTo>
                  <a:cubicBezTo>
                    <a:pt x="4" y="1"/>
                    <a:pt x="8" y="1"/>
                    <a:pt x="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615;p56">
              <a:extLst>
                <a:ext uri="{FF2B5EF4-FFF2-40B4-BE49-F238E27FC236}">
                  <a16:creationId xmlns:a16="http://schemas.microsoft.com/office/drawing/2014/main" id="{7FCCAA1E-3631-BAC1-0595-9E663D3B37D2}"/>
                </a:ext>
              </a:extLst>
            </p:cNvPr>
            <p:cNvSpPr/>
            <p:nvPr/>
          </p:nvSpPr>
          <p:spPr>
            <a:xfrm>
              <a:off x="4645230" y="4658976"/>
              <a:ext cx="1423" cy="124"/>
            </a:xfrm>
            <a:custGeom>
              <a:avLst/>
              <a:gdLst/>
              <a:ahLst/>
              <a:cxnLst/>
              <a:rect l="l" t="t" r="r" b="b"/>
              <a:pathLst>
                <a:path w="46" h="4" extrusionOk="0">
                  <a:moveTo>
                    <a:pt x="1" y="0"/>
                  </a:moveTo>
                  <a:cubicBezTo>
                    <a:pt x="14" y="4"/>
                    <a:pt x="28" y="4"/>
                    <a:pt x="45" y="4"/>
                  </a:cubicBezTo>
                  <a:cubicBezTo>
                    <a:pt x="28" y="4"/>
                    <a:pt x="14" y="4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616;p56">
              <a:extLst>
                <a:ext uri="{FF2B5EF4-FFF2-40B4-BE49-F238E27FC236}">
                  <a16:creationId xmlns:a16="http://schemas.microsoft.com/office/drawing/2014/main" id="{8B35C827-A5AC-D9D5-C751-D3A124017020}"/>
                </a:ext>
              </a:extLst>
            </p:cNvPr>
            <p:cNvSpPr/>
            <p:nvPr/>
          </p:nvSpPr>
          <p:spPr>
            <a:xfrm>
              <a:off x="4607748" y="4655357"/>
              <a:ext cx="9494" cy="1082"/>
            </a:xfrm>
            <a:custGeom>
              <a:avLst/>
              <a:gdLst/>
              <a:ahLst/>
              <a:cxnLst/>
              <a:rect l="l" t="t" r="r" b="b"/>
              <a:pathLst>
                <a:path w="307" h="35" extrusionOk="0">
                  <a:moveTo>
                    <a:pt x="0" y="0"/>
                  </a:moveTo>
                  <a:cubicBezTo>
                    <a:pt x="103" y="11"/>
                    <a:pt x="203" y="25"/>
                    <a:pt x="306" y="35"/>
                  </a:cubicBezTo>
                  <a:cubicBezTo>
                    <a:pt x="203" y="25"/>
                    <a:pt x="103" y="1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617;p56">
              <a:extLst>
                <a:ext uri="{FF2B5EF4-FFF2-40B4-BE49-F238E27FC236}">
                  <a16:creationId xmlns:a16="http://schemas.microsoft.com/office/drawing/2014/main" id="{22EAB833-9D13-195D-B94F-1CD991A2F5BC}"/>
                </a:ext>
              </a:extLst>
            </p:cNvPr>
            <p:cNvSpPr/>
            <p:nvPr/>
          </p:nvSpPr>
          <p:spPr>
            <a:xfrm>
              <a:off x="4595007" y="4653780"/>
              <a:ext cx="10112" cy="1299"/>
            </a:xfrm>
            <a:custGeom>
              <a:avLst/>
              <a:gdLst/>
              <a:ahLst/>
              <a:cxnLst/>
              <a:rect l="l" t="t" r="r" b="b"/>
              <a:pathLst>
                <a:path w="327" h="42" extrusionOk="0">
                  <a:moveTo>
                    <a:pt x="327" y="41"/>
                  </a:moveTo>
                  <a:cubicBezTo>
                    <a:pt x="220" y="27"/>
                    <a:pt x="110" y="14"/>
                    <a:pt x="0" y="0"/>
                  </a:cubicBezTo>
                  <a:cubicBezTo>
                    <a:pt x="110" y="14"/>
                    <a:pt x="220" y="27"/>
                    <a:pt x="327" y="4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618;p56">
              <a:extLst>
                <a:ext uri="{FF2B5EF4-FFF2-40B4-BE49-F238E27FC236}">
                  <a16:creationId xmlns:a16="http://schemas.microsoft.com/office/drawing/2014/main" id="{15B5908D-AC56-2866-131F-46A0038C3BC2}"/>
                </a:ext>
              </a:extLst>
            </p:cNvPr>
            <p:cNvSpPr/>
            <p:nvPr/>
          </p:nvSpPr>
          <p:spPr>
            <a:xfrm>
              <a:off x="4619747" y="4656625"/>
              <a:ext cx="6804" cy="804"/>
            </a:xfrm>
            <a:custGeom>
              <a:avLst/>
              <a:gdLst/>
              <a:ahLst/>
              <a:cxnLst/>
              <a:rect l="l" t="t" r="r" b="b"/>
              <a:pathLst>
                <a:path w="220" h="26" extrusionOk="0">
                  <a:moveTo>
                    <a:pt x="1" y="1"/>
                  </a:moveTo>
                  <a:cubicBezTo>
                    <a:pt x="76" y="11"/>
                    <a:pt x="148" y="18"/>
                    <a:pt x="220" y="25"/>
                  </a:cubicBezTo>
                  <a:cubicBezTo>
                    <a:pt x="148" y="18"/>
                    <a:pt x="76" y="1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619;p56">
              <a:extLst>
                <a:ext uri="{FF2B5EF4-FFF2-40B4-BE49-F238E27FC236}">
                  <a16:creationId xmlns:a16="http://schemas.microsoft.com/office/drawing/2014/main" id="{27EA332F-9EEA-4E8D-0BAE-183D46BF1160}"/>
                </a:ext>
              </a:extLst>
            </p:cNvPr>
            <p:cNvSpPr/>
            <p:nvPr/>
          </p:nvSpPr>
          <p:spPr>
            <a:xfrm>
              <a:off x="4630880" y="4657800"/>
              <a:ext cx="4824" cy="464"/>
            </a:xfrm>
            <a:custGeom>
              <a:avLst/>
              <a:gdLst/>
              <a:ahLst/>
              <a:cxnLst/>
              <a:rect l="l" t="t" r="r" b="b"/>
              <a:pathLst>
                <a:path w="156" h="15" extrusionOk="0">
                  <a:moveTo>
                    <a:pt x="1" y="0"/>
                  </a:moveTo>
                  <a:cubicBezTo>
                    <a:pt x="53" y="4"/>
                    <a:pt x="104" y="11"/>
                    <a:pt x="156" y="14"/>
                  </a:cubicBezTo>
                  <a:cubicBezTo>
                    <a:pt x="104" y="11"/>
                    <a:pt x="53" y="4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620;p56">
              <a:extLst>
                <a:ext uri="{FF2B5EF4-FFF2-40B4-BE49-F238E27FC236}">
                  <a16:creationId xmlns:a16="http://schemas.microsoft.com/office/drawing/2014/main" id="{5D3FD9F9-2F2F-3CB4-920D-B29FADF990C7}"/>
                </a:ext>
              </a:extLst>
            </p:cNvPr>
            <p:cNvSpPr/>
            <p:nvPr/>
          </p:nvSpPr>
          <p:spPr>
            <a:xfrm>
              <a:off x="4668609" y="4656749"/>
              <a:ext cx="146121" cy="5227"/>
            </a:xfrm>
            <a:custGeom>
              <a:avLst/>
              <a:gdLst/>
              <a:ahLst/>
              <a:cxnLst/>
              <a:rect l="l" t="t" r="r" b="b"/>
              <a:pathLst>
                <a:path w="4725" h="169" extrusionOk="0">
                  <a:moveTo>
                    <a:pt x="4721" y="1"/>
                  </a:moveTo>
                  <a:cubicBezTo>
                    <a:pt x="3715" y="107"/>
                    <a:pt x="2671" y="167"/>
                    <a:pt x="1586" y="167"/>
                  </a:cubicBezTo>
                  <a:cubicBezTo>
                    <a:pt x="1067" y="167"/>
                    <a:pt x="538" y="153"/>
                    <a:pt x="0" y="124"/>
                  </a:cubicBezTo>
                  <a:lnTo>
                    <a:pt x="0" y="124"/>
                  </a:lnTo>
                  <a:cubicBezTo>
                    <a:pt x="556" y="154"/>
                    <a:pt x="1103" y="169"/>
                    <a:pt x="1639" y="169"/>
                  </a:cubicBezTo>
                  <a:cubicBezTo>
                    <a:pt x="2707" y="169"/>
                    <a:pt x="3735" y="111"/>
                    <a:pt x="4724" y="4"/>
                  </a:cubicBezTo>
                  <a:lnTo>
                    <a:pt x="472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621;p56">
              <a:extLst>
                <a:ext uri="{FF2B5EF4-FFF2-40B4-BE49-F238E27FC236}">
                  <a16:creationId xmlns:a16="http://schemas.microsoft.com/office/drawing/2014/main" id="{13EC5D0C-4F39-768C-2A01-DF34025ED669}"/>
                </a:ext>
              </a:extLst>
            </p:cNvPr>
            <p:cNvSpPr/>
            <p:nvPr/>
          </p:nvSpPr>
          <p:spPr>
            <a:xfrm>
              <a:off x="4647982" y="4659161"/>
              <a:ext cx="20627" cy="1454"/>
            </a:xfrm>
            <a:custGeom>
              <a:avLst/>
              <a:gdLst/>
              <a:ahLst/>
              <a:cxnLst/>
              <a:rect l="l" t="t" r="r" b="b"/>
              <a:pathLst>
                <a:path w="667" h="47" extrusionOk="0">
                  <a:moveTo>
                    <a:pt x="1" y="1"/>
                  </a:moveTo>
                  <a:lnTo>
                    <a:pt x="1" y="1"/>
                  </a:lnTo>
                  <a:cubicBezTo>
                    <a:pt x="224" y="18"/>
                    <a:pt x="447" y="36"/>
                    <a:pt x="666" y="46"/>
                  </a:cubicBezTo>
                  <a:cubicBezTo>
                    <a:pt x="447" y="32"/>
                    <a:pt x="224" y="18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622;p56">
              <a:extLst>
                <a:ext uri="{FF2B5EF4-FFF2-40B4-BE49-F238E27FC236}">
                  <a16:creationId xmlns:a16="http://schemas.microsoft.com/office/drawing/2014/main" id="{BDD9C843-FD88-1F5B-F5F7-A02C68EC43B3}"/>
                </a:ext>
              </a:extLst>
            </p:cNvPr>
            <p:cNvSpPr/>
            <p:nvPr/>
          </p:nvSpPr>
          <p:spPr>
            <a:xfrm>
              <a:off x="4635674" y="4658233"/>
              <a:ext cx="9587" cy="773"/>
            </a:xfrm>
            <a:custGeom>
              <a:avLst/>
              <a:gdLst/>
              <a:ahLst/>
              <a:cxnLst/>
              <a:rect l="l" t="t" r="r" b="b"/>
              <a:pathLst>
                <a:path w="310" h="25" extrusionOk="0">
                  <a:moveTo>
                    <a:pt x="1" y="0"/>
                  </a:moveTo>
                  <a:cubicBezTo>
                    <a:pt x="104" y="10"/>
                    <a:pt x="207" y="18"/>
                    <a:pt x="310" y="24"/>
                  </a:cubicBezTo>
                  <a:cubicBezTo>
                    <a:pt x="207" y="18"/>
                    <a:pt x="104" y="1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623;p56">
              <a:extLst>
                <a:ext uri="{FF2B5EF4-FFF2-40B4-BE49-F238E27FC236}">
                  <a16:creationId xmlns:a16="http://schemas.microsoft.com/office/drawing/2014/main" id="{AF4E0C77-8013-3134-09FB-58D56894D83F}"/>
                </a:ext>
              </a:extLst>
            </p:cNvPr>
            <p:cNvSpPr/>
            <p:nvPr/>
          </p:nvSpPr>
          <p:spPr>
            <a:xfrm>
              <a:off x="4605089" y="4655048"/>
              <a:ext cx="2690" cy="340"/>
            </a:xfrm>
            <a:custGeom>
              <a:avLst/>
              <a:gdLst/>
              <a:ahLst/>
              <a:cxnLst/>
              <a:rect l="l" t="t" r="r" b="b"/>
              <a:pathLst>
                <a:path w="87" h="11" extrusionOk="0">
                  <a:moveTo>
                    <a:pt x="1" y="0"/>
                  </a:moveTo>
                  <a:cubicBezTo>
                    <a:pt x="28" y="4"/>
                    <a:pt x="55" y="7"/>
                    <a:pt x="86" y="10"/>
                  </a:cubicBezTo>
                  <a:cubicBezTo>
                    <a:pt x="55" y="7"/>
                    <a:pt x="28" y="4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624;p56">
              <a:extLst>
                <a:ext uri="{FF2B5EF4-FFF2-40B4-BE49-F238E27FC236}">
                  <a16:creationId xmlns:a16="http://schemas.microsoft.com/office/drawing/2014/main" id="{15D4EF26-EE8C-2E5E-276D-1493A77E6D69}"/>
                </a:ext>
              </a:extLst>
            </p:cNvPr>
            <p:cNvSpPr/>
            <p:nvPr/>
          </p:nvSpPr>
          <p:spPr>
            <a:xfrm>
              <a:off x="4626520" y="4657398"/>
              <a:ext cx="4391" cy="433"/>
            </a:xfrm>
            <a:custGeom>
              <a:avLst/>
              <a:gdLst/>
              <a:ahLst/>
              <a:cxnLst/>
              <a:rect l="l" t="t" r="r" b="b"/>
              <a:pathLst>
                <a:path w="142" h="14" extrusionOk="0">
                  <a:moveTo>
                    <a:pt x="1" y="0"/>
                  </a:moveTo>
                  <a:cubicBezTo>
                    <a:pt x="49" y="4"/>
                    <a:pt x="97" y="10"/>
                    <a:pt x="142" y="13"/>
                  </a:cubicBezTo>
                  <a:cubicBezTo>
                    <a:pt x="97" y="10"/>
                    <a:pt x="49" y="4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625;p56">
              <a:extLst>
                <a:ext uri="{FF2B5EF4-FFF2-40B4-BE49-F238E27FC236}">
                  <a16:creationId xmlns:a16="http://schemas.microsoft.com/office/drawing/2014/main" id="{A41D1BDB-515B-B11D-11F8-5332362A32C6}"/>
                </a:ext>
              </a:extLst>
            </p:cNvPr>
            <p:cNvSpPr/>
            <p:nvPr/>
          </p:nvSpPr>
          <p:spPr>
            <a:xfrm>
              <a:off x="4646621" y="4659068"/>
              <a:ext cx="1392" cy="124"/>
            </a:xfrm>
            <a:custGeom>
              <a:avLst/>
              <a:gdLst/>
              <a:ahLst/>
              <a:cxnLst/>
              <a:rect l="l" t="t" r="r" b="b"/>
              <a:pathLst>
                <a:path w="45" h="4" extrusionOk="0">
                  <a:moveTo>
                    <a:pt x="45" y="4"/>
                  </a:moveTo>
                  <a:lnTo>
                    <a:pt x="45" y="4"/>
                  </a:lnTo>
                  <a:cubicBezTo>
                    <a:pt x="31" y="4"/>
                    <a:pt x="14" y="4"/>
                    <a:pt x="0" y="1"/>
                  </a:cubicBezTo>
                  <a:cubicBezTo>
                    <a:pt x="14" y="4"/>
                    <a:pt x="31" y="4"/>
                    <a:pt x="45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626;p56">
              <a:extLst>
                <a:ext uri="{FF2B5EF4-FFF2-40B4-BE49-F238E27FC236}">
                  <a16:creationId xmlns:a16="http://schemas.microsoft.com/office/drawing/2014/main" id="{3A3D7A2B-B440-9CF3-40D3-F54BEC68AFCD}"/>
                </a:ext>
              </a:extLst>
            </p:cNvPr>
            <p:cNvSpPr/>
            <p:nvPr/>
          </p:nvSpPr>
          <p:spPr>
            <a:xfrm>
              <a:off x="4617212" y="4656408"/>
              <a:ext cx="2567" cy="247"/>
            </a:xfrm>
            <a:custGeom>
              <a:avLst/>
              <a:gdLst/>
              <a:ahLst/>
              <a:cxnLst/>
              <a:rect l="l" t="t" r="r" b="b"/>
              <a:pathLst>
                <a:path w="83" h="8" extrusionOk="0">
                  <a:moveTo>
                    <a:pt x="0" y="1"/>
                  </a:moveTo>
                  <a:cubicBezTo>
                    <a:pt x="27" y="4"/>
                    <a:pt x="55" y="8"/>
                    <a:pt x="83" y="8"/>
                  </a:cubicBezTo>
                  <a:cubicBezTo>
                    <a:pt x="55" y="8"/>
                    <a:pt x="27" y="4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627;p56">
              <a:extLst>
                <a:ext uri="{FF2B5EF4-FFF2-40B4-BE49-F238E27FC236}">
                  <a16:creationId xmlns:a16="http://schemas.microsoft.com/office/drawing/2014/main" id="{F6ABB370-1C1E-37C7-E2B1-A5B0657CBA62}"/>
                </a:ext>
              </a:extLst>
            </p:cNvPr>
            <p:cNvSpPr/>
            <p:nvPr/>
          </p:nvSpPr>
          <p:spPr>
            <a:xfrm>
              <a:off x="4593306" y="4653780"/>
              <a:ext cx="306436" cy="489953"/>
            </a:xfrm>
            <a:custGeom>
              <a:avLst/>
              <a:gdLst/>
              <a:ahLst/>
              <a:cxnLst/>
              <a:rect l="l" t="t" r="r" b="b"/>
              <a:pathLst>
                <a:path w="9909" h="15842" extrusionOk="0">
                  <a:moveTo>
                    <a:pt x="55" y="0"/>
                  </a:moveTo>
                  <a:cubicBezTo>
                    <a:pt x="0" y="550"/>
                    <a:pt x="93" y="2287"/>
                    <a:pt x="285" y="4755"/>
                  </a:cubicBezTo>
                  <a:cubicBezTo>
                    <a:pt x="374" y="5895"/>
                    <a:pt x="481" y="7186"/>
                    <a:pt x="605" y="8590"/>
                  </a:cubicBezTo>
                  <a:cubicBezTo>
                    <a:pt x="800" y="10794"/>
                    <a:pt x="1034" y="13270"/>
                    <a:pt x="1285" y="15841"/>
                  </a:cubicBezTo>
                  <a:lnTo>
                    <a:pt x="9909" y="15841"/>
                  </a:lnTo>
                  <a:cubicBezTo>
                    <a:pt x="8783" y="10630"/>
                    <a:pt x="7863" y="5377"/>
                    <a:pt x="7159" y="100"/>
                  </a:cubicBezTo>
                  <a:cubicBezTo>
                    <a:pt x="6170" y="207"/>
                    <a:pt x="5142" y="265"/>
                    <a:pt x="4074" y="265"/>
                  </a:cubicBezTo>
                  <a:cubicBezTo>
                    <a:pt x="3537" y="265"/>
                    <a:pt x="2991" y="250"/>
                    <a:pt x="2434" y="220"/>
                  </a:cubicBezTo>
                  <a:cubicBezTo>
                    <a:pt x="2215" y="210"/>
                    <a:pt x="1992" y="192"/>
                    <a:pt x="1769" y="175"/>
                  </a:cubicBezTo>
                  <a:cubicBezTo>
                    <a:pt x="1755" y="175"/>
                    <a:pt x="1738" y="175"/>
                    <a:pt x="1724" y="172"/>
                  </a:cubicBezTo>
                  <a:cubicBezTo>
                    <a:pt x="1707" y="172"/>
                    <a:pt x="1693" y="172"/>
                    <a:pt x="1680" y="168"/>
                  </a:cubicBezTo>
                  <a:cubicBezTo>
                    <a:pt x="1577" y="162"/>
                    <a:pt x="1474" y="154"/>
                    <a:pt x="1371" y="144"/>
                  </a:cubicBezTo>
                  <a:cubicBezTo>
                    <a:pt x="1319" y="141"/>
                    <a:pt x="1268" y="134"/>
                    <a:pt x="1216" y="130"/>
                  </a:cubicBezTo>
                  <a:cubicBezTo>
                    <a:pt x="1171" y="127"/>
                    <a:pt x="1123" y="121"/>
                    <a:pt x="1075" y="117"/>
                  </a:cubicBezTo>
                  <a:cubicBezTo>
                    <a:pt x="1003" y="110"/>
                    <a:pt x="931" y="103"/>
                    <a:pt x="856" y="93"/>
                  </a:cubicBezTo>
                  <a:cubicBezTo>
                    <a:pt x="828" y="93"/>
                    <a:pt x="800" y="89"/>
                    <a:pt x="773" y="86"/>
                  </a:cubicBezTo>
                  <a:cubicBezTo>
                    <a:pt x="670" y="76"/>
                    <a:pt x="570" y="62"/>
                    <a:pt x="467" y="51"/>
                  </a:cubicBezTo>
                  <a:cubicBezTo>
                    <a:pt x="436" y="48"/>
                    <a:pt x="409" y="45"/>
                    <a:pt x="382" y="41"/>
                  </a:cubicBezTo>
                  <a:cubicBezTo>
                    <a:pt x="275" y="27"/>
                    <a:pt x="165" y="14"/>
                    <a:pt x="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628;p56">
              <a:extLst>
                <a:ext uri="{FF2B5EF4-FFF2-40B4-BE49-F238E27FC236}">
                  <a16:creationId xmlns:a16="http://schemas.microsoft.com/office/drawing/2014/main" id="{7E39A187-C542-7546-E5F2-1E8C57247B87}"/>
                </a:ext>
              </a:extLst>
            </p:cNvPr>
            <p:cNvSpPr/>
            <p:nvPr/>
          </p:nvSpPr>
          <p:spPr>
            <a:xfrm>
              <a:off x="5353724" y="4386618"/>
              <a:ext cx="124" cy="124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1" y="4"/>
                  </a:move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629;p56">
              <a:extLst>
                <a:ext uri="{FF2B5EF4-FFF2-40B4-BE49-F238E27FC236}">
                  <a16:creationId xmlns:a16="http://schemas.microsoft.com/office/drawing/2014/main" id="{B81D9AAA-0655-FDAA-F9D5-E87353EEF652}"/>
                </a:ext>
              </a:extLst>
            </p:cNvPr>
            <p:cNvSpPr/>
            <p:nvPr/>
          </p:nvSpPr>
          <p:spPr>
            <a:xfrm>
              <a:off x="4912979" y="3389696"/>
              <a:ext cx="971818" cy="1413572"/>
            </a:xfrm>
            <a:custGeom>
              <a:avLst/>
              <a:gdLst/>
              <a:ahLst/>
              <a:cxnLst/>
              <a:rect l="l" t="t" r="r" b="b"/>
              <a:pathLst>
                <a:path w="31425" h="45706" extrusionOk="0">
                  <a:moveTo>
                    <a:pt x="21524" y="0"/>
                  </a:moveTo>
                  <a:cubicBezTo>
                    <a:pt x="21195" y="0"/>
                    <a:pt x="20848" y="146"/>
                    <a:pt x="20648" y="448"/>
                  </a:cubicBezTo>
                  <a:lnTo>
                    <a:pt x="15029" y="7534"/>
                  </a:lnTo>
                  <a:cubicBezTo>
                    <a:pt x="13621" y="9309"/>
                    <a:pt x="11901" y="10820"/>
                    <a:pt x="9927" y="11935"/>
                  </a:cubicBezTo>
                  <a:cubicBezTo>
                    <a:pt x="9683" y="12073"/>
                    <a:pt x="9456" y="12190"/>
                    <a:pt x="9250" y="12282"/>
                  </a:cubicBezTo>
                  <a:cubicBezTo>
                    <a:pt x="9141" y="10888"/>
                    <a:pt x="8924" y="8386"/>
                    <a:pt x="8629" y="6525"/>
                  </a:cubicBezTo>
                  <a:cubicBezTo>
                    <a:pt x="8360" y="4818"/>
                    <a:pt x="7713" y="4458"/>
                    <a:pt x="7234" y="4458"/>
                  </a:cubicBezTo>
                  <a:cubicBezTo>
                    <a:pt x="6948" y="4458"/>
                    <a:pt x="6721" y="4586"/>
                    <a:pt x="6669" y="4633"/>
                  </a:cubicBezTo>
                  <a:cubicBezTo>
                    <a:pt x="6610" y="4687"/>
                    <a:pt x="6414" y="6356"/>
                    <a:pt x="6208" y="8269"/>
                  </a:cubicBezTo>
                  <a:cubicBezTo>
                    <a:pt x="5817" y="11894"/>
                    <a:pt x="5738" y="15551"/>
                    <a:pt x="5968" y="19194"/>
                  </a:cubicBezTo>
                  <a:cubicBezTo>
                    <a:pt x="6040" y="20343"/>
                    <a:pt x="6102" y="21233"/>
                    <a:pt x="6130" y="21288"/>
                  </a:cubicBezTo>
                  <a:cubicBezTo>
                    <a:pt x="4876" y="25239"/>
                    <a:pt x="1" y="44885"/>
                    <a:pt x="1" y="44885"/>
                  </a:cubicBezTo>
                  <a:lnTo>
                    <a:pt x="8746" y="45706"/>
                  </a:lnTo>
                  <a:lnTo>
                    <a:pt x="11955" y="25250"/>
                  </a:lnTo>
                  <a:cubicBezTo>
                    <a:pt x="11955" y="25250"/>
                    <a:pt x="17339" y="21882"/>
                    <a:pt x="19547" y="19901"/>
                  </a:cubicBezTo>
                  <a:cubicBezTo>
                    <a:pt x="22990" y="18647"/>
                    <a:pt x="30042" y="16738"/>
                    <a:pt x="30760" y="16282"/>
                  </a:cubicBezTo>
                  <a:cubicBezTo>
                    <a:pt x="31424" y="15857"/>
                    <a:pt x="31302" y="14894"/>
                    <a:pt x="30562" y="14894"/>
                  </a:cubicBezTo>
                  <a:cubicBezTo>
                    <a:pt x="30434" y="14894"/>
                    <a:pt x="30288" y="14922"/>
                    <a:pt x="30124" y="14987"/>
                  </a:cubicBezTo>
                  <a:cubicBezTo>
                    <a:pt x="29149" y="15375"/>
                    <a:pt x="22074" y="16687"/>
                    <a:pt x="20405" y="16993"/>
                  </a:cubicBezTo>
                  <a:cubicBezTo>
                    <a:pt x="20347" y="16676"/>
                    <a:pt x="20274" y="16337"/>
                    <a:pt x="20185" y="15987"/>
                  </a:cubicBezTo>
                  <a:lnTo>
                    <a:pt x="29140" y="8619"/>
                  </a:lnTo>
                  <a:cubicBezTo>
                    <a:pt x="29140" y="8619"/>
                    <a:pt x="30276" y="7524"/>
                    <a:pt x="30015" y="7081"/>
                  </a:cubicBezTo>
                  <a:cubicBezTo>
                    <a:pt x="29828" y="6765"/>
                    <a:pt x="29537" y="6622"/>
                    <a:pt x="29199" y="6622"/>
                  </a:cubicBezTo>
                  <a:cubicBezTo>
                    <a:pt x="28793" y="6622"/>
                    <a:pt x="28320" y="6829"/>
                    <a:pt x="27879" y="7191"/>
                  </a:cubicBezTo>
                  <a:cubicBezTo>
                    <a:pt x="27165" y="7777"/>
                    <a:pt x="21109" y="12303"/>
                    <a:pt x="19355" y="13329"/>
                  </a:cubicBezTo>
                  <a:cubicBezTo>
                    <a:pt x="19244" y="13041"/>
                    <a:pt x="19138" y="12767"/>
                    <a:pt x="19028" y="12505"/>
                  </a:cubicBezTo>
                  <a:lnTo>
                    <a:pt x="26925" y="3854"/>
                  </a:lnTo>
                  <a:cubicBezTo>
                    <a:pt x="26925" y="3854"/>
                    <a:pt x="27498" y="3068"/>
                    <a:pt x="26804" y="2426"/>
                  </a:cubicBezTo>
                  <a:cubicBezTo>
                    <a:pt x="26653" y="2285"/>
                    <a:pt x="26481" y="2230"/>
                    <a:pt x="26303" y="2230"/>
                  </a:cubicBezTo>
                  <a:cubicBezTo>
                    <a:pt x="25669" y="2230"/>
                    <a:pt x="24971" y="2930"/>
                    <a:pt x="24971" y="2930"/>
                  </a:cubicBezTo>
                  <a:cubicBezTo>
                    <a:pt x="24971" y="2930"/>
                    <a:pt x="20185" y="8045"/>
                    <a:pt x="17219" y="10439"/>
                  </a:cubicBezTo>
                  <a:cubicBezTo>
                    <a:pt x="16907" y="10301"/>
                    <a:pt x="16907" y="10301"/>
                    <a:pt x="16371" y="10167"/>
                  </a:cubicBezTo>
                  <a:cubicBezTo>
                    <a:pt x="17744" y="7232"/>
                    <a:pt x="22317" y="1532"/>
                    <a:pt x="22369" y="819"/>
                  </a:cubicBezTo>
                  <a:cubicBezTo>
                    <a:pt x="22409" y="282"/>
                    <a:pt x="21982" y="0"/>
                    <a:pt x="215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630;p56">
              <a:extLst>
                <a:ext uri="{FF2B5EF4-FFF2-40B4-BE49-F238E27FC236}">
                  <a16:creationId xmlns:a16="http://schemas.microsoft.com/office/drawing/2014/main" id="{91815798-A6BE-805E-3149-BCFE24418E23}"/>
                </a:ext>
              </a:extLst>
            </p:cNvPr>
            <p:cNvSpPr/>
            <p:nvPr/>
          </p:nvSpPr>
          <p:spPr>
            <a:xfrm>
              <a:off x="5090180" y="3866739"/>
              <a:ext cx="10669" cy="164782"/>
            </a:xfrm>
            <a:custGeom>
              <a:avLst/>
              <a:gdLst/>
              <a:ahLst/>
              <a:cxnLst/>
              <a:rect l="l" t="t" r="r" b="b"/>
              <a:pathLst>
                <a:path w="345" h="5328" extrusionOk="0">
                  <a:moveTo>
                    <a:pt x="1" y="0"/>
                  </a:moveTo>
                  <a:cubicBezTo>
                    <a:pt x="85" y="1241"/>
                    <a:pt x="183" y="2946"/>
                    <a:pt x="265" y="4199"/>
                  </a:cubicBezTo>
                  <a:lnTo>
                    <a:pt x="265" y="4199"/>
                  </a:lnTo>
                  <a:cubicBezTo>
                    <a:pt x="256" y="4061"/>
                    <a:pt x="247" y="3917"/>
                    <a:pt x="238" y="3770"/>
                  </a:cubicBezTo>
                  <a:cubicBezTo>
                    <a:pt x="169" y="2678"/>
                    <a:pt x="128" y="1582"/>
                    <a:pt x="115" y="487"/>
                  </a:cubicBezTo>
                  <a:cubicBezTo>
                    <a:pt x="77" y="326"/>
                    <a:pt x="39" y="161"/>
                    <a:pt x="1" y="0"/>
                  </a:cubicBezTo>
                  <a:close/>
                  <a:moveTo>
                    <a:pt x="265" y="4199"/>
                  </a:moveTo>
                  <a:lnTo>
                    <a:pt x="265" y="4199"/>
                  </a:lnTo>
                  <a:cubicBezTo>
                    <a:pt x="293" y="4647"/>
                    <a:pt x="321" y="5037"/>
                    <a:pt x="345" y="5328"/>
                  </a:cubicBezTo>
                  <a:cubicBezTo>
                    <a:pt x="321" y="5038"/>
                    <a:pt x="294" y="4647"/>
                    <a:pt x="265" y="419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631;p56">
              <a:extLst>
                <a:ext uri="{FF2B5EF4-FFF2-40B4-BE49-F238E27FC236}">
                  <a16:creationId xmlns:a16="http://schemas.microsoft.com/office/drawing/2014/main" id="{1A1159F3-C013-A213-30C6-2AC1B376A968}"/>
                </a:ext>
              </a:extLst>
            </p:cNvPr>
            <p:cNvSpPr/>
            <p:nvPr/>
          </p:nvSpPr>
          <p:spPr>
            <a:xfrm>
              <a:off x="4953677" y="4612892"/>
              <a:ext cx="649" cy="2350"/>
            </a:xfrm>
            <a:custGeom>
              <a:avLst/>
              <a:gdLst/>
              <a:ahLst/>
              <a:cxnLst/>
              <a:rect l="l" t="t" r="r" b="b"/>
              <a:pathLst>
                <a:path w="21" h="76" extrusionOk="0">
                  <a:moveTo>
                    <a:pt x="21" y="1"/>
                  </a:moveTo>
                  <a:cubicBezTo>
                    <a:pt x="21" y="1"/>
                    <a:pt x="17" y="4"/>
                    <a:pt x="17" y="7"/>
                  </a:cubicBezTo>
                  <a:cubicBezTo>
                    <a:pt x="17" y="4"/>
                    <a:pt x="21" y="4"/>
                    <a:pt x="21" y="1"/>
                  </a:cubicBezTo>
                  <a:close/>
                  <a:moveTo>
                    <a:pt x="10" y="42"/>
                  </a:moveTo>
                  <a:cubicBezTo>
                    <a:pt x="7" y="52"/>
                    <a:pt x="3" y="62"/>
                    <a:pt x="0" y="76"/>
                  </a:cubicBezTo>
                  <a:cubicBezTo>
                    <a:pt x="3" y="66"/>
                    <a:pt x="7" y="52"/>
                    <a:pt x="10" y="4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632;p56">
              <a:extLst>
                <a:ext uri="{FF2B5EF4-FFF2-40B4-BE49-F238E27FC236}">
                  <a16:creationId xmlns:a16="http://schemas.microsoft.com/office/drawing/2014/main" id="{FCA68667-394A-5CE9-324A-19561B868E6A}"/>
                </a:ext>
              </a:extLst>
            </p:cNvPr>
            <p:cNvSpPr/>
            <p:nvPr/>
          </p:nvSpPr>
          <p:spPr>
            <a:xfrm>
              <a:off x="4949749" y="3881801"/>
              <a:ext cx="227206" cy="749126"/>
            </a:xfrm>
            <a:custGeom>
              <a:avLst/>
              <a:gdLst/>
              <a:ahLst/>
              <a:cxnLst/>
              <a:rect l="l" t="t" r="r" b="b"/>
              <a:pathLst>
                <a:path w="7347" h="24222" extrusionOk="0">
                  <a:moveTo>
                    <a:pt x="4656" y="0"/>
                  </a:moveTo>
                  <a:lnTo>
                    <a:pt x="4656" y="0"/>
                  </a:lnTo>
                  <a:cubicBezTo>
                    <a:pt x="4669" y="1095"/>
                    <a:pt x="4710" y="2191"/>
                    <a:pt x="4779" y="3283"/>
                  </a:cubicBezTo>
                  <a:cubicBezTo>
                    <a:pt x="4817" y="3911"/>
                    <a:pt x="4854" y="4460"/>
                    <a:pt x="4886" y="4841"/>
                  </a:cubicBezTo>
                  <a:lnTo>
                    <a:pt x="4886" y="4844"/>
                  </a:lnTo>
                  <a:lnTo>
                    <a:pt x="4886" y="4869"/>
                  </a:lnTo>
                  <a:lnTo>
                    <a:pt x="4886" y="4872"/>
                  </a:lnTo>
                  <a:lnTo>
                    <a:pt x="4886" y="4879"/>
                  </a:lnTo>
                  <a:cubicBezTo>
                    <a:pt x="4886" y="4879"/>
                    <a:pt x="4889" y="4879"/>
                    <a:pt x="4889" y="4882"/>
                  </a:cubicBezTo>
                  <a:lnTo>
                    <a:pt x="4889" y="4885"/>
                  </a:lnTo>
                  <a:lnTo>
                    <a:pt x="4889" y="4890"/>
                  </a:lnTo>
                  <a:lnTo>
                    <a:pt x="4889" y="4896"/>
                  </a:lnTo>
                  <a:lnTo>
                    <a:pt x="4889" y="4913"/>
                  </a:lnTo>
                  <a:cubicBezTo>
                    <a:pt x="4889" y="4917"/>
                    <a:pt x="4889" y="4923"/>
                    <a:pt x="4892" y="4927"/>
                  </a:cubicBezTo>
                  <a:cubicBezTo>
                    <a:pt x="4913" y="5191"/>
                    <a:pt x="4930" y="5356"/>
                    <a:pt x="4941" y="5377"/>
                  </a:cubicBezTo>
                  <a:cubicBezTo>
                    <a:pt x="4879" y="5583"/>
                    <a:pt x="4803" y="5830"/>
                    <a:pt x="4721" y="6112"/>
                  </a:cubicBezTo>
                  <a:cubicBezTo>
                    <a:pt x="4721" y="6115"/>
                    <a:pt x="4717" y="6115"/>
                    <a:pt x="4717" y="6115"/>
                  </a:cubicBezTo>
                  <a:lnTo>
                    <a:pt x="4717" y="6118"/>
                  </a:lnTo>
                  <a:lnTo>
                    <a:pt x="4717" y="6121"/>
                  </a:lnTo>
                  <a:cubicBezTo>
                    <a:pt x="4717" y="6126"/>
                    <a:pt x="4714" y="6126"/>
                    <a:pt x="4714" y="6129"/>
                  </a:cubicBezTo>
                  <a:lnTo>
                    <a:pt x="4714" y="6132"/>
                  </a:lnTo>
                  <a:cubicBezTo>
                    <a:pt x="4714" y="6135"/>
                    <a:pt x="4710" y="6139"/>
                    <a:pt x="4710" y="6139"/>
                  </a:cubicBezTo>
                  <a:lnTo>
                    <a:pt x="4710" y="6142"/>
                  </a:lnTo>
                  <a:cubicBezTo>
                    <a:pt x="4710" y="6146"/>
                    <a:pt x="4707" y="6149"/>
                    <a:pt x="4707" y="6153"/>
                  </a:cubicBezTo>
                  <a:lnTo>
                    <a:pt x="4707" y="6156"/>
                  </a:lnTo>
                  <a:cubicBezTo>
                    <a:pt x="4092" y="8264"/>
                    <a:pt x="3018" y="12357"/>
                    <a:pt x="1957" y="16504"/>
                  </a:cubicBezTo>
                  <a:cubicBezTo>
                    <a:pt x="1322" y="18980"/>
                    <a:pt x="690" y="21476"/>
                    <a:pt x="162" y="23573"/>
                  </a:cubicBezTo>
                  <a:lnTo>
                    <a:pt x="162" y="23577"/>
                  </a:lnTo>
                  <a:lnTo>
                    <a:pt x="162" y="23583"/>
                  </a:lnTo>
                  <a:cubicBezTo>
                    <a:pt x="162" y="23583"/>
                    <a:pt x="158" y="23587"/>
                    <a:pt x="158" y="23590"/>
                  </a:cubicBezTo>
                  <a:cubicBezTo>
                    <a:pt x="154" y="23604"/>
                    <a:pt x="151" y="23615"/>
                    <a:pt x="151" y="23628"/>
                  </a:cubicBezTo>
                  <a:lnTo>
                    <a:pt x="148" y="23628"/>
                  </a:lnTo>
                  <a:lnTo>
                    <a:pt x="148" y="23639"/>
                  </a:lnTo>
                  <a:cubicBezTo>
                    <a:pt x="148" y="23639"/>
                    <a:pt x="144" y="23642"/>
                    <a:pt x="144" y="23645"/>
                  </a:cubicBezTo>
                  <a:cubicBezTo>
                    <a:pt x="141" y="23656"/>
                    <a:pt x="141" y="23666"/>
                    <a:pt x="137" y="23680"/>
                  </a:cubicBezTo>
                  <a:cubicBezTo>
                    <a:pt x="134" y="23690"/>
                    <a:pt x="130" y="23700"/>
                    <a:pt x="127" y="23714"/>
                  </a:cubicBezTo>
                  <a:lnTo>
                    <a:pt x="127" y="23718"/>
                  </a:lnTo>
                  <a:cubicBezTo>
                    <a:pt x="113" y="23765"/>
                    <a:pt x="103" y="23813"/>
                    <a:pt x="89" y="23862"/>
                  </a:cubicBezTo>
                  <a:lnTo>
                    <a:pt x="89" y="23865"/>
                  </a:lnTo>
                  <a:lnTo>
                    <a:pt x="89" y="23872"/>
                  </a:lnTo>
                  <a:cubicBezTo>
                    <a:pt x="86" y="23875"/>
                    <a:pt x="86" y="23878"/>
                    <a:pt x="86" y="23878"/>
                  </a:cubicBezTo>
                  <a:cubicBezTo>
                    <a:pt x="59" y="23995"/>
                    <a:pt x="27" y="24109"/>
                    <a:pt x="0" y="24222"/>
                  </a:cubicBezTo>
                  <a:cubicBezTo>
                    <a:pt x="618" y="24054"/>
                    <a:pt x="1212" y="23868"/>
                    <a:pt x="1789" y="23669"/>
                  </a:cubicBezTo>
                  <a:cubicBezTo>
                    <a:pt x="2537" y="20641"/>
                    <a:pt x="3155" y="17575"/>
                    <a:pt x="3852" y="14547"/>
                  </a:cubicBezTo>
                  <a:cubicBezTo>
                    <a:pt x="4309" y="12549"/>
                    <a:pt x="4755" y="10537"/>
                    <a:pt x="5373" y="8583"/>
                  </a:cubicBezTo>
                  <a:cubicBezTo>
                    <a:pt x="5627" y="7777"/>
                    <a:pt x="7347" y="7344"/>
                    <a:pt x="6898" y="6644"/>
                  </a:cubicBezTo>
                  <a:cubicBezTo>
                    <a:pt x="6331" y="5758"/>
                    <a:pt x="5538" y="4457"/>
                    <a:pt x="5250" y="2846"/>
                  </a:cubicBezTo>
                  <a:cubicBezTo>
                    <a:pt x="5074" y="1868"/>
                    <a:pt x="4865" y="930"/>
                    <a:pt x="465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633;p56">
              <a:extLst>
                <a:ext uri="{FF2B5EF4-FFF2-40B4-BE49-F238E27FC236}">
                  <a16:creationId xmlns:a16="http://schemas.microsoft.com/office/drawing/2014/main" id="{2C6FA889-EEBB-AFD5-712A-0702367123B7}"/>
                </a:ext>
              </a:extLst>
            </p:cNvPr>
            <p:cNvSpPr/>
            <p:nvPr/>
          </p:nvSpPr>
          <p:spPr>
            <a:xfrm>
              <a:off x="5203335" y="3803923"/>
              <a:ext cx="109320" cy="266255"/>
            </a:xfrm>
            <a:custGeom>
              <a:avLst/>
              <a:gdLst/>
              <a:ahLst/>
              <a:cxnLst/>
              <a:rect l="l" t="t" r="r" b="b"/>
              <a:pathLst>
                <a:path w="3535" h="8609" extrusionOk="0">
                  <a:moveTo>
                    <a:pt x="132" y="0"/>
                  </a:moveTo>
                  <a:cubicBezTo>
                    <a:pt x="39" y="0"/>
                    <a:pt x="1" y="109"/>
                    <a:pt x="67" y="407"/>
                  </a:cubicBezTo>
                  <a:cubicBezTo>
                    <a:pt x="273" y="1317"/>
                    <a:pt x="696" y="2147"/>
                    <a:pt x="840" y="3092"/>
                  </a:cubicBezTo>
                  <a:cubicBezTo>
                    <a:pt x="1111" y="4870"/>
                    <a:pt x="1015" y="6940"/>
                    <a:pt x="276" y="8609"/>
                  </a:cubicBezTo>
                  <a:cubicBezTo>
                    <a:pt x="750" y="7538"/>
                    <a:pt x="1674" y="6741"/>
                    <a:pt x="2371" y="5801"/>
                  </a:cubicBezTo>
                  <a:cubicBezTo>
                    <a:pt x="3068" y="4860"/>
                    <a:pt x="3535" y="3555"/>
                    <a:pt x="2962" y="2535"/>
                  </a:cubicBezTo>
                  <a:cubicBezTo>
                    <a:pt x="2505" y="1732"/>
                    <a:pt x="1595" y="1351"/>
                    <a:pt x="974" y="702"/>
                  </a:cubicBezTo>
                  <a:cubicBezTo>
                    <a:pt x="766" y="486"/>
                    <a:pt x="328" y="0"/>
                    <a:pt x="1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634;p56">
              <a:extLst>
                <a:ext uri="{FF2B5EF4-FFF2-40B4-BE49-F238E27FC236}">
                  <a16:creationId xmlns:a16="http://schemas.microsoft.com/office/drawing/2014/main" id="{9CA1B0E3-65FF-15B1-A779-49A42BD0EBF1}"/>
                </a:ext>
              </a:extLst>
            </p:cNvPr>
            <p:cNvSpPr/>
            <p:nvPr/>
          </p:nvSpPr>
          <p:spPr>
            <a:xfrm>
              <a:off x="5462859" y="3841749"/>
              <a:ext cx="92002" cy="171524"/>
            </a:xfrm>
            <a:custGeom>
              <a:avLst/>
              <a:gdLst/>
              <a:ahLst/>
              <a:cxnLst/>
              <a:rect l="l" t="t" r="r" b="b"/>
              <a:pathLst>
                <a:path w="2975" h="5546" extrusionOk="0">
                  <a:moveTo>
                    <a:pt x="86" y="1"/>
                  </a:moveTo>
                  <a:cubicBezTo>
                    <a:pt x="1" y="643"/>
                    <a:pt x="194" y="1292"/>
                    <a:pt x="433" y="1892"/>
                  </a:cubicBezTo>
                  <a:cubicBezTo>
                    <a:pt x="674" y="2493"/>
                    <a:pt x="966" y="3081"/>
                    <a:pt x="1089" y="3716"/>
                  </a:cubicBezTo>
                  <a:cubicBezTo>
                    <a:pt x="1216" y="4351"/>
                    <a:pt x="1141" y="5014"/>
                    <a:pt x="760" y="5546"/>
                  </a:cubicBezTo>
                  <a:cubicBezTo>
                    <a:pt x="2975" y="4540"/>
                    <a:pt x="1045" y="1347"/>
                    <a:pt x="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635;p56">
              <a:extLst>
                <a:ext uri="{FF2B5EF4-FFF2-40B4-BE49-F238E27FC236}">
                  <a16:creationId xmlns:a16="http://schemas.microsoft.com/office/drawing/2014/main" id="{39BCD649-59FB-C6FF-DEFE-DA1AD7BE79D5}"/>
                </a:ext>
              </a:extLst>
            </p:cNvPr>
            <p:cNvSpPr/>
            <p:nvPr/>
          </p:nvSpPr>
          <p:spPr>
            <a:xfrm>
              <a:off x="5169936" y="3872028"/>
              <a:ext cx="707564" cy="931258"/>
            </a:xfrm>
            <a:custGeom>
              <a:avLst/>
              <a:gdLst/>
              <a:ahLst/>
              <a:cxnLst/>
              <a:rect l="l" t="t" r="r" b="b"/>
              <a:pathLst>
                <a:path w="22880" h="30111" extrusionOk="0">
                  <a:moveTo>
                    <a:pt x="22880" y="0"/>
                  </a:moveTo>
                  <a:lnTo>
                    <a:pt x="11636" y="3241"/>
                  </a:lnTo>
                  <a:lnTo>
                    <a:pt x="4364" y="7790"/>
                  </a:lnTo>
                  <a:cubicBezTo>
                    <a:pt x="4022" y="8006"/>
                    <a:pt x="3637" y="8111"/>
                    <a:pt x="3253" y="8111"/>
                  </a:cubicBezTo>
                  <a:cubicBezTo>
                    <a:pt x="2750" y="8111"/>
                    <a:pt x="2250" y="7930"/>
                    <a:pt x="1854" y="7578"/>
                  </a:cubicBezTo>
                  <a:lnTo>
                    <a:pt x="1597" y="7348"/>
                  </a:lnTo>
                  <a:lnTo>
                    <a:pt x="1597" y="7348"/>
                  </a:lnTo>
                  <a:lnTo>
                    <a:pt x="2840" y="9597"/>
                  </a:lnTo>
                  <a:lnTo>
                    <a:pt x="0" y="29056"/>
                  </a:lnTo>
                  <a:lnTo>
                    <a:pt x="437" y="30111"/>
                  </a:lnTo>
                  <a:lnTo>
                    <a:pt x="3646" y="9655"/>
                  </a:lnTo>
                  <a:cubicBezTo>
                    <a:pt x="3646" y="9655"/>
                    <a:pt x="9030" y="6287"/>
                    <a:pt x="11238" y="4306"/>
                  </a:cubicBezTo>
                  <a:cubicBezTo>
                    <a:pt x="14681" y="3052"/>
                    <a:pt x="21733" y="1143"/>
                    <a:pt x="22451" y="687"/>
                  </a:cubicBezTo>
                  <a:cubicBezTo>
                    <a:pt x="22722" y="512"/>
                    <a:pt x="22859" y="251"/>
                    <a:pt x="228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636;p56">
              <a:extLst>
                <a:ext uri="{FF2B5EF4-FFF2-40B4-BE49-F238E27FC236}">
                  <a16:creationId xmlns:a16="http://schemas.microsoft.com/office/drawing/2014/main" id="{27D2091B-7F19-E408-87A6-4BEBAAA0BECC}"/>
                </a:ext>
              </a:extLst>
            </p:cNvPr>
            <p:cNvSpPr/>
            <p:nvPr/>
          </p:nvSpPr>
          <p:spPr>
            <a:xfrm>
              <a:off x="4814576" y="4386804"/>
              <a:ext cx="539177" cy="270059"/>
            </a:xfrm>
            <a:custGeom>
              <a:avLst/>
              <a:gdLst/>
              <a:ahLst/>
              <a:cxnLst/>
              <a:rect l="l" t="t" r="r" b="b"/>
              <a:pathLst>
                <a:path w="17435" h="8732" extrusionOk="0">
                  <a:moveTo>
                    <a:pt x="17435" y="1"/>
                  </a:moveTo>
                  <a:cubicBezTo>
                    <a:pt x="17346" y="106"/>
                    <a:pt x="16690" y="877"/>
                    <a:pt x="15495" y="1924"/>
                  </a:cubicBezTo>
                  <a:lnTo>
                    <a:pt x="15495" y="1924"/>
                  </a:lnTo>
                  <a:cubicBezTo>
                    <a:pt x="16689" y="878"/>
                    <a:pt x="17345" y="108"/>
                    <a:pt x="17435" y="1"/>
                  </a:cubicBezTo>
                  <a:close/>
                  <a:moveTo>
                    <a:pt x="15495" y="1924"/>
                  </a:moveTo>
                  <a:lnTo>
                    <a:pt x="15495" y="1924"/>
                  </a:lnTo>
                  <a:cubicBezTo>
                    <a:pt x="12854" y="4240"/>
                    <a:pt x="7582" y="7908"/>
                    <a:pt x="1" y="8729"/>
                  </a:cubicBezTo>
                  <a:lnTo>
                    <a:pt x="4" y="8732"/>
                  </a:lnTo>
                  <a:cubicBezTo>
                    <a:pt x="7585" y="7912"/>
                    <a:pt x="12855" y="4241"/>
                    <a:pt x="15495" y="19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637;p56">
              <a:extLst>
                <a:ext uri="{FF2B5EF4-FFF2-40B4-BE49-F238E27FC236}">
                  <a16:creationId xmlns:a16="http://schemas.microsoft.com/office/drawing/2014/main" id="{5D7AA87F-8F24-0CA4-F199-551595E399BF}"/>
                </a:ext>
              </a:extLst>
            </p:cNvPr>
            <p:cNvSpPr/>
            <p:nvPr/>
          </p:nvSpPr>
          <p:spPr>
            <a:xfrm>
              <a:off x="4814699" y="4386371"/>
              <a:ext cx="539363" cy="757353"/>
            </a:xfrm>
            <a:custGeom>
              <a:avLst/>
              <a:gdLst/>
              <a:ahLst/>
              <a:cxnLst/>
              <a:rect l="l" t="t" r="r" b="b"/>
              <a:pathLst>
                <a:path w="17441" h="24488" extrusionOk="0">
                  <a:moveTo>
                    <a:pt x="17441" y="1"/>
                  </a:moveTo>
                  <a:cubicBezTo>
                    <a:pt x="17440" y="1"/>
                    <a:pt x="17437" y="1"/>
                    <a:pt x="17434" y="8"/>
                  </a:cubicBezTo>
                  <a:lnTo>
                    <a:pt x="17431" y="12"/>
                  </a:lnTo>
                  <a:lnTo>
                    <a:pt x="17431" y="15"/>
                  </a:lnTo>
                  <a:cubicBezTo>
                    <a:pt x="17146" y="351"/>
                    <a:pt x="11010" y="7554"/>
                    <a:pt x="0" y="8746"/>
                  </a:cubicBezTo>
                  <a:cubicBezTo>
                    <a:pt x="704" y="14023"/>
                    <a:pt x="1624" y="19276"/>
                    <a:pt x="2750" y="24487"/>
                  </a:cubicBezTo>
                  <a:lnTo>
                    <a:pt x="14169" y="24487"/>
                  </a:lnTo>
                  <a:lnTo>
                    <a:pt x="1744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638;p56">
              <a:extLst>
                <a:ext uri="{FF2B5EF4-FFF2-40B4-BE49-F238E27FC236}">
                  <a16:creationId xmlns:a16="http://schemas.microsoft.com/office/drawing/2014/main" id="{90B2866D-12BC-B59B-2BE4-90DDDCF95948}"/>
                </a:ext>
              </a:extLst>
            </p:cNvPr>
            <p:cNvSpPr/>
            <p:nvPr/>
          </p:nvSpPr>
          <p:spPr>
            <a:xfrm>
              <a:off x="3463395" y="4373752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639;p56">
              <a:extLst>
                <a:ext uri="{FF2B5EF4-FFF2-40B4-BE49-F238E27FC236}">
                  <a16:creationId xmlns:a16="http://schemas.microsoft.com/office/drawing/2014/main" id="{20A5A8D6-9E42-348D-153C-77D761F3B6A3}"/>
                </a:ext>
              </a:extLst>
            </p:cNvPr>
            <p:cNvSpPr/>
            <p:nvPr/>
          </p:nvSpPr>
          <p:spPr>
            <a:xfrm>
              <a:off x="3131600" y="4722379"/>
              <a:ext cx="1732" cy="680"/>
            </a:xfrm>
            <a:custGeom>
              <a:avLst/>
              <a:gdLst/>
              <a:ahLst/>
              <a:cxnLst/>
              <a:rect l="l" t="t" r="r" b="b"/>
              <a:pathLst>
                <a:path w="56" h="22" extrusionOk="0">
                  <a:moveTo>
                    <a:pt x="1" y="21"/>
                  </a:moveTo>
                  <a:cubicBezTo>
                    <a:pt x="18" y="14"/>
                    <a:pt x="39" y="7"/>
                    <a:pt x="55" y="0"/>
                  </a:cubicBezTo>
                  <a:cubicBezTo>
                    <a:pt x="39" y="7"/>
                    <a:pt x="18" y="14"/>
                    <a:pt x="1" y="2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640;p56">
              <a:extLst>
                <a:ext uri="{FF2B5EF4-FFF2-40B4-BE49-F238E27FC236}">
                  <a16:creationId xmlns:a16="http://schemas.microsoft.com/office/drawing/2014/main" id="{2A4782A5-3EB6-918C-B0AB-24FF69C03A9C}"/>
                </a:ext>
              </a:extLst>
            </p:cNvPr>
            <p:cNvSpPr/>
            <p:nvPr/>
          </p:nvSpPr>
          <p:spPr>
            <a:xfrm>
              <a:off x="3123312" y="4725348"/>
              <a:ext cx="2165" cy="742"/>
            </a:xfrm>
            <a:custGeom>
              <a:avLst/>
              <a:gdLst/>
              <a:ahLst/>
              <a:cxnLst/>
              <a:rect l="l" t="t" r="r" b="b"/>
              <a:pathLst>
                <a:path w="70" h="24" extrusionOk="0">
                  <a:moveTo>
                    <a:pt x="1" y="24"/>
                  </a:moveTo>
                  <a:cubicBezTo>
                    <a:pt x="25" y="14"/>
                    <a:pt x="45" y="7"/>
                    <a:pt x="69" y="0"/>
                  </a:cubicBezTo>
                  <a:cubicBezTo>
                    <a:pt x="45" y="7"/>
                    <a:pt x="25" y="14"/>
                    <a:pt x="1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641;p56">
              <a:extLst>
                <a:ext uri="{FF2B5EF4-FFF2-40B4-BE49-F238E27FC236}">
                  <a16:creationId xmlns:a16="http://schemas.microsoft.com/office/drawing/2014/main" id="{BAC713E1-4E4F-6B9A-E90F-CD1867E0F179}"/>
                </a:ext>
              </a:extLst>
            </p:cNvPr>
            <p:cNvSpPr/>
            <p:nvPr/>
          </p:nvSpPr>
          <p:spPr>
            <a:xfrm>
              <a:off x="3115364" y="4728751"/>
              <a:ext cx="124" cy="124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0" y="4"/>
                  </a:moveTo>
                  <a:lnTo>
                    <a:pt x="0" y="4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642;p56">
              <a:extLst>
                <a:ext uri="{FF2B5EF4-FFF2-40B4-BE49-F238E27FC236}">
                  <a16:creationId xmlns:a16="http://schemas.microsoft.com/office/drawing/2014/main" id="{42D03A5F-7DA4-037D-ADC3-3846E08C728C}"/>
                </a:ext>
              </a:extLst>
            </p:cNvPr>
            <p:cNvSpPr/>
            <p:nvPr/>
          </p:nvSpPr>
          <p:spPr>
            <a:xfrm>
              <a:off x="3463395" y="4373443"/>
              <a:ext cx="31" cy="216"/>
            </a:xfrm>
            <a:custGeom>
              <a:avLst/>
              <a:gdLst/>
              <a:ahLst/>
              <a:cxnLst/>
              <a:rect l="l" t="t" r="r" b="b"/>
              <a:pathLst>
                <a:path w="1" h="7" extrusionOk="0">
                  <a:moveTo>
                    <a:pt x="1" y="0"/>
                  </a:moveTo>
                  <a:lnTo>
                    <a:pt x="1" y="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643;p56">
              <a:extLst>
                <a:ext uri="{FF2B5EF4-FFF2-40B4-BE49-F238E27FC236}">
                  <a16:creationId xmlns:a16="http://schemas.microsoft.com/office/drawing/2014/main" id="{581092B8-B412-9697-56F6-095807450C60}"/>
                </a:ext>
              </a:extLst>
            </p:cNvPr>
            <p:cNvSpPr/>
            <p:nvPr/>
          </p:nvSpPr>
          <p:spPr>
            <a:xfrm>
              <a:off x="3133301" y="4670543"/>
              <a:ext cx="104712" cy="51865"/>
            </a:xfrm>
            <a:custGeom>
              <a:avLst/>
              <a:gdLst/>
              <a:ahLst/>
              <a:cxnLst/>
              <a:rect l="l" t="t" r="r" b="b"/>
              <a:pathLst>
                <a:path w="3386" h="1677" extrusionOk="0">
                  <a:moveTo>
                    <a:pt x="3386" y="0"/>
                  </a:moveTo>
                  <a:cubicBezTo>
                    <a:pt x="2390" y="632"/>
                    <a:pt x="1267" y="1203"/>
                    <a:pt x="0" y="1676"/>
                  </a:cubicBezTo>
                  <a:cubicBezTo>
                    <a:pt x="1267" y="1203"/>
                    <a:pt x="2390" y="632"/>
                    <a:pt x="3386" y="4"/>
                  </a:cubicBezTo>
                  <a:lnTo>
                    <a:pt x="338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644;p56">
              <a:extLst>
                <a:ext uri="{FF2B5EF4-FFF2-40B4-BE49-F238E27FC236}">
                  <a16:creationId xmlns:a16="http://schemas.microsoft.com/office/drawing/2014/main" id="{A53C9A89-ACBD-0A11-F49F-DA3200C4D03F}"/>
                </a:ext>
              </a:extLst>
            </p:cNvPr>
            <p:cNvSpPr/>
            <p:nvPr/>
          </p:nvSpPr>
          <p:spPr>
            <a:xfrm>
              <a:off x="3115457" y="4726060"/>
              <a:ext cx="7886" cy="2722"/>
            </a:xfrm>
            <a:custGeom>
              <a:avLst/>
              <a:gdLst/>
              <a:ahLst/>
              <a:cxnLst/>
              <a:rect l="l" t="t" r="r" b="b"/>
              <a:pathLst>
                <a:path w="255" h="88" extrusionOk="0">
                  <a:moveTo>
                    <a:pt x="0" y="87"/>
                  </a:moveTo>
                  <a:cubicBezTo>
                    <a:pt x="87" y="59"/>
                    <a:pt x="169" y="29"/>
                    <a:pt x="255" y="1"/>
                  </a:cubicBezTo>
                  <a:cubicBezTo>
                    <a:pt x="169" y="29"/>
                    <a:pt x="87" y="59"/>
                    <a:pt x="0" y="8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645;p56">
              <a:extLst>
                <a:ext uri="{FF2B5EF4-FFF2-40B4-BE49-F238E27FC236}">
                  <a16:creationId xmlns:a16="http://schemas.microsoft.com/office/drawing/2014/main" id="{99CFC80F-3739-A441-8E90-0727C5193A6B}"/>
                </a:ext>
              </a:extLst>
            </p:cNvPr>
            <p:cNvSpPr/>
            <p:nvPr/>
          </p:nvSpPr>
          <p:spPr>
            <a:xfrm>
              <a:off x="3125446" y="4723029"/>
              <a:ext cx="6185" cy="2350"/>
            </a:xfrm>
            <a:custGeom>
              <a:avLst/>
              <a:gdLst/>
              <a:ahLst/>
              <a:cxnLst/>
              <a:rect l="l" t="t" r="r" b="b"/>
              <a:pathLst>
                <a:path w="200" h="76" extrusionOk="0">
                  <a:moveTo>
                    <a:pt x="0" y="75"/>
                  </a:moveTo>
                  <a:cubicBezTo>
                    <a:pt x="65" y="51"/>
                    <a:pt x="131" y="27"/>
                    <a:pt x="200" y="0"/>
                  </a:cubicBezTo>
                  <a:cubicBezTo>
                    <a:pt x="131" y="27"/>
                    <a:pt x="65" y="51"/>
                    <a:pt x="0" y="7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646;p56">
              <a:extLst>
                <a:ext uri="{FF2B5EF4-FFF2-40B4-BE49-F238E27FC236}">
                  <a16:creationId xmlns:a16="http://schemas.microsoft.com/office/drawing/2014/main" id="{7F9D166E-9B56-8543-2CCD-50D3ECB55EB4}"/>
                </a:ext>
              </a:extLst>
            </p:cNvPr>
            <p:cNvSpPr/>
            <p:nvPr/>
          </p:nvSpPr>
          <p:spPr>
            <a:xfrm>
              <a:off x="3115364" y="4670636"/>
              <a:ext cx="495975" cy="473098"/>
            </a:xfrm>
            <a:custGeom>
              <a:avLst/>
              <a:gdLst/>
              <a:ahLst/>
              <a:cxnLst/>
              <a:rect l="l" t="t" r="r" b="b"/>
              <a:pathLst>
                <a:path w="16038" h="15297" extrusionOk="0">
                  <a:moveTo>
                    <a:pt x="3966" y="1"/>
                  </a:moveTo>
                  <a:cubicBezTo>
                    <a:pt x="2970" y="629"/>
                    <a:pt x="1847" y="1200"/>
                    <a:pt x="580" y="1673"/>
                  </a:cubicBezTo>
                  <a:cubicBezTo>
                    <a:pt x="564" y="1680"/>
                    <a:pt x="543" y="1687"/>
                    <a:pt x="526" y="1694"/>
                  </a:cubicBezTo>
                  <a:cubicBezTo>
                    <a:pt x="457" y="1721"/>
                    <a:pt x="391" y="1745"/>
                    <a:pt x="326" y="1769"/>
                  </a:cubicBezTo>
                  <a:cubicBezTo>
                    <a:pt x="302" y="1776"/>
                    <a:pt x="282" y="1783"/>
                    <a:pt x="258" y="1793"/>
                  </a:cubicBezTo>
                  <a:cubicBezTo>
                    <a:pt x="172" y="1821"/>
                    <a:pt x="90" y="1851"/>
                    <a:pt x="3" y="1879"/>
                  </a:cubicBezTo>
                  <a:lnTo>
                    <a:pt x="0" y="1883"/>
                  </a:lnTo>
                  <a:cubicBezTo>
                    <a:pt x="364" y="2861"/>
                    <a:pt x="4549" y="9638"/>
                    <a:pt x="8092" y="15296"/>
                  </a:cubicBezTo>
                  <a:lnTo>
                    <a:pt x="16037" y="15296"/>
                  </a:lnTo>
                  <a:cubicBezTo>
                    <a:pt x="11632" y="10511"/>
                    <a:pt x="7577" y="5395"/>
                    <a:pt x="39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647;p56">
              <a:extLst>
                <a:ext uri="{FF2B5EF4-FFF2-40B4-BE49-F238E27FC236}">
                  <a16:creationId xmlns:a16="http://schemas.microsoft.com/office/drawing/2014/main" id="{F11D4E0E-A38F-229F-1AEC-05350EE2CD1F}"/>
                </a:ext>
              </a:extLst>
            </p:cNvPr>
            <p:cNvSpPr/>
            <p:nvPr/>
          </p:nvSpPr>
          <p:spPr>
            <a:xfrm>
              <a:off x="3463395" y="4373628"/>
              <a:ext cx="31" cy="155"/>
            </a:xfrm>
            <a:custGeom>
              <a:avLst/>
              <a:gdLst/>
              <a:ahLst/>
              <a:cxnLst/>
              <a:rect l="l" t="t" r="r" b="b"/>
              <a:pathLst>
                <a:path w="1" h="5" extrusionOk="0">
                  <a:moveTo>
                    <a:pt x="1" y="4"/>
                  </a:moveTo>
                  <a:lnTo>
                    <a:pt x="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648;p56">
              <a:extLst>
                <a:ext uri="{FF2B5EF4-FFF2-40B4-BE49-F238E27FC236}">
                  <a16:creationId xmlns:a16="http://schemas.microsoft.com/office/drawing/2014/main" id="{FDC74D98-56E6-FE2E-2076-180E38A260E2}"/>
                </a:ext>
              </a:extLst>
            </p:cNvPr>
            <p:cNvSpPr/>
            <p:nvPr/>
          </p:nvSpPr>
          <p:spPr>
            <a:xfrm>
              <a:off x="3237982" y="4373752"/>
              <a:ext cx="225443" cy="296904"/>
            </a:xfrm>
            <a:custGeom>
              <a:avLst/>
              <a:gdLst/>
              <a:ahLst/>
              <a:cxnLst/>
              <a:rect l="l" t="t" r="r" b="b"/>
              <a:pathLst>
                <a:path w="7290" h="9600" extrusionOk="0">
                  <a:moveTo>
                    <a:pt x="7290" y="0"/>
                  </a:moveTo>
                  <a:lnTo>
                    <a:pt x="7290" y="0"/>
                  </a:lnTo>
                  <a:cubicBezTo>
                    <a:pt x="7276" y="57"/>
                    <a:pt x="7197" y="367"/>
                    <a:pt x="7024" y="856"/>
                  </a:cubicBezTo>
                  <a:lnTo>
                    <a:pt x="7024" y="856"/>
                  </a:lnTo>
                  <a:cubicBezTo>
                    <a:pt x="7197" y="368"/>
                    <a:pt x="7276" y="58"/>
                    <a:pt x="7290" y="0"/>
                  </a:cubicBezTo>
                  <a:close/>
                  <a:moveTo>
                    <a:pt x="7024" y="857"/>
                  </a:moveTo>
                  <a:lnTo>
                    <a:pt x="7024" y="857"/>
                  </a:lnTo>
                  <a:cubicBezTo>
                    <a:pt x="6396" y="2625"/>
                    <a:pt x="4531" y="6726"/>
                    <a:pt x="1" y="9596"/>
                  </a:cubicBezTo>
                  <a:lnTo>
                    <a:pt x="1" y="9600"/>
                  </a:lnTo>
                  <a:cubicBezTo>
                    <a:pt x="4533" y="6727"/>
                    <a:pt x="6397" y="2625"/>
                    <a:pt x="7024" y="85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649;p56">
              <a:extLst>
                <a:ext uri="{FF2B5EF4-FFF2-40B4-BE49-F238E27FC236}">
                  <a16:creationId xmlns:a16="http://schemas.microsoft.com/office/drawing/2014/main" id="{4A78EFF3-3648-5831-E7E9-91AC78C87AE5}"/>
                </a:ext>
              </a:extLst>
            </p:cNvPr>
            <p:cNvSpPr/>
            <p:nvPr/>
          </p:nvSpPr>
          <p:spPr>
            <a:xfrm>
              <a:off x="3237982" y="4373443"/>
              <a:ext cx="484286" cy="770280"/>
            </a:xfrm>
            <a:custGeom>
              <a:avLst/>
              <a:gdLst/>
              <a:ahLst/>
              <a:cxnLst/>
              <a:rect l="l" t="t" r="r" b="b"/>
              <a:pathLst>
                <a:path w="15660" h="24906" extrusionOk="0">
                  <a:moveTo>
                    <a:pt x="7290" y="0"/>
                  </a:moveTo>
                  <a:lnTo>
                    <a:pt x="7290" y="7"/>
                  </a:lnTo>
                  <a:lnTo>
                    <a:pt x="7290" y="10"/>
                  </a:lnTo>
                  <a:cubicBezTo>
                    <a:pt x="7224" y="271"/>
                    <a:pt x="5786" y="5943"/>
                    <a:pt x="1" y="9610"/>
                  </a:cubicBezTo>
                  <a:cubicBezTo>
                    <a:pt x="3612" y="15004"/>
                    <a:pt x="7667" y="20120"/>
                    <a:pt x="12072" y="24905"/>
                  </a:cubicBezTo>
                  <a:lnTo>
                    <a:pt x="15660" y="24905"/>
                  </a:lnTo>
                  <a:lnTo>
                    <a:pt x="729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650;p56">
              <a:extLst>
                <a:ext uri="{FF2B5EF4-FFF2-40B4-BE49-F238E27FC236}">
                  <a16:creationId xmlns:a16="http://schemas.microsoft.com/office/drawing/2014/main" id="{8DE4CA07-1F12-E8E2-5188-FE9B4DAEBBFF}"/>
                </a:ext>
              </a:extLst>
            </p:cNvPr>
            <p:cNvSpPr/>
            <p:nvPr/>
          </p:nvSpPr>
          <p:spPr>
            <a:xfrm>
              <a:off x="3668089" y="4286255"/>
              <a:ext cx="678062" cy="433604"/>
            </a:xfrm>
            <a:custGeom>
              <a:avLst/>
              <a:gdLst/>
              <a:ahLst/>
              <a:cxnLst/>
              <a:rect l="l" t="t" r="r" b="b"/>
              <a:pathLst>
                <a:path w="21926" h="14020" extrusionOk="0">
                  <a:moveTo>
                    <a:pt x="21926" y="1"/>
                  </a:moveTo>
                  <a:cubicBezTo>
                    <a:pt x="21925" y="1"/>
                    <a:pt x="4591" y="890"/>
                    <a:pt x="1" y="14019"/>
                  </a:cubicBezTo>
                  <a:cubicBezTo>
                    <a:pt x="111" y="14005"/>
                    <a:pt x="221" y="13994"/>
                    <a:pt x="327" y="13984"/>
                  </a:cubicBezTo>
                  <a:cubicBezTo>
                    <a:pt x="354" y="13981"/>
                    <a:pt x="386" y="13978"/>
                    <a:pt x="413" y="13974"/>
                  </a:cubicBezTo>
                  <a:cubicBezTo>
                    <a:pt x="516" y="13961"/>
                    <a:pt x="619" y="13950"/>
                    <a:pt x="719" y="13937"/>
                  </a:cubicBezTo>
                  <a:cubicBezTo>
                    <a:pt x="746" y="13933"/>
                    <a:pt x="773" y="13929"/>
                    <a:pt x="804" y="13926"/>
                  </a:cubicBezTo>
                  <a:cubicBezTo>
                    <a:pt x="876" y="13919"/>
                    <a:pt x="949" y="13909"/>
                    <a:pt x="1020" y="13899"/>
                  </a:cubicBezTo>
                  <a:cubicBezTo>
                    <a:pt x="1069" y="13891"/>
                    <a:pt x="1113" y="13885"/>
                    <a:pt x="1161" y="13878"/>
                  </a:cubicBezTo>
                  <a:cubicBezTo>
                    <a:pt x="1213" y="13871"/>
                    <a:pt x="1264" y="13864"/>
                    <a:pt x="1316" y="13858"/>
                  </a:cubicBezTo>
                  <a:cubicBezTo>
                    <a:pt x="1419" y="13844"/>
                    <a:pt x="1519" y="13830"/>
                    <a:pt x="1622" y="13813"/>
                  </a:cubicBezTo>
                  <a:cubicBezTo>
                    <a:pt x="1635" y="13809"/>
                    <a:pt x="1649" y="13809"/>
                    <a:pt x="1663" y="13806"/>
                  </a:cubicBezTo>
                  <a:cubicBezTo>
                    <a:pt x="3571" y="13511"/>
                    <a:pt x="5326" y="13057"/>
                    <a:pt x="6936" y="12491"/>
                  </a:cubicBezTo>
                  <a:cubicBezTo>
                    <a:pt x="17380" y="8820"/>
                    <a:pt x="21716" y="413"/>
                    <a:pt x="21916" y="15"/>
                  </a:cubicBezTo>
                  <a:lnTo>
                    <a:pt x="21919" y="15"/>
                  </a:lnTo>
                  <a:lnTo>
                    <a:pt x="21919" y="7"/>
                  </a:lnTo>
                  <a:cubicBezTo>
                    <a:pt x="21922" y="4"/>
                    <a:pt x="21926" y="1"/>
                    <a:pt x="219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651;p56">
              <a:extLst>
                <a:ext uri="{FF2B5EF4-FFF2-40B4-BE49-F238E27FC236}">
                  <a16:creationId xmlns:a16="http://schemas.microsoft.com/office/drawing/2014/main" id="{61145A47-5715-06DE-9309-247932099B52}"/>
                </a:ext>
              </a:extLst>
            </p:cNvPr>
            <p:cNvSpPr/>
            <p:nvPr/>
          </p:nvSpPr>
          <p:spPr>
            <a:xfrm>
              <a:off x="4346122" y="4286255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652;p56">
              <a:extLst>
                <a:ext uri="{FF2B5EF4-FFF2-40B4-BE49-F238E27FC236}">
                  <a16:creationId xmlns:a16="http://schemas.microsoft.com/office/drawing/2014/main" id="{05F10984-AB8B-FEFD-BA86-68765249566D}"/>
                </a:ext>
              </a:extLst>
            </p:cNvPr>
            <p:cNvSpPr/>
            <p:nvPr/>
          </p:nvSpPr>
          <p:spPr>
            <a:xfrm>
              <a:off x="3787955" y="3338262"/>
              <a:ext cx="561382" cy="1457675"/>
            </a:xfrm>
            <a:custGeom>
              <a:avLst/>
              <a:gdLst/>
              <a:ahLst/>
              <a:cxnLst/>
              <a:rect l="l" t="t" r="r" b="b"/>
              <a:pathLst>
                <a:path w="18153" h="47132" extrusionOk="0">
                  <a:moveTo>
                    <a:pt x="9516" y="0"/>
                  </a:moveTo>
                  <a:cubicBezTo>
                    <a:pt x="9015" y="0"/>
                    <a:pt x="8507" y="169"/>
                    <a:pt x="8083" y="528"/>
                  </a:cubicBezTo>
                  <a:lnTo>
                    <a:pt x="1388" y="6200"/>
                  </a:lnTo>
                  <a:cubicBezTo>
                    <a:pt x="362" y="7071"/>
                    <a:pt x="1" y="8504"/>
                    <a:pt x="499" y="9760"/>
                  </a:cubicBezTo>
                  <a:lnTo>
                    <a:pt x="1330" y="11861"/>
                  </a:lnTo>
                  <a:cubicBezTo>
                    <a:pt x="2452" y="14693"/>
                    <a:pt x="6225" y="17856"/>
                    <a:pt x="8886" y="20166"/>
                  </a:cubicBezTo>
                  <a:lnTo>
                    <a:pt x="8420" y="42569"/>
                  </a:lnTo>
                  <a:cubicBezTo>
                    <a:pt x="8549" y="45138"/>
                    <a:pt x="10674" y="47131"/>
                    <a:pt x="13218" y="47131"/>
                  </a:cubicBezTo>
                  <a:cubicBezTo>
                    <a:pt x="13302" y="47131"/>
                    <a:pt x="13385" y="47129"/>
                    <a:pt x="13470" y="47125"/>
                  </a:cubicBezTo>
                  <a:cubicBezTo>
                    <a:pt x="16117" y="46987"/>
                    <a:pt x="18153" y="44732"/>
                    <a:pt x="18019" y="42084"/>
                  </a:cubicBezTo>
                  <a:cubicBezTo>
                    <a:pt x="17813" y="38050"/>
                    <a:pt x="17604" y="34016"/>
                    <a:pt x="17398" y="29986"/>
                  </a:cubicBezTo>
                  <a:cubicBezTo>
                    <a:pt x="17198" y="26143"/>
                    <a:pt x="17002" y="22302"/>
                    <a:pt x="16807" y="18460"/>
                  </a:cubicBezTo>
                  <a:cubicBezTo>
                    <a:pt x="16759" y="17523"/>
                    <a:pt x="16701" y="16589"/>
                    <a:pt x="16636" y="15655"/>
                  </a:cubicBezTo>
                  <a:cubicBezTo>
                    <a:pt x="16477" y="13482"/>
                    <a:pt x="15536" y="11446"/>
                    <a:pt x="14747" y="9440"/>
                  </a:cubicBezTo>
                  <a:cubicBezTo>
                    <a:pt x="14081" y="7741"/>
                    <a:pt x="13415" y="6046"/>
                    <a:pt x="12749" y="4346"/>
                  </a:cubicBezTo>
                  <a:cubicBezTo>
                    <a:pt x="12364" y="3371"/>
                    <a:pt x="11980" y="2392"/>
                    <a:pt x="11595" y="1414"/>
                  </a:cubicBezTo>
                  <a:cubicBezTo>
                    <a:pt x="11240" y="511"/>
                    <a:pt x="10388" y="0"/>
                    <a:pt x="95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653;p56">
              <a:extLst>
                <a:ext uri="{FF2B5EF4-FFF2-40B4-BE49-F238E27FC236}">
                  <a16:creationId xmlns:a16="http://schemas.microsoft.com/office/drawing/2014/main" id="{777ECD17-6806-F946-CF43-93D10739A1F5}"/>
                </a:ext>
              </a:extLst>
            </p:cNvPr>
            <p:cNvSpPr/>
            <p:nvPr/>
          </p:nvSpPr>
          <p:spPr>
            <a:xfrm>
              <a:off x="3890533" y="2918684"/>
              <a:ext cx="263017" cy="518005"/>
            </a:xfrm>
            <a:custGeom>
              <a:avLst/>
              <a:gdLst/>
              <a:ahLst/>
              <a:cxnLst/>
              <a:rect l="l" t="t" r="r" b="b"/>
              <a:pathLst>
                <a:path w="8505" h="16749" extrusionOk="0">
                  <a:moveTo>
                    <a:pt x="1657" y="1"/>
                  </a:moveTo>
                  <a:cubicBezTo>
                    <a:pt x="1522" y="1"/>
                    <a:pt x="1364" y="33"/>
                    <a:pt x="1175" y="100"/>
                  </a:cubicBezTo>
                  <a:cubicBezTo>
                    <a:pt x="409" y="371"/>
                    <a:pt x="1" y="1205"/>
                    <a:pt x="254" y="1974"/>
                  </a:cubicBezTo>
                  <a:lnTo>
                    <a:pt x="5168" y="16748"/>
                  </a:lnTo>
                  <a:lnTo>
                    <a:pt x="8505" y="15570"/>
                  </a:lnTo>
                  <a:lnTo>
                    <a:pt x="2472" y="872"/>
                  </a:lnTo>
                  <a:cubicBezTo>
                    <a:pt x="2258" y="302"/>
                    <a:pt x="2065" y="1"/>
                    <a:pt x="16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654;p56">
              <a:extLst>
                <a:ext uri="{FF2B5EF4-FFF2-40B4-BE49-F238E27FC236}">
                  <a16:creationId xmlns:a16="http://schemas.microsoft.com/office/drawing/2014/main" id="{C54CCDAD-69E6-E9AD-0EBA-8D1DA5F655EB}"/>
                </a:ext>
              </a:extLst>
            </p:cNvPr>
            <p:cNvSpPr/>
            <p:nvPr/>
          </p:nvSpPr>
          <p:spPr>
            <a:xfrm>
              <a:off x="3653028" y="3001666"/>
              <a:ext cx="351679" cy="480026"/>
            </a:xfrm>
            <a:custGeom>
              <a:avLst/>
              <a:gdLst/>
              <a:ahLst/>
              <a:cxnLst/>
              <a:rect l="l" t="t" r="r" b="b"/>
              <a:pathLst>
                <a:path w="11372" h="15521" extrusionOk="0">
                  <a:moveTo>
                    <a:pt x="1489" y="0"/>
                  </a:moveTo>
                  <a:cubicBezTo>
                    <a:pt x="1212" y="0"/>
                    <a:pt x="933" y="76"/>
                    <a:pt x="683" y="235"/>
                  </a:cubicBezTo>
                  <a:cubicBezTo>
                    <a:pt x="0" y="675"/>
                    <a:pt x="234" y="1565"/>
                    <a:pt x="659" y="2257"/>
                  </a:cubicBezTo>
                  <a:lnTo>
                    <a:pt x="8392" y="15520"/>
                  </a:lnTo>
                  <a:lnTo>
                    <a:pt x="11371" y="13608"/>
                  </a:lnTo>
                  <a:lnTo>
                    <a:pt x="2730" y="661"/>
                  </a:lnTo>
                  <a:cubicBezTo>
                    <a:pt x="2442" y="232"/>
                    <a:pt x="1970" y="0"/>
                    <a:pt x="14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655;p56">
              <a:extLst>
                <a:ext uri="{FF2B5EF4-FFF2-40B4-BE49-F238E27FC236}">
                  <a16:creationId xmlns:a16="http://schemas.microsoft.com/office/drawing/2014/main" id="{97DFE0CD-74B9-4E16-E03C-B0E29C9A41A1}"/>
                </a:ext>
              </a:extLst>
            </p:cNvPr>
            <p:cNvSpPr/>
            <p:nvPr/>
          </p:nvSpPr>
          <p:spPr>
            <a:xfrm>
              <a:off x="3745185" y="3521576"/>
              <a:ext cx="273965" cy="220173"/>
            </a:xfrm>
            <a:custGeom>
              <a:avLst/>
              <a:gdLst/>
              <a:ahLst/>
              <a:cxnLst/>
              <a:rect l="l" t="t" r="r" b="b"/>
              <a:pathLst>
                <a:path w="8859" h="7119" extrusionOk="0">
                  <a:moveTo>
                    <a:pt x="1978" y="1"/>
                  </a:moveTo>
                  <a:cubicBezTo>
                    <a:pt x="1500" y="1"/>
                    <a:pt x="1017" y="233"/>
                    <a:pt x="701" y="667"/>
                  </a:cubicBezTo>
                  <a:lnTo>
                    <a:pt x="519" y="915"/>
                  </a:lnTo>
                  <a:cubicBezTo>
                    <a:pt x="1" y="1629"/>
                    <a:pt x="138" y="2604"/>
                    <a:pt x="825" y="3074"/>
                  </a:cubicBezTo>
                  <a:lnTo>
                    <a:pt x="6386" y="6879"/>
                  </a:lnTo>
                  <a:cubicBezTo>
                    <a:pt x="6620" y="7040"/>
                    <a:pt x="6888" y="7118"/>
                    <a:pt x="7159" y="7118"/>
                  </a:cubicBezTo>
                  <a:cubicBezTo>
                    <a:pt x="7616" y="7118"/>
                    <a:pt x="8079" y="6896"/>
                    <a:pt x="8381" y="6484"/>
                  </a:cubicBezTo>
                  <a:cubicBezTo>
                    <a:pt x="8858" y="5828"/>
                    <a:pt x="8752" y="4932"/>
                    <a:pt x="8144" y="4465"/>
                  </a:cubicBezTo>
                  <a:lnTo>
                    <a:pt x="2857" y="304"/>
                  </a:lnTo>
                  <a:cubicBezTo>
                    <a:pt x="2599" y="99"/>
                    <a:pt x="2290" y="1"/>
                    <a:pt x="19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656;p56">
              <a:extLst>
                <a:ext uri="{FF2B5EF4-FFF2-40B4-BE49-F238E27FC236}">
                  <a16:creationId xmlns:a16="http://schemas.microsoft.com/office/drawing/2014/main" id="{32C8C8E5-B13F-2140-67ED-6029522DC65F}"/>
                </a:ext>
              </a:extLst>
            </p:cNvPr>
            <p:cNvSpPr/>
            <p:nvPr/>
          </p:nvSpPr>
          <p:spPr>
            <a:xfrm>
              <a:off x="3939921" y="3682281"/>
              <a:ext cx="53315" cy="36092"/>
            </a:xfrm>
            <a:custGeom>
              <a:avLst/>
              <a:gdLst/>
              <a:ahLst/>
              <a:cxnLst/>
              <a:rect l="l" t="t" r="r" b="b"/>
              <a:pathLst>
                <a:path w="1724" h="1167" extrusionOk="0">
                  <a:moveTo>
                    <a:pt x="1369" y="1"/>
                  </a:moveTo>
                  <a:cubicBezTo>
                    <a:pt x="1299" y="1"/>
                    <a:pt x="1227" y="14"/>
                    <a:pt x="1161" y="31"/>
                  </a:cubicBezTo>
                  <a:cubicBezTo>
                    <a:pt x="735" y="144"/>
                    <a:pt x="337" y="371"/>
                    <a:pt x="24" y="680"/>
                  </a:cubicBezTo>
                  <a:cubicBezTo>
                    <a:pt x="0" y="700"/>
                    <a:pt x="804" y="1150"/>
                    <a:pt x="913" y="1164"/>
                  </a:cubicBezTo>
                  <a:cubicBezTo>
                    <a:pt x="930" y="1166"/>
                    <a:pt x="945" y="1167"/>
                    <a:pt x="961" y="1167"/>
                  </a:cubicBezTo>
                  <a:cubicBezTo>
                    <a:pt x="1265" y="1167"/>
                    <a:pt x="1473" y="835"/>
                    <a:pt x="1596" y="580"/>
                  </a:cubicBezTo>
                  <a:cubicBezTo>
                    <a:pt x="1679" y="419"/>
                    <a:pt x="1723" y="203"/>
                    <a:pt x="1593" y="79"/>
                  </a:cubicBezTo>
                  <a:cubicBezTo>
                    <a:pt x="1533" y="21"/>
                    <a:pt x="1453" y="1"/>
                    <a:pt x="136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657;p56">
              <a:extLst>
                <a:ext uri="{FF2B5EF4-FFF2-40B4-BE49-F238E27FC236}">
                  <a16:creationId xmlns:a16="http://schemas.microsoft.com/office/drawing/2014/main" id="{E8399766-12F1-5C25-8682-6FC304C7E352}"/>
                </a:ext>
              </a:extLst>
            </p:cNvPr>
            <p:cNvSpPr/>
            <p:nvPr/>
          </p:nvSpPr>
          <p:spPr>
            <a:xfrm>
              <a:off x="3770667" y="3521204"/>
              <a:ext cx="248482" cy="220544"/>
            </a:xfrm>
            <a:custGeom>
              <a:avLst/>
              <a:gdLst/>
              <a:ahLst/>
              <a:cxnLst/>
              <a:rect l="l" t="t" r="r" b="b"/>
              <a:pathLst>
                <a:path w="8035" h="7131" extrusionOk="0">
                  <a:moveTo>
                    <a:pt x="1246" y="0"/>
                  </a:moveTo>
                  <a:cubicBezTo>
                    <a:pt x="1038" y="0"/>
                    <a:pt x="890" y="58"/>
                    <a:pt x="890" y="58"/>
                  </a:cubicBezTo>
                  <a:cubicBezTo>
                    <a:pt x="890" y="58"/>
                    <a:pt x="5027" y="5322"/>
                    <a:pt x="5758" y="5709"/>
                  </a:cubicBezTo>
                  <a:cubicBezTo>
                    <a:pt x="5909" y="5790"/>
                    <a:pt x="6060" y="5822"/>
                    <a:pt x="6202" y="5822"/>
                  </a:cubicBezTo>
                  <a:cubicBezTo>
                    <a:pt x="6746" y="5822"/>
                    <a:pt x="7183" y="5359"/>
                    <a:pt x="7183" y="5359"/>
                  </a:cubicBezTo>
                  <a:cubicBezTo>
                    <a:pt x="7183" y="5359"/>
                    <a:pt x="7660" y="5699"/>
                    <a:pt x="7299" y="6245"/>
                  </a:cubicBezTo>
                  <a:cubicBezTo>
                    <a:pt x="7078" y="6577"/>
                    <a:pt x="6581" y="6642"/>
                    <a:pt x="6225" y="6642"/>
                  </a:cubicBezTo>
                  <a:cubicBezTo>
                    <a:pt x="5997" y="6642"/>
                    <a:pt x="5827" y="6615"/>
                    <a:pt x="5827" y="6615"/>
                  </a:cubicBezTo>
                  <a:lnTo>
                    <a:pt x="1" y="3086"/>
                  </a:lnTo>
                  <a:lnTo>
                    <a:pt x="5562" y="6891"/>
                  </a:lnTo>
                  <a:cubicBezTo>
                    <a:pt x="5796" y="7052"/>
                    <a:pt x="6064" y="7130"/>
                    <a:pt x="6335" y="7130"/>
                  </a:cubicBezTo>
                  <a:cubicBezTo>
                    <a:pt x="6792" y="7130"/>
                    <a:pt x="7255" y="6908"/>
                    <a:pt x="7557" y="6496"/>
                  </a:cubicBezTo>
                  <a:cubicBezTo>
                    <a:pt x="8034" y="5840"/>
                    <a:pt x="7928" y="4944"/>
                    <a:pt x="7320" y="4477"/>
                  </a:cubicBezTo>
                  <a:lnTo>
                    <a:pt x="2033" y="316"/>
                  </a:lnTo>
                  <a:lnTo>
                    <a:pt x="1947" y="285"/>
                  </a:lnTo>
                  <a:cubicBezTo>
                    <a:pt x="1714" y="57"/>
                    <a:pt x="1451" y="0"/>
                    <a:pt x="12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658;p56">
              <a:extLst>
                <a:ext uri="{FF2B5EF4-FFF2-40B4-BE49-F238E27FC236}">
                  <a16:creationId xmlns:a16="http://schemas.microsoft.com/office/drawing/2014/main" id="{753A3D45-8ADE-08A8-8DBC-38E4D1E5D955}"/>
                </a:ext>
              </a:extLst>
            </p:cNvPr>
            <p:cNvSpPr/>
            <p:nvPr/>
          </p:nvSpPr>
          <p:spPr>
            <a:xfrm>
              <a:off x="3776698" y="3412243"/>
              <a:ext cx="238927" cy="277822"/>
            </a:xfrm>
            <a:custGeom>
              <a:avLst/>
              <a:gdLst/>
              <a:ahLst/>
              <a:cxnLst/>
              <a:rect l="l" t="t" r="r" b="b"/>
              <a:pathLst>
                <a:path w="7726" h="8983" extrusionOk="0">
                  <a:moveTo>
                    <a:pt x="2030" y="0"/>
                  </a:moveTo>
                  <a:cubicBezTo>
                    <a:pt x="1716" y="0"/>
                    <a:pt x="1398" y="95"/>
                    <a:pt x="1121" y="292"/>
                  </a:cubicBezTo>
                  <a:lnTo>
                    <a:pt x="870" y="471"/>
                  </a:lnTo>
                  <a:cubicBezTo>
                    <a:pt x="152" y="982"/>
                    <a:pt x="1" y="1985"/>
                    <a:pt x="533" y="2689"/>
                  </a:cubicBezTo>
                  <a:lnTo>
                    <a:pt x="4838" y="8381"/>
                  </a:lnTo>
                  <a:cubicBezTo>
                    <a:pt x="5130" y="8774"/>
                    <a:pt x="5580" y="8983"/>
                    <a:pt x="6036" y="8983"/>
                  </a:cubicBezTo>
                  <a:cubicBezTo>
                    <a:pt x="6337" y="8983"/>
                    <a:pt x="6640" y="8892"/>
                    <a:pt x="6902" y="8704"/>
                  </a:cubicBezTo>
                  <a:cubicBezTo>
                    <a:pt x="7565" y="8233"/>
                    <a:pt x="7726" y="7320"/>
                    <a:pt x="7269" y="6650"/>
                  </a:cubicBezTo>
                  <a:lnTo>
                    <a:pt x="3335" y="704"/>
                  </a:lnTo>
                  <a:cubicBezTo>
                    <a:pt x="3034" y="246"/>
                    <a:pt x="2537" y="0"/>
                    <a:pt x="20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659;p56">
              <a:extLst>
                <a:ext uri="{FF2B5EF4-FFF2-40B4-BE49-F238E27FC236}">
                  <a16:creationId xmlns:a16="http://schemas.microsoft.com/office/drawing/2014/main" id="{A1B32F76-0CFC-CF4D-CFAB-21D7453ABD00}"/>
                </a:ext>
              </a:extLst>
            </p:cNvPr>
            <p:cNvSpPr/>
            <p:nvPr/>
          </p:nvSpPr>
          <p:spPr>
            <a:xfrm>
              <a:off x="3793181" y="3433986"/>
              <a:ext cx="222444" cy="256080"/>
            </a:xfrm>
            <a:custGeom>
              <a:avLst/>
              <a:gdLst/>
              <a:ahLst/>
              <a:cxnLst/>
              <a:rect l="l" t="t" r="r" b="b"/>
              <a:pathLst>
                <a:path w="7193" h="8280" extrusionOk="0">
                  <a:moveTo>
                    <a:pt x="2802" y="1"/>
                  </a:moveTo>
                  <a:lnTo>
                    <a:pt x="6438" y="6139"/>
                  </a:lnTo>
                  <a:cubicBezTo>
                    <a:pt x="6438" y="6139"/>
                    <a:pt x="6791" y="7050"/>
                    <a:pt x="6064" y="7602"/>
                  </a:cubicBezTo>
                  <a:cubicBezTo>
                    <a:pt x="5868" y="7750"/>
                    <a:pt x="5671" y="7804"/>
                    <a:pt x="5489" y="7804"/>
                  </a:cubicBezTo>
                  <a:cubicBezTo>
                    <a:pt x="4991" y="7804"/>
                    <a:pt x="4597" y="7400"/>
                    <a:pt x="4597" y="7400"/>
                  </a:cubicBezTo>
                  <a:lnTo>
                    <a:pt x="0" y="1986"/>
                  </a:lnTo>
                  <a:lnTo>
                    <a:pt x="4305" y="7678"/>
                  </a:lnTo>
                  <a:cubicBezTo>
                    <a:pt x="4597" y="8071"/>
                    <a:pt x="5047" y="8280"/>
                    <a:pt x="5503" y="8280"/>
                  </a:cubicBezTo>
                  <a:cubicBezTo>
                    <a:pt x="5804" y="8280"/>
                    <a:pt x="6107" y="8189"/>
                    <a:pt x="6369" y="8001"/>
                  </a:cubicBezTo>
                  <a:cubicBezTo>
                    <a:pt x="7032" y="7530"/>
                    <a:pt x="7193" y="6617"/>
                    <a:pt x="6736" y="5947"/>
                  </a:cubicBezTo>
                  <a:lnTo>
                    <a:pt x="280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660;p56">
              <a:extLst>
                <a:ext uri="{FF2B5EF4-FFF2-40B4-BE49-F238E27FC236}">
                  <a16:creationId xmlns:a16="http://schemas.microsoft.com/office/drawing/2014/main" id="{952C7FB7-C921-AA2E-1C32-2A38F83733EE}"/>
                </a:ext>
              </a:extLst>
            </p:cNvPr>
            <p:cNvSpPr/>
            <p:nvPr/>
          </p:nvSpPr>
          <p:spPr>
            <a:xfrm>
              <a:off x="3848691" y="3456193"/>
              <a:ext cx="413096" cy="359378"/>
            </a:xfrm>
            <a:custGeom>
              <a:avLst/>
              <a:gdLst/>
              <a:ahLst/>
              <a:cxnLst/>
              <a:rect l="l" t="t" r="r" b="b"/>
              <a:pathLst>
                <a:path w="13358" h="11620" extrusionOk="0">
                  <a:moveTo>
                    <a:pt x="1872" y="1"/>
                  </a:moveTo>
                  <a:cubicBezTo>
                    <a:pt x="1082" y="1"/>
                    <a:pt x="371" y="549"/>
                    <a:pt x="200" y="1353"/>
                  </a:cubicBezTo>
                  <a:cubicBezTo>
                    <a:pt x="1" y="2280"/>
                    <a:pt x="588" y="3190"/>
                    <a:pt x="1515" y="3386"/>
                  </a:cubicBezTo>
                  <a:lnTo>
                    <a:pt x="6064" y="4361"/>
                  </a:lnTo>
                  <a:cubicBezTo>
                    <a:pt x="6064" y="4361"/>
                    <a:pt x="7252" y="4602"/>
                    <a:pt x="7194" y="5429"/>
                  </a:cubicBezTo>
                  <a:cubicBezTo>
                    <a:pt x="7139" y="6253"/>
                    <a:pt x="6177" y="8454"/>
                    <a:pt x="7949" y="10644"/>
                  </a:cubicBezTo>
                  <a:cubicBezTo>
                    <a:pt x="8508" y="11337"/>
                    <a:pt x="9262" y="11620"/>
                    <a:pt x="10023" y="11620"/>
                  </a:cubicBezTo>
                  <a:cubicBezTo>
                    <a:pt x="11672" y="11620"/>
                    <a:pt x="13357" y="10290"/>
                    <a:pt x="13181" y="8913"/>
                  </a:cubicBezTo>
                  <a:cubicBezTo>
                    <a:pt x="12921" y="6905"/>
                    <a:pt x="11471" y="2136"/>
                    <a:pt x="9381" y="1580"/>
                  </a:cubicBezTo>
                  <a:cubicBezTo>
                    <a:pt x="7290" y="1024"/>
                    <a:pt x="6782" y="1013"/>
                    <a:pt x="6782" y="1013"/>
                  </a:cubicBezTo>
                  <a:lnTo>
                    <a:pt x="6730" y="1003"/>
                  </a:lnTo>
                  <a:lnTo>
                    <a:pt x="2229" y="38"/>
                  </a:lnTo>
                  <a:cubicBezTo>
                    <a:pt x="2110" y="13"/>
                    <a:pt x="1990" y="1"/>
                    <a:pt x="18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661;p56">
              <a:extLst>
                <a:ext uri="{FF2B5EF4-FFF2-40B4-BE49-F238E27FC236}">
                  <a16:creationId xmlns:a16="http://schemas.microsoft.com/office/drawing/2014/main" id="{084FC674-D1A1-53D9-DA19-6CEE6F995D85}"/>
                </a:ext>
              </a:extLst>
            </p:cNvPr>
            <p:cNvSpPr/>
            <p:nvPr/>
          </p:nvSpPr>
          <p:spPr>
            <a:xfrm>
              <a:off x="3848691" y="3456193"/>
              <a:ext cx="290107" cy="329192"/>
            </a:xfrm>
            <a:custGeom>
              <a:avLst/>
              <a:gdLst/>
              <a:ahLst/>
              <a:cxnLst/>
              <a:rect l="l" t="t" r="r" b="b"/>
              <a:pathLst>
                <a:path w="9381" h="10644" extrusionOk="0">
                  <a:moveTo>
                    <a:pt x="1872" y="1"/>
                  </a:moveTo>
                  <a:cubicBezTo>
                    <a:pt x="1082" y="1"/>
                    <a:pt x="371" y="549"/>
                    <a:pt x="200" y="1353"/>
                  </a:cubicBezTo>
                  <a:cubicBezTo>
                    <a:pt x="1" y="2280"/>
                    <a:pt x="1209" y="3938"/>
                    <a:pt x="2126" y="4165"/>
                  </a:cubicBezTo>
                  <a:cubicBezTo>
                    <a:pt x="3050" y="4396"/>
                    <a:pt x="3931" y="4460"/>
                    <a:pt x="4625" y="4460"/>
                  </a:cubicBezTo>
                  <a:cubicBezTo>
                    <a:pt x="5086" y="4460"/>
                    <a:pt x="5465" y="4431"/>
                    <a:pt x="5717" y="4405"/>
                  </a:cubicBezTo>
                  <a:cubicBezTo>
                    <a:pt x="5777" y="4399"/>
                    <a:pt x="5836" y="4396"/>
                    <a:pt x="5896" y="4396"/>
                  </a:cubicBezTo>
                  <a:cubicBezTo>
                    <a:pt x="6194" y="4396"/>
                    <a:pt x="6488" y="4475"/>
                    <a:pt x="6737" y="4635"/>
                  </a:cubicBezTo>
                  <a:cubicBezTo>
                    <a:pt x="6995" y="4803"/>
                    <a:pt x="7221" y="5055"/>
                    <a:pt x="7194" y="5429"/>
                  </a:cubicBezTo>
                  <a:cubicBezTo>
                    <a:pt x="7139" y="6253"/>
                    <a:pt x="6177" y="8454"/>
                    <a:pt x="7949" y="10644"/>
                  </a:cubicBezTo>
                  <a:cubicBezTo>
                    <a:pt x="7949" y="10644"/>
                    <a:pt x="7554" y="7616"/>
                    <a:pt x="8134" y="5401"/>
                  </a:cubicBezTo>
                  <a:cubicBezTo>
                    <a:pt x="8714" y="3183"/>
                    <a:pt x="2727" y="4234"/>
                    <a:pt x="2027" y="3492"/>
                  </a:cubicBezTo>
                  <a:cubicBezTo>
                    <a:pt x="1326" y="2748"/>
                    <a:pt x="656" y="412"/>
                    <a:pt x="1827" y="361"/>
                  </a:cubicBezTo>
                  <a:cubicBezTo>
                    <a:pt x="1837" y="361"/>
                    <a:pt x="1847" y="361"/>
                    <a:pt x="1859" y="361"/>
                  </a:cubicBezTo>
                  <a:cubicBezTo>
                    <a:pt x="2699" y="361"/>
                    <a:pt x="9381" y="1580"/>
                    <a:pt x="9381" y="1580"/>
                  </a:cubicBezTo>
                  <a:cubicBezTo>
                    <a:pt x="7290" y="1024"/>
                    <a:pt x="6782" y="1013"/>
                    <a:pt x="6782" y="1013"/>
                  </a:cubicBezTo>
                  <a:lnTo>
                    <a:pt x="6730" y="1003"/>
                  </a:lnTo>
                  <a:lnTo>
                    <a:pt x="2229" y="38"/>
                  </a:lnTo>
                  <a:cubicBezTo>
                    <a:pt x="2110" y="13"/>
                    <a:pt x="1990" y="1"/>
                    <a:pt x="18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662;p56">
              <a:extLst>
                <a:ext uri="{FF2B5EF4-FFF2-40B4-BE49-F238E27FC236}">
                  <a16:creationId xmlns:a16="http://schemas.microsoft.com/office/drawing/2014/main" id="{F222CFBD-2B66-503E-290A-AC842A6A6A11}"/>
                </a:ext>
              </a:extLst>
            </p:cNvPr>
            <p:cNvSpPr/>
            <p:nvPr/>
          </p:nvSpPr>
          <p:spPr>
            <a:xfrm>
              <a:off x="3934694" y="3621537"/>
              <a:ext cx="180757" cy="211266"/>
            </a:xfrm>
            <a:custGeom>
              <a:avLst/>
              <a:gdLst/>
              <a:ahLst/>
              <a:cxnLst/>
              <a:rect l="l" t="t" r="r" b="b"/>
              <a:pathLst>
                <a:path w="5845" h="6831" extrusionOk="0">
                  <a:moveTo>
                    <a:pt x="4161" y="1"/>
                  </a:moveTo>
                  <a:cubicBezTo>
                    <a:pt x="4008" y="1"/>
                    <a:pt x="3841" y="153"/>
                    <a:pt x="3667" y="543"/>
                  </a:cubicBezTo>
                  <a:cubicBezTo>
                    <a:pt x="3324" y="1316"/>
                    <a:pt x="3324" y="2197"/>
                    <a:pt x="3087" y="3011"/>
                  </a:cubicBezTo>
                  <a:cubicBezTo>
                    <a:pt x="2853" y="3815"/>
                    <a:pt x="2232" y="4636"/>
                    <a:pt x="1397" y="4636"/>
                  </a:cubicBezTo>
                  <a:cubicBezTo>
                    <a:pt x="1391" y="4636"/>
                    <a:pt x="1384" y="4635"/>
                    <a:pt x="1377" y="4635"/>
                  </a:cubicBezTo>
                  <a:cubicBezTo>
                    <a:pt x="1158" y="4633"/>
                    <a:pt x="937" y="4574"/>
                    <a:pt x="721" y="4574"/>
                  </a:cubicBezTo>
                  <a:cubicBezTo>
                    <a:pt x="650" y="4574"/>
                    <a:pt x="579" y="4580"/>
                    <a:pt x="509" y="4597"/>
                  </a:cubicBezTo>
                  <a:cubicBezTo>
                    <a:pt x="224" y="4666"/>
                    <a:pt x="1" y="5051"/>
                    <a:pt x="217" y="5246"/>
                  </a:cubicBezTo>
                  <a:cubicBezTo>
                    <a:pt x="552" y="5161"/>
                    <a:pt x="896" y="5120"/>
                    <a:pt x="1241" y="5120"/>
                  </a:cubicBezTo>
                  <a:cubicBezTo>
                    <a:pt x="2242" y="5120"/>
                    <a:pt x="3247" y="5467"/>
                    <a:pt x="4017" y="6108"/>
                  </a:cubicBezTo>
                  <a:cubicBezTo>
                    <a:pt x="4293" y="6334"/>
                    <a:pt x="4543" y="6599"/>
                    <a:pt x="4869" y="6743"/>
                  </a:cubicBezTo>
                  <a:cubicBezTo>
                    <a:pt x="4997" y="6800"/>
                    <a:pt x="5142" y="6831"/>
                    <a:pt x="5283" y="6831"/>
                  </a:cubicBezTo>
                  <a:cubicBezTo>
                    <a:pt x="5503" y="6831"/>
                    <a:pt x="5715" y="6755"/>
                    <a:pt x="5844" y="6582"/>
                  </a:cubicBezTo>
                  <a:cubicBezTo>
                    <a:pt x="5261" y="5092"/>
                    <a:pt x="5014" y="3533"/>
                    <a:pt x="4996" y="1940"/>
                  </a:cubicBezTo>
                  <a:cubicBezTo>
                    <a:pt x="4991" y="1531"/>
                    <a:pt x="4645" y="1"/>
                    <a:pt x="41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663;p56">
              <a:extLst>
                <a:ext uri="{FF2B5EF4-FFF2-40B4-BE49-F238E27FC236}">
                  <a16:creationId xmlns:a16="http://schemas.microsoft.com/office/drawing/2014/main" id="{C3D16D5A-D128-977F-2942-E03E38A3EA2C}"/>
                </a:ext>
              </a:extLst>
            </p:cNvPr>
            <p:cNvSpPr/>
            <p:nvPr/>
          </p:nvSpPr>
          <p:spPr>
            <a:xfrm>
              <a:off x="3916108" y="3827336"/>
              <a:ext cx="298705" cy="892784"/>
            </a:xfrm>
            <a:custGeom>
              <a:avLst/>
              <a:gdLst/>
              <a:ahLst/>
              <a:cxnLst/>
              <a:rect l="l" t="t" r="r" b="b"/>
              <a:pathLst>
                <a:path w="9659" h="28867" extrusionOk="0">
                  <a:moveTo>
                    <a:pt x="1" y="0"/>
                  </a:moveTo>
                  <a:lnTo>
                    <a:pt x="1" y="0"/>
                  </a:lnTo>
                  <a:cubicBezTo>
                    <a:pt x="1505" y="1576"/>
                    <a:pt x="3290" y="3090"/>
                    <a:pt x="4742" y="4353"/>
                  </a:cubicBezTo>
                  <a:lnTo>
                    <a:pt x="4276" y="26756"/>
                  </a:lnTo>
                  <a:cubicBezTo>
                    <a:pt x="4314" y="27525"/>
                    <a:pt x="4536" y="28239"/>
                    <a:pt x="4890" y="28867"/>
                  </a:cubicBezTo>
                  <a:cubicBezTo>
                    <a:pt x="5330" y="28572"/>
                    <a:pt x="5415" y="27951"/>
                    <a:pt x="5447" y="27415"/>
                  </a:cubicBezTo>
                  <a:cubicBezTo>
                    <a:pt x="5821" y="21025"/>
                    <a:pt x="6195" y="14626"/>
                    <a:pt x="5913" y="8237"/>
                  </a:cubicBezTo>
                  <a:cubicBezTo>
                    <a:pt x="5865" y="7120"/>
                    <a:pt x="5848" y="5868"/>
                    <a:pt x="6621" y="5068"/>
                  </a:cubicBezTo>
                  <a:cubicBezTo>
                    <a:pt x="7386" y="4282"/>
                    <a:pt x="8708" y="4195"/>
                    <a:pt x="9388" y="3334"/>
                  </a:cubicBezTo>
                  <a:cubicBezTo>
                    <a:pt x="9552" y="3124"/>
                    <a:pt x="9659" y="2802"/>
                    <a:pt x="9470" y="2616"/>
                  </a:cubicBezTo>
                  <a:cubicBezTo>
                    <a:pt x="9398" y="2544"/>
                    <a:pt x="9309" y="2515"/>
                    <a:pt x="9214" y="2515"/>
                  </a:cubicBezTo>
                  <a:cubicBezTo>
                    <a:pt x="9028" y="2515"/>
                    <a:pt x="8816" y="2623"/>
                    <a:pt x="8646" y="2723"/>
                  </a:cubicBezTo>
                  <a:cubicBezTo>
                    <a:pt x="7984" y="3107"/>
                    <a:pt x="7229" y="3287"/>
                    <a:pt x="6470" y="3287"/>
                  </a:cubicBezTo>
                  <a:cubicBezTo>
                    <a:pt x="5568" y="3287"/>
                    <a:pt x="4659" y="3033"/>
                    <a:pt x="3894" y="2564"/>
                  </a:cubicBezTo>
                  <a:cubicBezTo>
                    <a:pt x="3153" y="2108"/>
                    <a:pt x="1560" y="94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664;p56">
              <a:extLst>
                <a:ext uri="{FF2B5EF4-FFF2-40B4-BE49-F238E27FC236}">
                  <a16:creationId xmlns:a16="http://schemas.microsoft.com/office/drawing/2014/main" id="{1D9537CE-9662-992F-904B-489D281BD66C}"/>
                </a:ext>
              </a:extLst>
            </p:cNvPr>
            <p:cNvSpPr/>
            <p:nvPr/>
          </p:nvSpPr>
          <p:spPr>
            <a:xfrm>
              <a:off x="3901697" y="3485482"/>
              <a:ext cx="70602" cy="69123"/>
            </a:xfrm>
            <a:custGeom>
              <a:avLst/>
              <a:gdLst/>
              <a:ahLst/>
              <a:cxnLst/>
              <a:rect l="l" t="t" r="r" b="b"/>
              <a:pathLst>
                <a:path w="2283" h="2235" extrusionOk="0">
                  <a:moveTo>
                    <a:pt x="732" y="0"/>
                  </a:moveTo>
                  <a:cubicBezTo>
                    <a:pt x="485" y="0"/>
                    <a:pt x="262" y="54"/>
                    <a:pt x="172" y="248"/>
                  </a:cubicBezTo>
                  <a:cubicBezTo>
                    <a:pt x="0" y="619"/>
                    <a:pt x="484" y="1529"/>
                    <a:pt x="563" y="1920"/>
                  </a:cubicBezTo>
                  <a:cubicBezTo>
                    <a:pt x="590" y="2020"/>
                    <a:pt x="625" y="2126"/>
                    <a:pt x="711" y="2185"/>
                  </a:cubicBezTo>
                  <a:cubicBezTo>
                    <a:pt x="769" y="2226"/>
                    <a:pt x="841" y="2234"/>
                    <a:pt x="914" y="2234"/>
                  </a:cubicBezTo>
                  <a:cubicBezTo>
                    <a:pt x="932" y="2234"/>
                    <a:pt x="951" y="2234"/>
                    <a:pt x="969" y="2233"/>
                  </a:cubicBezTo>
                  <a:cubicBezTo>
                    <a:pt x="1270" y="2229"/>
                    <a:pt x="1573" y="2222"/>
                    <a:pt x="1875" y="2219"/>
                  </a:cubicBezTo>
                  <a:cubicBezTo>
                    <a:pt x="1953" y="2216"/>
                    <a:pt x="2032" y="2213"/>
                    <a:pt x="2097" y="2171"/>
                  </a:cubicBezTo>
                  <a:cubicBezTo>
                    <a:pt x="2177" y="2116"/>
                    <a:pt x="2200" y="2010"/>
                    <a:pt x="2218" y="1913"/>
                  </a:cubicBezTo>
                  <a:cubicBezTo>
                    <a:pt x="2283" y="1529"/>
                    <a:pt x="2276" y="1131"/>
                    <a:pt x="2197" y="746"/>
                  </a:cubicBezTo>
                  <a:cubicBezTo>
                    <a:pt x="2153" y="527"/>
                    <a:pt x="2070" y="289"/>
                    <a:pt x="1875" y="177"/>
                  </a:cubicBezTo>
                  <a:cubicBezTo>
                    <a:pt x="1761" y="111"/>
                    <a:pt x="1624" y="97"/>
                    <a:pt x="1494" y="83"/>
                  </a:cubicBezTo>
                  <a:cubicBezTo>
                    <a:pt x="1315" y="69"/>
                    <a:pt x="1009" y="0"/>
                    <a:pt x="7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665;p56">
              <a:extLst>
                <a:ext uri="{FF2B5EF4-FFF2-40B4-BE49-F238E27FC236}">
                  <a16:creationId xmlns:a16="http://schemas.microsoft.com/office/drawing/2014/main" id="{6241E0BB-8FC3-3107-234F-7EF307D4C76F}"/>
                </a:ext>
              </a:extLst>
            </p:cNvPr>
            <p:cNvSpPr/>
            <p:nvPr/>
          </p:nvSpPr>
          <p:spPr>
            <a:xfrm>
              <a:off x="3926221" y="3609970"/>
              <a:ext cx="63520" cy="54061"/>
            </a:xfrm>
            <a:custGeom>
              <a:avLst/>
              <a:gdLst/>
              <a:ahLst/>
              <a:cxnLst/>
              <a:rect l="l" t="t" r="r" b="b"/>
              <a:pathLst>
                <a:path w="2054" h="1748" extrusionOk="0">
                  <a:moveTo>
                    <a:pt x="1487" y="0"/>
                  </a:moveTo>
                  <a:cubicBezTo>
                    <a:pt x="944" y="264"/>
                    <a:pt x="443" y="608"/>
                    <a:pt x="0" y="1020"/>
                  </a:cubicBezTo>
                  <a:cubicBezTo>
                    <a:pt x="148" y="1208"/>
                    <a:pt x="295" y="1401"/>
                    <a:pt x="485" y="1549"/>
                  </a:cubicBezTo>
                  <a:cubicBezTo>
                    <a:pt x="658" y="1689"/>
                    <a:pt x="818" y="1747"/>
                    <a:pt x="970" y="1747"/>
                  </a:cubicBezTo>
                  <a:cubicBezTo>
                    <a:pt x="1273" y="1747"/>
                    <a:pt x="1542" y="1513"/>
                    <a:pt x="1819" y="1236"/>
                  </a:cubicBezTo>
                  <a:cubicBezTo>
                    <a:pt x="1892" y="1164"/>
                    <a:pt x="1964" y="1081"/>
                    <a:pt x="1995" y="982"/>
                  </a:cubicBezTo>
                  <a:cubicBezTo>
                    <a:pt x="2053" y="800"/>
                    <a:pt x="1957" y="604"/>
                    <a:pt x="1837" y="454"/>
                  </a:cubicBezTo>
                  <a:cubicBezTo>
                    <a:pt x="1716" y="305"/>
                    <a:pt x="1566" y="175"/>
                    <a:pt x="14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666;p56">
              <a:extLst>
                <a:ext uri="{FF2B5EF4-FFF2-40B4-BE49-F238E27FC236}">
                  <a16:creationId xmlns:a16="http://schemas.microsoft.com/office/drawing/2014/main" id="{B1290694-81EA-9CCB-55B2-F2243C9AE781}"/>
                </a:ext>
              </a:extLst>
            </p:cNvPr>
            <p:cNvSpPr/>
            <p:nvPr/>
          </p:nvSpPr>
          <p:spPr>
            <a:xfrm>
              <a:off x="3668089" y="4719843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667;p56">
              <a:extLst>
                <a:ext uri="{FF2B5EF4-FFF2-40B4-BE49-F238E27FC236}">
                  <a16:creationId xmlns:a16="http://schemas.microsoft.com/office/drawing/2014/main" id="{7EB5CA35-E394-94EB-8C3C-9448AA1DBD1C}"/>
                </a:ext>
              </a:extLst>
            </p:cNvPr>
            <p:cNvSpPr/>
            <p:nvPr/>
          </p:nvSpPr>
          <p:spPr>
            <a:xfrm>
              <a:off x="3718218" y="4713224"/>
              <a:ext cx="1299" cy="278"/>
            </a:xfrm>
            <a:custGeom>
              <a:avLst/>
              <a:gdLst/>
              <a:ahLst/>
              <a:cxnLst/>
              <a:rect l="l" t="t" r="r" b="b"/>
              <a:pathLst>
                <a:path w="42" h="9" extrusionOk="0">
                  <a:moveTo>
                    <a:pt x="1" y="8"/>
                  </a:moveTo>
                  <a:cubicBezTo>
                    <a:pt x="14" y="4"/>
                    <a:pt x="28" y="4"/>
                    <a:pt x="42" y="1"/>
                  </a:cubicBezTo>
                  <a:cubicBezTo>
                    <a:pt x="28" y="4"/>
                    <a:pt x="14" y="4"/>
                    <a:pt x="1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668;p56">
              <a:extLst>
                <a:ext uri="{FF2B5EF4-FFF2-40B4-BE49-F238E27FC236}">
                  <a16:creationId xmlns:a16="http://schemas.microsoft.com/office/drawing/2014/main" id="{2F90E40D-CB00-0E15-986B-65BFE0B1FD8A}"/>
                </a:ext>
              </a:extLst>
            </p:cNvPr>
            <p:cNvSpPr/>
            <p:nvPr/>
          </p:nvSpPr>
          <p:spPr>
            <a:xfrm>
              <a:off x="3703993" y="4714833"/>
              <a:ext cx="4824" cy="680"/>
            </a:xfrm>
            <a:custGeom>
              <a:avLst/>
              <a:gdLst/>
              <a:ahLst/>
              <a:cxnLst/>
              <a:rect l="l" t="t" r="r" b="b"/>
              <a:pathLst>
                <a:path w="156" h="22" extrusionOk="0">
                  <a:moveTo>
                    <a:pt x="0" y="21"/>
                  </a:moveTo>
                  <a:cubicBezTo>
                    <a:pt x="52" y="14"/>
                    <a:pt x="103" y="7"/>
                    <a:pt x="155" y="1"/>
                  </a:cubicBezTo>
                  <a:cubicBezTo>
                    <a:pt x="103" y="7"/>
                    <a:pt x="52" y="14"/>
                    <a:pt x="0" y="2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669;p56">
              <a:extLst>
                <a:ext uri="{FF2B5EF4-FFF2-40B4-BE49-F238E27FC236}">
                  <a16:creationId xmlns:a16="http://schemas.microsoft.com/office/drawing/2014/main" id="{7901F552-BC89-913A-BFBC-AD17FC4CF5CA}"/>
                </a:ext>
              </a:extLst>
            </p:cNvPr>
            <p:cNvSpPr/>
            <p:nvPr/>
          </p:nvSpPr>
          <p:spPr>
            <a:xfrm>
              <a:off x="3680830" y="4717276"/>
              <a:ext cx="9494" cy="1175"/>
            </a:xfrm>
            <a:custGeom>
              <a:avLst/>
              <a:gdLst/>
              <a:ahLst/>
              <a:cxnLst/>
              <a:rect l="l" t="t" r="r" b="b"/>
              <a:pathLst>
                <a:path w="307" h="38" extrusionOk="0">
                  <a:moveTo>
                    <a:pt x="1" y="38"/>
                  </a:moveTo>
                  <a:cubicBezTo>
                    <a:pt x="104" y="25"/>
                    <a:pt x="207" y="14"/>
                    <a:pt x="307" y="1"/>
                  </a:cubicBezTo>
                  <a:cubicBezTo>
                    <a:pt x="207" y="14"/>
                    <a:pt x="104" y="25"/>
                    <a:pt x="1" y="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670;p56">
              <a:extLst>
                <a:ext uri="{FF2B5EF4-FFF2-40B4-BE49-F238E27FC236}">
                  <a16:creationId xmlns:a16="http://schemas.microsoft.com/office/drawing/2014/main" id="{B75369EA-0E63-BC31-E5D4-0C4A6B44F69D}"/>
                </a:ext>
              </a:extLst>
            </p:cNvPr>
            <p:cNvSpPr/>
            <p:nvPr/>
          </p:nvSpPr>
          <p:spPr>
            <a:xfrm>
              <a:off x="4345813" y="4286688"/>
              <a:ext cx="124" cy="31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1" y="1"/>
                  </a:moveTo>
                  <a:lnTo>
                    <a:pt x="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671;p56">
              <a:extLst>
                <a:ext uri="{FF2B5EF4-FFF2-40B4-BE49-F238E27FC236}">
                  <a16:creationId xmlns:a16="http://schemas.microsoft.com/office/drawing/2014/main" id="{FC6DFA7C-FBF5-C16B-7146-3C8EFA4B5075}"/>
                </a:ext>
              </a:extLst>
            </p:cNvPr>
            <p:cNvSpPr/>
            <p:nvPr/>
          </p:nvSpPr>
          <p:spPr>
            <a:xfrm>
              <a:off x="3692953" y="4716101"/>
              <a:ext cx="6711" cy="866"/>
            </a:xfrm>
            <a:custGeom>
              <a:avLst/>
              <a:gdLst/>
              <a:ahLst/>
              <a:cxnLst/>
              <a:rect l="l" t="t" r="r" b="b"/>
              <a:pathLst>
                <a:path w="217" h="28" extrusionOk="0">
                  <a:moveTo>
                    <a:pt x="0" y="28"/>
                  </a:moveTo>
                  <a:cubicBezTo>
                    <a:pt x="72" y="21"/>
                    <a:pt x="145" y="11"/>
                    <a:pt x="216" y="1"/>
                  </a:cubicBezTo>
                  <a:cubicBezTo>
                    <a:pt x="145" y="11"/>
                    <a:pt x="72" y="21"/>
                    <a:pt x="0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672;p56">
              <a:extLst>
                <a:ext uri="{FF2B5EF4-FFF2-40B4-BE49-F238E27FC236}">
                  <a16:creationId xmlns:a16="http://schemas.microsoft.com/office/drawing/2014/main" id="{262B2B42-C1AF-652F-24A3-11EC69A1CCAE}"/>
                </a:ext>
              </a:extLst>
            </p:cNvPr>
            <p:cNvSpPr/>
            <p:nvPr/>
          </p:nvSpPr>
          <p:spPr>
            <a:xfrm>
              <a:off x="3668089" y="4718761"/>
              <a:ext cx="10143" cy="1113"/>
            </a:xfrm>
            <a:custGeom>
              <a:avLst/>
              <a:gdLst/>
              <a:ahLst/>
              <a:cxnLst/>
              <a:rect l="l" t="t" r="r" b="b"/>
              <a:pathLst>
                <a:path w="328" h="36" extrusionOk="0">
                  <a:moveTo>
                    <a:pt x="327" y="0"/>
                  </a:moveTo>
                  <a:cubicBezTo>
                    <a:pt x="221" y="10"/>
                    <a:pt x="111" y="21"/>
                    <a:pt x="1" y="35"/>
                  </a:cubicBezTo>
                  <a:cubicBezTo>
                    <a:pt x="111" y="21"/>
                    <a:pt x="221" y="10"/>
                    <a:pt x="3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673;p56">
              <a:extLst>
                <a:ext uri="{FF2B5EF4-FFF2-40B4-BE49-F238E27FC236}">
                  <a16:creationId xmlns:a16="http://schemas.microsoft.com/office/drawing/2014/main" id="{1F0B8468-FA3B-3C23-74DF-B8A86D2B8085}"/>
                </a:ext>
              </a:extLst>
            </p:cNvPr>
            <p:cNvSpPr/>
            <p:nvPr/>
          </p:nvSpPr>
          <p:spPr>
            <a:xfrm>
              <a:off x="4345905" y="4286255"/>
              <a:ext cx="247" cy="247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8" y="1"/>
                  </a:moveTo>
                  <a:lnTo>
                    <a:pt x="8" y="1"/>
                  </a:lnTo>
                  <a:cubicBezTo>
                    <a:pt x="8" y="1"/>
                    <a:pt x="4" y="4"/>
                    <a:pt x="1" y="7"/>
                  </a:cubicBezTo>
                  <a:cubicBezTo>
                    <a:pt x="4" y="4"/>
                    <a:pt x="8" y="1"/>
                    <a:pt x="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674;p56">
              <a:extLst>
                <a:ext uri="{FF2B5EF4-FFF2-40B4-BE49-F238E27FC236}">
                  <a16:creationId xmlns:a16="http://schemas.microsoft.com/office/drawing/2014/main" id="{1F59DCD2-DA11-8120-72B2-ECF1EA8B9AFD}"/>
                </a:ext>
              </a:extLst>
            </p:cNvPr>
            <p:cNvSpPr/>
            <p:nvPr/>
          </p:nvSpPr>
          <p:spPr>
            <a:xfrm>
              <a:off x="3678201" y="4718420"/>
              <a:ext cx="2660" cy="371"/>
            </a:xfrm>
            <a:custGeom>
              <a:avLst/>
              <a:gdLst/>
              <a:ahLst/>
              <a:cxnLst/>
              <a:rect l="l" t="t" r="r" b="b"/>
              <a:pathLst>
                <a:path w="86" h="12" extrusionOk="0">
                  <a:moveTo>
                    <a:pt x="0" y="11"/>
                  </a:moveTo>
                  <a:cubicBezTo>
                    <a:pt x="27" y="8"/>
                    <a:pt x="59" y="5"/>
                    <a:pt x="86" y="1"/>
                  </a:cubicBezTo>
                  <a:cubicBezTo>
                    <a:pt x="59" y="5"/>
                    <a:pt x="27" y="8"/>
                    <a:pt x="0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675;p56">
              <a:extLst>
                <a:ext uri="{FF2B5EF4-FFF2-40B4-BE49-F238E27FC236}">
                  <a16:creationId xmlns:a16="http://schemas.microsoft.com/office/drawing/2014/main" id="{F976E9FF-5A5C-4DF4-B97C-2F6D0FFE09DF}"/>
                </a:ext>
              </a:extLst>
            </p:cNvPr>
            <p:cNvSpPr/>
            <p:nvPr/>
          </p:nvSpPr>
          <p:spPr>
            <a:xfrm>
              <a:off x="3699632" y="4715482"/>
              <a:ext cx="4391" cy="649"/>
            </a:xfrm>
            <a:custGeom>
              <a:avLst/>
              <a:gdLst/>
              <a:ahLst/>
              <a:cxnLst/>
              <a:rect l="l" t="t" r="r" b="b"/>
              <a:pathLst>
                <a:path w="142" h="21" extrusionOk="0">
                  <a:moveTo>
                    <a:pt x="0" y="21"/>
                  </a:moveTo>
                  <a:cubicBezTo>
                    <a:pt x="49" y="13"/>
                    <a:pt x="93" y="7"/>
                    <a:pt x="141" y="0"/>
                  </a:cubicBezTo>
                  <a:cubicBezTo>
                    <a:pt x="93" y="7"/>
                    <a:pt x="49" y="13"/>
                    <a:pt x="0" y="2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676;p56">
              <a:extLst>
                <a:ext uri="{FF2B5EF4-FFF2-40B4-BE49-F238E27FC236}">
                  <a16:creationId xmlns:a16="http://schemas.microsoft.com/office/drawing/2014/main" id="{6C486318-279E-6689-959C-A83DC147FA39}"/>
                </a:ext>
              </a:extLst>
            </p:cNvPr>
            <p:cNvSpPr/>
            <p:nvPr/>
          </p:nvSpPr>
          <p:spPr>
            <a:xfrm>
              <a:off x="3708786" y="4713472"/>
              <a:ext cx="9463" cy="1392"/>
            </a:xfrm>
            <a:custGeom>
              <a:avLst/>
              <a:gdLst/>
              <a:ahLst/>
              <a:cxnLst/>
              <a:rect l="l" t="t" r="r" b="b"/>
              <a:pathLst>
                <a:path w="306" h="45" extrusionOk="0">
                  <a:moveTo>
                    <a:pt x="0" y="45"/>
                  </a:moveTo>
                  <a:cubicBezTo>
                    <a:pt x="103" y="31"/>
                    <a:pt x="203" y="17"/>
                    <a:pt x="306" y="0"/>
                  </a:cubicBezTo>
                  <a:cubicBezTo>
                    <a:pt x="203" y="17"/>
                    <a:pt x="103" y="31"/>
                    <a:pt x="0" y="4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677;p56">
              <a:extLst>
                <a:ext uri="{FF2B5EF4-FFF2-40B4-BE49-F238E27FC236}">
                  <a16:creationId xmlns:a16="http://schemas.microsoft.com/office/drawing/2014/main" id="{54604A29-D32E-7B2E-118D-86565E702735}"/>
                </a:ext>
              </a:extLst>
            </p:cNvPr>
            <p:cNvSpPr/>
            <p:nvPr/>
          </p:nvSpPr>
          <p:spPr>
            <a:xfrm>
              <a:off x="3690293" y="4716936"/>
              <a:ext cx="2690" cy="371"/>
            </a:xfrm>
            <a:custGeom>
              <a:avLst/>
              <a:gdLst/>
              <a:ahLst/>
              <a:cxnLst/>
              <a:rect l="l" t="t" r="r" b="b"/>
              <a:pathLst>
                <a:path w="87" h="12" extrusionOk="0">
                  <a:moveTo>
                    <a:pt x="1" y="12"/>
                  </a:moveTo>
                  <a:cubicBezTo>
                    <a:pt x="28" y="8"/>
                    <a:pt x="55" y="4"/>
                    <a:pt x="86" y="1"/>
                  </a:cubicBezTo>
                  <a:cubicBezTo>
                    <a:pt x="55" y="4"/>
                    <a:pt x="28" y="8"/>
                    <a:pt x="1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678;p56">
              <a:extLst>
                <a:ext uri="{FF2B5EF4-FFF2-40B4-BE49-F238E27FC236}">
                  <a16:creationId xmlns:a16="http://schemas.microsoft.com/office/drawing/2014/main" id="{6C191333-6475-2D0F-34A7-7D974669D7D5}"/>
                </a:ext>
              </a:extLst>
            </p:cNvPr>
            <p:cNvSpPr/>
            <p:nvPr/>
          </p:nvSpPr>
          <p:spPr>
            <a:xfrm>
              <a:off x="3719486" y="4672553"/>
              <a:ext cx="163129" cy="40701"/>
            </a:xfrm>
            <a:custGeom>
              <a:avLst/>
              <a:gdLst/>
              <a:ahLst/>
              <a:cxnLst/>
              <a:rect l="l" t="t" r="r" b="b"/>
              <a:pathLst>
                <a:path w="5275" h="1316" extrusionOk="0">
                  <a:moveTo>
                    <a:pt x="5274" y="1"/>
                  </a:moveTo>
                  <a:cubicBezTo>
                    <a:pt x="3664" y="567"/>
                    <a:pt x="1909" y="1021"/>
                    <a:pt x="1" y="1316"/>
                  </a:cubicBezTo>
                  <a:cubicBezTo>
                    <a:pt x="1909" y="1024"/>
                    <a:pt x="3664" y="571"/>
                    <a:pt x="5274" y="5"/>
                  </a:cubicBezTo>
                  <a:lnTo>
                    <a:pt x="527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679;p56">
              <a:extLst>
                <a:ext uri="{FF2B5EF4-FFF2-40B4-BE49-F238E27FC236}">
                  <a16:creationId xmlns:a16="http://schemas.microsoft.com/office/drawing/2014/main" id="{494902A8-B3A2-49F6-1677-20555A066C1E}"/>
                </a:ext>
              </a:extLst>
            </p:cNvPr>
            <p:cNvSpPr/>
            <p:nvPr/>
          </p:nvSpPr>
          <p:spPr>
            <a:xfrm>
              <a:off x="3668089" y="4672677"/>
              <a:ext cx="412942" cy="471057"/>
            </a:xfrm>
            <a:custGeom>
              <a:avLst/>
              <a:gdLst/>
              <a:ahLst/>
              <a:cxnLst/>
              <a:rect l="l" t="t" r="r" b="b"/>
              <a:pathLst>
                <a:path w="13353" h="15231" extrusionOk="0">
                  <a:moveTo>
                    <a:pt x="6936" y="1"/>
                  </a:moveTo>
                  <a:cubicBezTo>
                    <a:pt x="5326" y="567"/>
                    <a:pt x="3571" y="1020"/>
                    <a:pt x="1663" y="1312"/>
                  </a:cubicBezTo>
                  <a:cubicBezTo>
                    <a:pt x="1649" y="1315"/>
                    <a:pt x="1635" y="1315"/>
                    <a:pt x="1622" y="1319"/>
                  </a:cubicBezTo>
                  <a:cubicBezTo>
                    <a:pt x="1519" y="1336"/>
                    <a:pt x="1419" y="1350"/>
                    <a:pt x="1316" y="1364"/>
                  </a:cubicBezTo>
                  <a:cubicBezTo>
                    <a:pt x="1264" y="1370"/>
                    <a:pt x="1213" y="1377"/>
                    <a:pt x="1161" y="1384"/>
                  </a:cubicBezTo>
                  <a:cubicBezTo>
                    <a:pt x="1113" y="1391"/>
                    <a:pt x="1069" y="1397"/>
                    <a:pt x="1020" y="1405"/>
                  </a:cubicBezTo>
                  <a:cubicBezTo>
                    <a:pt x="949" y="1415"/>
                    <a:pt x="876" y="1425"/>
                    <a:pt x="804" y="1432"/>
                  </a:cubicBezTo>
                  <a:cubicBezTo>
                    <a:pt x="773" y="1435"/>
                    <a:pt x="746" y="1439"/>
                    <a:pt x="719" y="1443"/>
                  </a:cubicBezTo>
                  <a:cubicBezTo>
                    <a:pt x="619" y="1456"/>
                    <a:pt x="516" y="1467"/>
                    <a:pt x="413" y="1480"/>
                  </a:cubicBezTo>
                  <a:cubicBezTo>
                    <a:pt x="386" y="1484"/>
                    <a:pt x="354" y="1487"/>
                    <a:pt x="327" y="1490"/>
                  </a:cubicBezTo>
                  <a:cubicBezTo>
                    <a:pt x="221" y="1500"/>
                    <a:pt x="111" y="1511"/>
                    <a:pt x="1" y="1525"/>
                  </a:cubicBezTo>
                  <a:cubicBezTo>
                    <a:pt x="145" y="2641"/>
                    <a:pt x="2034" y="8453"/>
                    <a:pt x="4324" y="15230"/>
                  </a:cubicBezTo>
                  <a:lnTo>
                    <a:pt x="12028" y="15230"/>
                  </a:lnTo>
                  <a:lnTo>
                    <a:pt x="13353" y="15004"/>
                  </a:lnTo>
                  <a:cubicBezTo>
                    <a:pt x="11011" y="10087"/>
                    <a:pt x="8869" y="5081"/>
                    <a:pt x="69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680;p56">
              <a:extLst>
                <a:ext uri="{FF2B5EF4-FFF2-40B4-BE49-F238E27FC236}">
                  <a16:creationId xmlns:a16="http://schemas.microsoft.com/office/drawing/2014/main" id="{74A00FED-A300-47D1-010E-5E57BF8D315C}"/>
                </a:ext>
              </a:extLst>
            </p:cNvPr>
            <p:cNvSpPr/>
            <p:nvPr/>
          </p:nvSpPr>
          <p:spPr>
            <a:xfrm>
              <a:off x="4345905" y="4286471"/>
              <a:ext cx="31" cy="247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1" y="8"/>
                  </a:move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681;p56">
              <a:extLst>
                <a:ext uri="{FF2B5EF4-FFF2-40B4-BE49-F238E27FC236}">
                  <a16:creationId xmlns:a16="http://schemas.microsoft.com/office/drawing/2014/main" id="{5D346E9B-1692-9EF6-5C40-CC74B5CACA2C}"/>
                </a:ext>
              </a:extLst>
            </p:cNvPr>
            <p:cNvSpPr/>
            <p:nvPr/>
          </p:nvSpPr>
          <p:spPr>
            <a:xfrm>
              <a:off x="3882585" y="4286255"/>
              <a:ext cx="547342" cy="857465"/>
            </a:xfrm>
            <a:custGeom>
              <a:avLst/>
              <a:gdLst/>
              <a:ahLst/>
              <a:cxnLst/>
              <a:rect l="l" t="t" r="r" b="b"/>
              <a:pathLst>
                <a:path w="17699" h="27725" extrusionOk="0">
                  <a:moveTo>
                    <a:pt x="15924" y="9559"/>
                  </a:moveTo>
                  <a:lnTo>
                    <a:pt x="15924" y="9559"/>
                  </a:lnTo>
                  <a:cubicBezTo>
                    <a:pt x="16190" y="9575"/>
                    <a:pt x="16454" y="9581"/>
                    <a:pt x="16713" y="9581"/>
                  </a:cubicBezTo>
                  <a:cubicBezTo>
                    <a:pt x="16848" y="9581"/>
                    <a:pt x="16982" y="9579"/>
                    <a:pt x="17115" y="9576"/>
                  </a:cubicBezTo>
                  <a:lnTo>
                    <a:pt x="17115" y="9573"/>
                  </a:lnTo>
                  <a:cubicBezTo>
                    <a:pt x="16977" y="9576"/>
                    <a:pt x="16838" y="9578"/>
                    <a:pt x="16698" y="9578"/>
                  </a:cubicBezTo>
                  <a:cubicBezTo>
                    <a:pt x="16443" y="9578"/>
                    <a:pt x="16185" y="9572"/>
                    <a:pt x="15924" y="9559"/>
                  </a:cubicBezTo>
                  <a:close/>
                  <a:moveTo>
                    <a:pt x="14990" y="1"/>
                  </a:moveTo>
                  <a:cubicBezTo>
                    <a:pt x="14990" y="1"/>
                    <a:pt x="14986" y="4"/>
                    <a:pt x="14983" y="7"/>
                  </a:cubicBezTo>
                  <a:lnTo>
                    <a:pt x="14983" y="15"/>
                  </a:lnTo>
                  <a:lnTo>
                    <a:pt x="14980" y="15"/>
                  </a:lnTo>
                  <a:cubicBezTo>
                    <a:pt x="14780" y="413"/>
                    <a:pt x="10444" y="8820"/>
                    <a:pt x="0" y="12491"/>
                  </a:cubicBezTo>
                  <a:lnTo>
                    <a:pt x="0" y="12495"/>
                  </a:lnTo>
                  <a:cubicBezTo>
                    <a:pt x="1933" y="17575"/>
                    <a:pt x="4075" y="22581"/>
                    <a:pt x="6417" y="27498"/>
                  </a:cubicBezTo>
                  <a:cubicBezTo>
                    <a:pt x="6451" y="27574"/>
                    <a:pt x="6489" y="27649"/>
                    <a:pt x="6523" y="27724"/>
                  </a:cubicBezTo>
                  <a:lnTo>
                    <a:pt x="17699" y="27724"/>
                  </a:lnTo>
                  <a:lnTo>
                    <a:pt x="15924" y="9559"/>
                  </a:lnTo>
                  <a:lnTo>
                    <a:pt x="1499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9" name="Title 1">
            <a:extLst>
              <a:ext uri="{FF2B5EF4-FFF2-40B4-BE49-F238E27FC236}">
                <a16:creationId xmlns:a16="http://schemas.microsoft.com/office/drawing/2014/main" id="{97BAB8A9-1C1B-AB98-D7B4-91B9F21F33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8454" y="811322"/>
            <a:ext cx="11682132" cy="206176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8000" b="1" kern="1200" spc="0">
                <a:solidFill>
                  <a:srgbClr val="C00000"/>
                </a:solidFill>
                <a:latin typeface="KG Blank Space Solid" panose="02000000000000000000" pitchFamily="2" charset="77"/>
                <a:cs typeface="Agent Orange" pitchFamily="2" charset="0"/>
              </a:rPr>
              <a:t>Parent college night</a:t>
            </a:r>
            <a:br>
              <a:rPr lang="en-US" sz="8000" b="1" kern="1200" spc="0">
                <a:solidFill>
                  <a:srgbClr val="C00000"/>
                </a:solidFill>
                <a:latin typeface="KG Blank Space Solid" panose="02000000000000000000" pitchFamily="2" charset="77"/>
                <a:cs typeface="Agent Orange" pitchFamily="2" charset="0"/>
              </a:rPr>
            </a:br>
            <a:r>
              <a:rPr lang="en-US" sz="8000" b="1" kern="1200" spc="0">
                <a:solidFill>
                  <a:srgbClr val="C00000"/>
                </a:solidFill>
                <a:latin typeface="KG Blank Space Solid" panose="02000000000000000000" pitchFamily="2" charset="77"/>
                <a:cs typeface="Agent Orange" pitchFamily="2" charset="0"/>
              </a:rPr>
              <a:t>Class of 2024</a:t>
            </a:r>
          </a:p>
        </p:txBody>
      </p:sp>
    </p:spTree>
    <p:extLst>
      <p:ext uri="{BB962C8B-B14F-4D97-AF65-F5344CB8AC3E}">
        <p14:creationId xmlns:p14="http://schemas.microsoft.com/office/powerpoint/2010/main" val="1775803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710BCED-8F24-A333-2CB7-C3E588D2A285}"/>
              </a:ext>
            </a:extLst>
          </p:cNvPr>
          <p:cNvSpPr txBox="1">
            <a:spLocks/>
          </p:cNvSpPr>
          <p:nvPr/>
        </p:nvSpPr>
        <p:spPr>
          <a:xfrm>
            <a:off x="1082953" y="936173"/>
            <a:ext cx="10301593" cy="774074"/>
          </a:xfrm>
          <a:prstGeom prst="rect">
            <a:avLst/>
          </a:prstGeom>
          <a:noFill/>
        </p:spPr>
        <p:txBody>
          <a:bodyPr anchor="t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>
                <a:solidFill>
                  <a:srgbClr val="C00000"/>
                </a:solidFill>
                <a:latin typeface="KG Blank Space Solid" panose="020B0604020202020204" charset="0"/>
              </a:rPr>
              <a:t>TYPES OF APPLICATIONS</a:t>
            </a:r>
            <a:endParaRPr lang="en-US">
              <a:solidFill>
                <a:srgbClr val="C00000"/>
              </a:solidFill>
              <a:latin typeface="KG Blank Space Solid" panose="020B060402020202020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498C26-627A-E3D9-A053-0A336B5AEF26}"/>
              </a:ext>
            </a:extLst>
          </p:cNvPr>
          <p:cNvSpPr txBox="1"/>
          <p:nvPr/>
        </p:nvSpPr>
        <p:spPr>
          <a:xfrm>
            <a:off x="1323638" y="2124180"/>
            <a:ext cx="9544723" cy="253505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marL="342900" marR="0" lvl="0" indent="-342900" defTabSz="685800" rtl="0" eaLnBrk="1" fontAlgn="auto" latinLnBrk="0" hangingPunct="1"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KG Blank Space Solid" panose="020B0604020202020204" charset="0"/>
              </a:rPr>
              <a:t>REGULAR DECISION: </a:t>
            </a:r>
            <a:r>
              <a:rPr kumimoji="0" lang="en-US" sz="2800" i="0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</a:rPr>
              <a:t>most deadlines are around January and decisions are made by mid-March-April</a:t>
            </a:r>
            <a:endParaRPr kumimoji="0" lang="en-US" sz="2800" b="1" i="0" strike="noStrike" kern="1200" cap="none" spc="0" normalizeH="0" baseline="0" noProof="0">
              <a:ln>
                <a:noFill/>
              </a:ln>
              <a:effectLst/>
              <a:uLnTx/>
              <a:uFillTx/>
              <a:latin typeface="KG Blank Space Solid" panose="020B0604020202020204" charset="0"/>
            </a:endParaRPr>
          </a:p>
          <a:p>
            <a:pPr marL="342900" marR="0" lvl="0" indent="-342900" defTabSz="685800" rtl="0" eaLnBrk="1" fontAlgn="auto" latinLnBrk="0" hangingPunct="1"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b="1">
                <a:latin typeface="KG Blank Space Solid" panose="020B0604020202020204" charset="0"/>
              </a:rPr>
              <a:t>ROLLING ADMISSION: </a:t>
            </a:r>
            <a:r>
              <a:rPr lang="en-US" sz="2800">
                <a:latin typeface="Century Gothic" panose="020B0502020202020204" pitchFamily="34" charset="0"/>
              </a:rPr>
              <a:t>accept students as applications come in, and until they run out of spots</a:t>
            </a:r>
            <a:endParaRPr kumimoji="0" lang="en-US" sz="2800" b="1" strike="noStrike" kern="1200" cap="none" spc="0" normalizeH="0" baseline="0" noProof="0">
              <a:ln>
                <a:noFill/>
              </a:ln>
              <a:effectLst/>
              <a:uLnTx/>
              <a:uFillTx/>
              <a:latin typeface="KG Blank Space Solid" panose="020B0604020202020204" charset="0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600" b="1" i="0" u="sng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C68F066-B05E-C9A7-8983-395C20AD7806}"/>
              </a:ext>
            </a:extLst>
          </p:cNvPr>
          <p:cNvSpPr txBox="1"/>
          <p:nvPr/>
        </p:nvSpPr>
        <p:spPr>
          <a:xfrm>
            <a:off x="1082953" y="5073167"/>
            <a:ext cx="105043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latin typeface="KG Blank Space Solid" panose="02000000000000000000" pitchFamily="2" charset="77"/>
              </a:rPr>
              <a:t>ALWAYS DOUBLE CHECK DEADLINES AND TYPE OF APPLICATION!</a:t>
            </a:r>
          </a:p>
        </p:txBody>
      </p:sp>
    </p:spTree>
    <p:extLst>
      <p:ext uri="{BB962C8B-B14F-4D97-AF65-F5344CB8AC3E}">
        <p14:creationId xmlns:p14="http://schemas.microsoft.com/office/powerpoint/2010/main" val="15454415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710BCED-8F24-A333-2CB7-C3E588D2A285}"/>
              </a:ext>
            </a:extLst>
          </p:cNvPr>
          <p:cNvSpPr txBox="1">
            <a:spLocks/>
          </p:cNvSpPr>
          <p:nvPr/>
        </p:nvSpPr>
        <p:spPr>
          <a:xfrm>
            <a:off x="1091831" y="437490"/>
            <a:ext cx="10301593" cy="774074"/>
          </a:xfrm>
          <a:prstGeom prst="rect">
            <a:avLst/>
          </a:prstGeom>
          <a:noFill/>
        </p:spPr>
        <p:txBody>
          <a:bodyPr anchor="t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>
                <a:solidFill>
                  <a:srgbClr val="C00000"/>
                </a:solidFill>
                <a:latin typeface="KG Blank Space Solid" panose="020B0604020202020204" charset="0"/>
              </a:rPr>
              <a:t>TYPES OF APPLICATIONS</a:t>
            </a:r>
            <a:endParaRPr lang="en-US">
              <a:solidFill>
                <a:srgbClr val="C00000"/>
              </a:solidFill>
              <a:latin typeface="KG Blank Space Solid" panose="020B060402020202020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498C26-627A-E3D9-A053-0A336B5AEF26}"/>
              </a:ext>
            </a:extLst>
          </p:cNvPr>
          <p:cNvSpPr txBox="1"/>
          <p:nvPr/>
        </p:nvSpPr>
        <p:spPr>
          <a:xfrm>
            <a:off x="1001949" y="1211564"/>
            <a:ext cx="10736661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defTabSz="685800" rtl="0" eaLnBrk="1" fontAlgn="auto" latinLnBrk="0" hangingPunct="1"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1" i="0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KG Blank Space Solid" panose="020B0604020202020204" charset="0"/>
              </a:rPr>
              <a:t>EARLY DECISION</a:t>
            </a:r>
          </a:p>
          <a:p>
            <a:pPr marL="457200" marR="0" lvl="0" indent="-457200" defTabSz="685800" rtl="0" eaLnBrk="1" fontAlgn="auto" latinLnBrk="0" hangingPunct="1"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200">
                <a:latin typeface="Century Gothic" panose="020B0502020202090204" pitchFamily="34" charset="0"/>
              </a:rPr>
              <a:t>Early decision (ED) plans allow you to apply early (October-November) and get admissions decisions early on (around December-January).</a:t>
            </a:r>
            <a:endParaRPr lang="en-US" sz="2200" b="1">
              <a:latin typeface="KG Blank Space Solid" panose="020B0604020202020204" charset="0"/>
            </a:endParaRPr>
          </a:p>
          <a:p>
            <a:pPr marL="457200" marR="0" lvl="0" indent="-457200" defTabSz="685800" rtl="0" eaLnBrk="1" fontAlgn="auto" latinLnBrk="0" hangingPunct="1"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200">
                <a:latin typeface="Century Gothic" panose="020B0502020202090204" pitchFamily="34" charset="0"/>
              </a:rPr>
              <a:t>This is a </a:t>
            </a:r>
            <a:r>
              <a:rPr lang="en-US" sz="2200" b="1">
                <a:latin typeface="KG Blank Space Solid" panose="020B0604020202020204" charset="0"/>
              </a:rPr>
              <a:t>BINDING</a:t>
            </a:r>
            <a:r>
              <a:rPr lang="en-US" sz="2200">
                <a:latin typeface="Century Gothic" panose="020B0502020202090204" pitchFamily="34" charset="0"/>
              </a:rPr>
              <a:t> contract. Meaning, if you apply as ED, you agree to attend the college if it accepts you, most times, </a:t>
            </a:r>
            <a:r>
              <a:rPr lang="en-US" sz="2200" b="1">
                <a:latin typeface="Century Gothic" panose="020B0502020202090204" pitchFamily="34" charset="0"/>
              </a:rPr>
              <a:t>regardless of financial aid packages.</a:t>
            </a:r>
          </a:p>
          <a:p>
            <a:pPr marL="457200" marR="0" lvl="0" indent="-457200" defTabSz="685800" rtl="0" eaLnBrk="1" fontAlgn="auto" latinLnBrk="0" hangingPunct="1"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200">
                <a:latin typeface="Century Gothic" panose="020B0502020202090204" pitchFamily="34" charset="0"/>
              </a:rPr>
              <a:t>You can only apply to one college as ED. But, you can apply to other colleges through their regular admissions process or through Early Action.</a:t>
            </a:r>
          </a:p>
          <a:p>
            <a:pPr marL="457200" marR="0" lvl="0" indent="-457200" defTabSz="685800" rtl="0" eaLnBrk="1" fontAlgn="auto" latinLnBrk="0" hangingPunct="1"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200">
                <a:latin typeface="Century Gothic" panose="020B0502020202090204" pitchFamily="34" charset="0"/>
              </a:rPr>
              <a:t>If you are accepted through ED, you must withdraw all your other applications. </a:t>
            </a:r>
          </a:p>
          <a:p>
            <a:pPr marL="457200" marR="0" lvl="0" indent="-457200" defTabSz="685800" rtl="0" eaLnBrk="1" fontAlgn="auto" latinLnBrk="0" hangingPunct="1"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200">
                <a:latin typeface="Century Gothic" panose="020B0502020202090204" pitchFamily="34" charset="0"/>
              </a:rPr>
              <a:t>ED applicants usually have higher chances of getting accepted.</a:t>
            </a:r>
          </a:p>
          <a:p>
            <a:pPr marL="457200" marR="0" lvl="0" indent="-457200" defTabSz="685800" rtl="0" eaLnBrk="1" fontAlgn="auto" latinLnBrk="0" hangingPunct="1"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200">
                <a:latin typeface="Century Gothic" panose="020B0502020202090204" pitchFamily="34" charset="0"/>
              </a:rPr>
              <a:t>Must speak with Ms. Sanz &amp; sign an early decision contract before applying ED.</a:t>
            </a:r>
          </a:p>
        </p:txBody>
      </p:sp>
    </p:spTree>
    <p:extLst>
      <p:ext uri="{BB962C8B-B14F-4D97-AF65-F5344CB8AC3E}">
        <p14:creationId xmlns:p14="http://schemas.microsoft.com/office/powerpoint/2010/main" val="29266527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710BCED-8F24-A333-2CB7-C3E588D2A285}"/>
              </a:ext>
            </a:extLst>
          </p:cNvPr>
          <p:cNvSpPr txBox="1">
            <a:spLocks/>
          </p:cNvSpPr>
          <p:nvPr/>
        </p:nvSpPr>
        <p:spPr>
          <a:xfrm>
            <a:off x="1091831" y="437490"/>
            <a:ext cx="10301593" cy="774074"/>
          </a:xfrm>
          <a:prstGeom prst="rect">
            <a:avLst/>
          </a:prstGeom>
          <a:noFill/>
        </p:spPr>
        <p:txBody>
          <a:bodyPr anchor="t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>
                <a:solidFill>
                  <a:srgbClr val="C00000"/>
                </a:solidFill>
                <a:latin typeface="KG Blank Space Solid" panose="020B0604020202020204" charset="0"/>
              </a:rPr>
              <a:t>TYPES OF APPLICATIONS</a:t>
            </a:r>
            <a:endParaRPr lang="en-US">
              <a:solidFill>
                <a:srgbClr val="C00000"/>
              </a:solidFill>
              <a:latin typeface="KG Blank Space Solid" panose="020B060402020202020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498C26-627A-E3D9-A053-0A336B5AEF26}"/>
              </a:ext>
            </a:extLst>
          </p:cNvPr>
          <p:cNvSpPr txBox="1"/>
          <p:nvPr/>
        </p:nvSpPr>
        <p:spPr>
          <a:xfrm>
            <a:off x="1091831" y="1637929"/>
            <a:ext cx="10395874" cy="43806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defTabSz="685800" rtl="0" eaLnBrk="1" fontAlgn="auto" latinLnBrk="0" hangingPunct="1"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1" i="0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KG Blank Space Solid" panose="020B0604020202020204" charset="0"/>
              </a:rPr>
              <a:t>EARLY ACTION</a:t>
            </a:r>
          </a:p>
          <a:p>
            <a:pPr marL="457200" marR="0" lvl="0" indent="-457200" defTabSz="685800" rtl="0" eaLnBrk="1" fontAlgn="auto" latinLnBrk="0" hangingPunct="1"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>
                <a:latin typeface="Century Gothic" panose="020B0502020202090204" pitchFamily="34" charset="0"/>
              </a:rPr>
              <a:t>Early Action (EA) plans are similar to ED plans, where they allow you to apply early (October-November) and get admissions decisions early on (around December-January)</a:t>
            </a:r>
            <a:r>
              <a:rPr lang="en-US" sz="2400" b="1">
                <a:latin typeface="KG Blank Space Solid" panose="020B0604020202020204" charset="0"/>
              </a:rPr>
              <a:t>.</a:t>
            </a:r>
          </a:p>
          <a:p>
            <a:pPr marL="457200" marR="0" lvl="0" indent="-457200" defTabSz="685800" rtl="0" eaLnBrk="1" fontAlgn="auto" latinLnBrk="0" hangingPunct="1"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>
                <a:latin typeface="Century Gothic" panose="020B0502020202090204" pitchFamily="34" charset="0"/>
              </a:rPr>
              <a:t>This process is </a:t>
            </a:r>
            <a:r>
              <a:rPr lang="en-US" sz="2400" b="1">
                <a:latin typeface="KG Blank Space Solid" panose="020B0604020202020204" charset="0"/>
              </a:rPr>
              <a:t>NOT BINDING</a:t>
            </a:r>
            <a:r>
              <a:rPr lang="en-US" sz="2400" b="1">
                <a:latin typeface="Century Gothic" panose="020B0502020202090204" pitchFamily="34" charset="0"/>
              </a:rPr>
              <a:t>. </a:t>
            </a:r>
            <a:r>
              <a:rPr lang="en-US" sz="2400">
                <a:latin typeface="Century Gothic" panose="020B0502020202090204" pitchFamily="34" charset="0"/>
              </a:rPr>
              <a:t>Meaning, you do NOT have to attend if you get accepted. </a:t>
            </a:r>
          </a:p>
          <a:p>
            <a:pPr marL="457200" marR="0" lvl="0" indent="-457200" defTabSz="685800" rtl="0" eaLnBrk="1" fontAlgn="auto" latinLnBrk="0" hangingPunct="1"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>
                <a:latin typeface="Century Gothic" panose="020B0502020202090204" pitchFamily="34" charset="0"/>
              </a:rPr>
              <a:t>You can apply to multiple schools as EA, unless the school is marked as Restrictive Early Action.</a:t>
            </a:r>
          </a:p>
          <a:p>
            <a:pPr marL="457200" marR="0" lvl="0" indent="-457200" defTabSz="685800" rtl="0" eaLnBrk="1" fontAlgn="auto" latinLnBrk="0" hangingPunct="1"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>
                <a:latin typeface="Century Gothic" panose="020B0502020202090204" pitchFamily="34" charset="0"/>
              </a:rPr>
              <a:t>EA applicants also usually have higher chances of getting accepted. </a:t>
            </a:r>
          </a:p>
        </p:txBody>
      </p:sp>
    </p:spTree>
    <p:extLst>
      <p:ext uri="{BB962C8B-B14F-4D97-AF65-F5344CB8AC3E}">
        <p14:creationId xmlns:p14="http://schemas.microsoft.com/office/powerpoint/2010/main" val="518923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17B04-E3EF-5786-2D51-B34AC5A7C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488271"/>
            <a:ext cx="10178322" cy="1047565"/>
          </a:xfrm>
          <a:solidFill>
            <a:srgbClr val="DDDDDD"/>
          </a:solidFill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en-US" sz="4400" b="1">
                <a:solidFill>
                  <a:srgbClr val="C00000"/>
                </a:solidFill>
                <a:latin typeface="KG Blank Space Solid" panose="02000000000000000000" pitchFamily="2" charset="77"/>
              </a:rPr>
              <a:t>Selectivity of admission</a:t>
            </a:r>
            <a:endParaRPr lang="en-US" sz="4000">
              <a:solidFill>
                <a:srgbClr val="C00000"/>
              </a:solidFill>
              <a:latin typeface="KG Blank Space Solid" panose="02000000000000000000" pitchFamily="2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5ABED0-A975-453E-21C9-54FE7BFD47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896024"/>
            <a:ext cx="10178322" cy="447370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en-US" sz="3200" b="1">
                <a:solidFill>
                  <a:schemeClr val="tx1"/>
                </a:solidFill>
                <a:latin typeface="KG Blank Space Solid" panose="02000000000000000000" pitchFamily="2" charset="77"/>
              </a:rPr>
              <a:t>SAFETY:</a:t>
            </a:r>
          </a:p>
          <a:p>
            <a:pPr>
              <a:lnSpc>
                <a:spcPct val="100000"/>
              </a:lnSpc>
            </a:pPr>
            <a:r>
              <a:rPr lang="en-US" sz="1800">
                <a:solidFill>
                  <a:schemeClr val="tx1"/>
                </a:solidFill>
                <a:latin typeface="Century Gothic" panose="020B0502020202090204" pitchFamily="34" charset="0"/>
              </a:rPr>
              <a:t>Admission to this college is </a:t>
            </a:r>
            <a:r>
              <a:rPr lang="en-US" sz="1800" b="1">
                <a:solidFill>
                  <a:schemeClr val="tx1"/>
                </a:solidFill>
                <a:latin typeface="Century Gothic" panose="020B0502020202090204" pitchFamily="34" charset="0"/>
              </a:rPr>
              <a:t>HIGHLY</a:t>
            </a:r>
            <a:r>
              <a:rPr lang="en-US" sz="1800">
                <a:solidFill>
                  <a:schemeClr val="tx1"/>
                </a:solidFill>
                <a:latin typeface="Century Gothic" panose="020B0502020202090204" pitchFamily="34" charset="0"/>
              </a:rPr>
              <a:t> likely and probable due to the strength of your application. Odds of affording and attending this university are also very high.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>
                <a:solidFill>
                  <a:schemeClr val="tx1"/>
                </a:solidFill>
                <a:latin typeface="Century Gothic" panose="020B0502020202090204" pitchFamily="34" charset="0"/>
              </a:rPr>
              <a:t>	</a:t>
            </a:r>
            <a:r>
              <a:rPr lang="en-US" b="1">
                <a:solidFill>
                  <a:srgbClr val="C00000"/>
                </a:solidFill>
                <a:latin typeface="KG Blank Space Solid" panose="02000000000000000000" pitchFamily="2" charset="77"/>
              </a:rPr>
              <a:t>University of Florida and Florida State University are NOT safety 	schools!</a:t>
            </a:r>
            <a:endParaRPr lang="en-US">
              <a:solidFill>
                <a:schemeClr val="tx1"/>
              </a:solidFill>
              <a:latin typeface="Century Gothic" panose="020B0502020202090204" pitchFamily="34" charset="0"/>
            </a:endParaRPr>
          </a:p>
          <a:p>
            <a:pPr marL="0" indent="0">
              <a:buNone/>
            </a:pPr>
            <a:r>
              <a:rPr lang="en-US" altLang="en-US" sz="3200" b="1">
                <a:solidFill>
                  <a:schemeClr val="tx1"/>
                </a:solidFill>
                <a:latin typeface="KG Blank Space Solid" panose="02000000000000000000" pitchFamily="2" charset="77"/>
              </a:rPr>
              <a:t>TARGET/MATCH:</a:t>
            </a:r>
          </a:p>
          <a:p>
            <a:pPr>
              <a:lnSpc>
                <a:spcPct val="100000"/>
              </a:lnSpc>
            </a:pPr>
            <a:r>
              <a:rPr lang="en-US" sz="1800">
                <a:solidFill>
                  <a:schemeClr val="tx1"/>
                </a:solidFill>
                <a:latin typeface="Century Gothic" panose="020B0502020202090204" pitchFamily="34" charset="0"/>
              </a:rPr>
              <a:t>The majority of previously admitted students had scores, grades, and other activities slightly better or equal to your own.</a:t>
            </a:r>
          </a:p>
          <a:p>
            <a:pPr marL="0" indent="0">
              <a:buNone/>
            </a:pPr>
            <a:r>
              <a:rPr lang="en-US" altLang="en-US" sz="3500" b="1">
                <a:solidFill>
                  <a:schemeClr val="tx1"/>
                </a:solidFill>
                <a:latin typeface="KG Blank Space Solid" panose="02000000000000000000" pitchFamily="2" charset="77"/>
              </a:rPr>
              <a:t>REACH:</a:t>
            </a:r>
          </a:p>
          <a:p>
            <a:pPr>
              <a:lnSpc>
                <a:spcPct val="100000"/>
              </a:lnSpc>
            </a:pPr>
            <a:r>
              <a:rPr lang="en-US" sz="1800">
                <a:solidFill>
                  <a:schemeClr val="tx1"/>
                </a:solidFill>
                <a:latin typeface="Century Gothic" panose="020B0502020202090204" pitchFamily="34" charset="0"/>
              </a:rPr>
              <a:t>To be admitted at this school may be possible, but it is not a definite occurrence. These schools have low acceptance rates. </a:t>
            </a:r>
          </a:p>
          <a:p>
            <a:pPr marL="0" indent="0">
              <a:lnSpc>
                <a:spcPct val="100000"/>
              </a:lnSpc>
              <a:buNone/>
            </a:pPr>
            <a:endParaRPr lang="en-US" sz="3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0068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85CD4C-A5DC-2179-30A2-EAA547E546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2455" y="3403669"/>
            <a:ext cx="9487089" cy="2701256"/>
          </a:xfrm>
          <a:noFill/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400">
                <a:solidFill>
                  <a:schemeClr val="tx1"/>
                </a:solidFill>
                <a:latin typeface="KG Blank Space Solid" panose="020B0604020202020204" charset="0"/>
                <a:cs typeface="Calibri" panose="020F0502020204030204" pitchFamily="34" charset="0"/>
              </a:rPr>
              <a:t>Research the college’s admission data on SCOIR or look at the college’s website for the </a:t>
            </a:r>
            <a:r>
              <a:rPr lang="en-US" sz="2400" b="1">
                <a:solidFill>
                  <a:srgbClr val="C00000"/>
                </a:solidFill>
                <a:latin typeface="KG Blank Space Solid" panose="020B0604020202020204" charset="0"/>
                <a:cs typeface="Calibri" panose="020F0502020204030204" pitchFamily="34" charset="0"/>
              </a:rPr>
              <a:t>Common Data Set: </a:t>
            </a:r>
          </a:p>
          <a:p>
            <a:r>
              <a:rPr lang="en-US" sz="2400">
                <a:solidFill>
                  <a:schemeClr val="tx1"/>
                </a:solidFill>
                <a:latin typeface="Century Gothic" panose="020B0502020202090204" pitchFamily="34" charset="0"/>
                <a:cs typeface="Calibri" panose="020F0502020204030204" pitchFamily="34" charset="0"/>
              </a:rPr>
              <a:t>The most important facts and figures about a college that allows you to easily look up certain pieces of information, helps you compare colleges, and even provides demographic breakdowns of admissions and enrollment statistics.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9C140C3-531B-DA2D-622E-EFA73304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</p:spPr>
        <p:txBody>
          <a:bodyPr>
            <a:normAutofit/>
          </a:bodyPr>
          <a:lstStyle/>
          <a:p>
            <a:pPr algn="ctr"/>
            <a:r>
              <a:rPr lang="en-US" sz="4800" b="1">
                <a:solidFill>
                  <a:srgbClr val="C00000"/>
                </a:solidFill>
                <a:latin typeface="KG Blank Space Solid" panose="02000000000000000000" pitchFamily="2" charset="77"/>
              </a:rPr>
              <a:t>WHAT THE college LIST SHOULD LOOK LIKE</a:t>
            </a:r>
            <a:endParaRPr lang="en-US" sz="48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2F1823-E047-2157-264A-F17DD38D015D}"/>
              </a:ext>
            </a:extLst>
          </p:cNvPr>
          <p:cNvSpPr txBox="1"/>
          <p:nvPr/>
        </p:nvSpPr>
        <p:spPr>
          <a:xfrm>
            <a:off x="3862297" y="1874517"/>
            <a:ext cx="4957084" cy="1200329"/>
          </a:xfrm>
          <a:prstGeom prst="rect">
            <a:avLst/>
          </a:prstGeom>
          <a:solidFill>
            <a:srgbClr val="DDDDDD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>
                <a:solidFill>
                  <a:schemeClr val="tx1"/>
                </a:solidFill>
                <a:latin typeface="Century Gothic" panose="020B0502020202090204" pitchFamily="34" charset="0"/>
                <a:cs typeface="Calibri" panose="020F0502020204030204" pitchFamily="34" charset="0"/>
              </a:rPr>
              <a:t>About</a:t>
            </a:r>
            <a:r>
              <a:rPr lang="en-US" sz="2400" b="1">
                <a:solidFill>
                  <a:schemeClr val="tx1"/>
                </a:solidFill>
                <a:latin typeface="Century Gothic" panose="020B0502020202090204" pitchFamily="34" charset="0"/>
                <a:cs typeface="Calibri" panose="020F0502020204030204" pitchFamily="34" charset="0"/>
              </a:rPr>
              <a:t> 2 reach </a:t>
            </a:r>
            <a:r>
              <a:rPr lang="en-US" sz="2400">
                <a:solidFill>
                  <a:schemeClr val="tx1"/>
                </a:solidFill>
                <a:latin typeface="Century Gothic" panose="020B0502020202090204" pitchFamily="34" charset="0"/>
                <a:cs typeface="Calibri" panose="020F0502020204030204" pitchFamily="34" charset="0"/>
              </a:rPr>
              <a:t>schools </a:t>
            </a:r>
          </a:p>
          <a:p>
            <a:pPr algn="ctr"/>
            <a:r>
              <a:rPr lang="en-US" sz="2400">
                <a:solidFill>
                  <a:schemeClr val="tx1"/>
                </a:solidFill>
                <a:latin typeface="Century Gothic" panose="020B0502020202090204" pitchFamily="34" charset="0"/>
                <a:cs typeface="Calibri" panose="020F0502020204030204" pitchFamily="34" charset="0"/>
              </a:rPr>
              <a:t>About </a:t>
            </a:r>
            <a:r>
              <a:rPr lang="en-US" sz="2400" b="1">
                <a:solidFill>
                  <a:schemeClr val="tx1"/>
                </a:solidFill>
                <a:latin typeface="Century Gothic" panose="020B0502020202090204" pitchFamily="34" charset="0"/>
                <a:cs typeface="Calibri" panose="020F0502020204030204" pitchFamily="34" charset="0"/>
              </a:rPr>
              <a:t>4 match </a:t>
            </a:r>
            <a:r>
              <a:rPr lang="en-US" sz="2400">
                <a:solidFill>
                  <a:schemeClr val="tx1"/>
                </a:solidFill>
                <a:latin typeface="Century Gothic" panose="020B0502020202090204" pitchFamily="34" charset="0"/>
                <a:cs typeface="Calibri" panose="020F0502020204030204" pitchFamily="34" charset="0"/>
              </a:rPr>
              <a:t>schools</a:t>
            </a:r>
          </a:p>
          <a:p>
            <a:pPr algn="ctr"/>
            <a:r>
              <a:rPr lang="en-US" sz="2400">
                <a:solidFill>
                  <a:schemeClr val="tx1"/>
                </a:solidFill>
                <a:latin typeface="Century Gothic" panose="020B0502020202090204" pitchFamily="34" charset="0"/>
                <a:cs typeface="Calibri" panose="020F0502020204030204" pitchFamily="34" charset="0"/>
              </a:rPr>
              <a:t>At least </a:t>
            </a:r>
            <a:r>
              <a:rPr lang="en-US" sz="2400" b="1">
                <a:solidFill>
                  <a:schemeClr val="tx1"/>
                </a:solidFill>
                <a:latin typeface="Century Gothic" panose="020B0502020202090204" pitchFamily="34" charset="0"/>
                <a:cs typeface="Calibri" panose="020F0502020204030204" pitchFamily="34" charset="0"/>
              </a:rPr>
              <a:t>2 </a:t>
            </a:r>
            <a:r>
              <a:rPr lang="en-US" sz="2400" b="1">
                <a:solidFill>
                  <a:srgbClr val="C00000"/>
                </a:solidFill>
                <a:latin typeface="Century Gothic" panose="020B0502020202090204" pitchFamily="34" charset="0"/>
                <a:cs typeface="Calibri" panose="020F0502020204030204" pitchFamily="34" charset="0"/>
              </a:rPr>
              <a:t>REAL</a:t>
            </a:r>
            <a:r>
              <a:rPr lang="en-US" sz="2400" b="1">
                <a:solidFill>
                  <a:schemeClr val="tx1"/>
                </a:solidFill>
                <a:latin typeface="Century Gothic" panose="020B0502020202090204" pitchFamily="34" charset="0"/>
                <a:cs typeface="Calibri" panose="020F0502020204030204" pitchFamily="34" charset="0"/>
              </a:rPr>
              <a:t> safety </a:t>
            </a:r>
            <a:r>
              <a:rPr lang="en-US" sz="2400">
                <a:solidFill>
                  <a:schemeClr val="tx1"/>
                </a:solidFill>
                <a:latin typeface="Century Gothic" panose="020B0502020202090204" pitchFamily="34" charset="0"/>
                <a:cs typeface="Calibri" panose="020F0502020204030204" pitchFamily="34" charset="0"/>
              </a:rPr>
              <a:t>schools</a:t>
            </a:r>
            <a:endParaRPr lang="en-US" sz="1800">
              <a:solidFill>
                <a:schemeClr val="tx1"/>
              </a:solidFill>
              <a:latin typeface="Century Gothic" panose="020B050202020209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6956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3DEA7-BB06-7BF2-0C24-FB7458218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1228" y="516182"/>
            <a:ext cx="4151697" cy="872635"/>
          </a:xfrm>
          <a:solidFill>
            <a:schemeClr val="bg1">
              <a:lumMod val="85000"/>
            </a:schemeClr>
          </a:solidFill>
        </p:spPr>
        <p:txBody>
          <a:bodyPr anchor="b">
            <a:noAutofit/>
          </a:bodyPr>
          <a:lstStyle/>
          <a:p>
            <a:pPr algn="ctr"/>
            <a:r>
              <a:rPr lang="en-US" sz="2400" b="1" spc="0">
                <a:solidFill>
                  <a:srgbClr val="C00000"/>
                </a:solidFill>
                <a:latin typeface="KG Blank Space Solid" panose="02000000000000000000" pitchFamily="2" charset="77"/>
              </a:rPr>
              <a:t>WHY IS JUNIOR YEAR SO IMPORTANT?</a:t>
            </a:r>
            <a:endParaRPr lang="en-US" sz="2000" b="1" spc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6F60BD-BD88-EA59-07FD-DBE2907A32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562" y="2009736"/>
            <a:ext cx="6158418" cy="4280100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722EB2-355C-176C-B4AA-E9F46FA2C9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29575" y="1741336"/>
            <a:ext cx="3943350" cy="41641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>
                <a:solidFill>
                  <a:schemeClr val="bg1"/>
                </a:solidFill>
                <a:latin typeface="KG Blank Space Solid" panose="02000000000000000000" pitchFamily="2" charset="77"/>
              </a:rPr>
              <a:t>They </a:t>
            </a:r>
            <a:r>
              <a:rPr lang="en-US" sz="2000" spc="0">
                <a:solidFill>
                  <a:schemeClr val="bg1"/>
                </a:solidFill>
                <a:latin typeface="KG Blank Space Solid" panose="02000000000000000000" pitchFamily="2" charset="77"/>
              </a:rPr>
              <a:t>apply to college with grades and GPA from freshman year to the end of Junior year.</a:t>
            </a:r>
            <a:endParaRPr lang="en-US" sz="2000" spc="0">
              <a:solidFill>
                <a:schemeClr val="bg1"/>
              </a:solidFill>
              <a:latin typeface="Century Gothic" panose="020B0502020202090204" pitchFamily="34" charset="0"/>
            </a:endParaRPr>
          </a:p>
          <a:p>
            <a:pPr marL="0" indent="0">
              <a:buNone/>
            </a:pPr>
            <a:r>
              <a:rPr lang="en-US" sz="2000">
                <a:latin typeface="Century Gothic" panose="020B0502020202090204" pitchFamily="34" charset="0"/>
              </a:rPr>
              <a:t>Some schools will ask for 1</a:t>
            </a:r>
            <a:r>
              <a:rPr lang="en-US" sz="2000" baseline="30000">
                <a:latin typeface="Century Gothic" panose="020B0502020202090204" pitchFamily="34" charset="0"/>
              </a:rPr>
              <a:t>st</a:t>
            </a:r>
            <a:r>
              <a:rPr lang="en-US" sz="2000">
                <a:latin typeface="Century Gothic" panose="020B0502020202090204" pitchFamily="34" charset="0"/>
              </a:rPr>
              <a:t> semester grades and mid-year report from senior year, but their GPA will not be updated again until mid-March of their senior year.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4D15A0C-F799-EE7B-82F8-B27A259C249B}"/>
              </a:ext>
            </a:extLst>
          </p:cNvPr>
          <p:cNvSpPr txBox="1">
            <a:spLocks/>
          </p:cNvSpPr>
          <p:nvPr/>
        </p:nvSpPr>
        <p:spPr>
          <a:xfrm>
            <a:off x="1157030" y="312032"/>
            <a:ext cx="5445481" cy="142930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1900" b="1" i="0" kern="1200" cap="all" spc="300" baseline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US" sz="2800" spc="0">
                <a:solidFill>
                  <a:srgbClr val="C00000"/>
                </a:solidFill>
                <a:latin typeface="KG Blank Space Solid" panose="02000000000000000000" pitchFamily="2" charset="77"/>
              </a:rPr>
              <a:t>Grade point average (</a:t>
            </a:r>
            <a:r>
              <a:rPr lang="en-US" sz="2800" spc="0" err="1">
                <a:solidFill>
                  <a:srgbClr val="C00000"/>
                </a:solidFill>
                <a:latin typeface="KG Blank Space Solid" panose="02000000000000000000" pitchFamily="2" charset="77"/>
              </a:rPr>
              <a:t>gpa</a:t>
            </a:r>
            <a:r>
              <a:rPr lang="en-US" sz="2800" spc="0">
                <a:solidFill>
                  <a:srgbClr val="C00000"/>
                </a:solidFill>
                <a:latin typeface="KG Blank Space Solid" panose="02000000000000000000" pitchFamily="2" charset="77"/>
              </a:rPr>
              <a:t>)</a:t>
            </a:r>
          </a:p>
          <a:p>
            <a:pPr algn="ctr"/>
            <a:r>
              <a:rPr lang="en-US" sz="2800" spc="0">
                <a:solidFill>
                  <a:srgbClr val="C00000"/>
                </a:solidFill>
                <a:latin typeface="KG Blank Space Solid" panose="02000000000000000000" pitchFamily="2" charset="77"/>
              </a:rPr>
              <a:t>Weighted &amp; unweighted</a:t>
            </a:r>
            <a:endParaRPr lang="en-US" sz="2400" spc="0"/>
          </a:p>
        </p:txBody>
      </p:sp>
    </p:spTree>
    <p:extLst>
      <p:ext uri="{BB962C8B-B14F-4D97-AF65-F5344CB8AC3E}">
        <p14:creationId xmlns:p14="http://schemas.microsoft.com/office/powerpoint/2010/main" val="25901216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17B04-E3EF-5786-2D51-B34AC5A7C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71517"/>
            <a:ext cx="10178322" cy="1047565"/>
          </a:xfrm>
          <a:noFill/>
          <a:ln>
            <a:noFill/>
          </a:ln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en-US" sz="4400" b="1" spc="0">
                <a:solidFill>
                  <a:srgbClr val="C00000"/>
                </a:solidFill>
                <a:latin typeface="KG Blank Space Solid" panose="02000000000000000000" pitchFamily="2" charset="77"/>
              </a:rPr>
              <a:t>DO YOU HAVE WHAT IT TAKES?</a:t>
            </a:r>
            <a:endParaRPr lang="en-US" sz="4000" spc="0">
              <a:solidFill>
                <a:srgbClr val="C00000"/>
              </a:solidFill>
              <a:latin typeface="KG Blank Space Solid" panose="02000000000000000000" pitchFamily="2" charset="77"/>
            </a:endParaRPr>
          </a:p>
        </p:txBody>
      </p:sp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E8FAC525-03F0-5DC5-1085-55FA0B6882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677"/>
          <a:stretch/>
        </p:blipFill>
        <p:spPr>
          <a:xfrm>
            <a:off x="2454639" y="1535836"/>
            <a:ext cx="7772400" cy="4950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4623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17B04-E3EF-5786-2D51-B34AC5A7C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71517"/>
            <a:ext cx="10178322" cy="1047565"/>
          </a:xfrm>
          <a:noFill/>
          <a:ln>
            <a:noFill/>
          </a:ln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en-US" sz="4400" b="1" spc="0">
                <a:solidFill>
                  <a:srgbClr val="C00000"/>
                </a:solidFill>
                <a:latin typeface="KG Blank Space Solid" panose="02000000000000000000" pitchFamily="2" charset="77"/>
              </a:rPr>
              <a:t>DO YOU HAVE WHAT IT TAKES?</a:t>
            </a:r>
            <a:endParaRPr lang="en-US" sz="4000" spc="0">
              <a:solidFill>
                <a:srgbClr val="C00000"/>
              </a:solidFill>
              <a:latin typeface="KG Blank Space Solid" panose="02000000000000000000" pitchFamily="2" charset="77"/>
            </a:endParaRPr>
          </a:p>
        </p:txBody>
      </p:sp>
      <p:pic>
        <p:nvPicPr>
          <p:cNvPr id="4" name="Picture 3" descr="Table&#10;&#10;Description automatically generated">
            <a:extLst>
              <a:ext uri="{FF2B5EF4-FFF2-40B4-BE49-F238E27FC236}">
                <a16:creationId xmlns:a16="http://schemas.microsoft.com/office/drawing/2014/main" id="{EE34F446-DB97-850E-DF23-A5ECEE0422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0834" y="1624870"/>
            <a:ext cx="9180010" cy="440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0613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3DEA7-BB06-7BF2-0C24-FB7458218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3491" y="1100810"/>
            <a:ext cx="10241619" cy="1109730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sz="4400" b="1" spc="0">
                <a:solidFill>
                  <a:srgbClr val="C00000"/>
                </a:solidFill>
                <a:latin typeface="KG Blank Space Solid" panose="02000000000000000000" pitchFamily="2" charset="77"/>
              </a:rPr>
              <a:t>HOW TO IMPROVE YOUR CHANCES FOR STATE SCHOOLS: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722EB2-355C-176C-B4AA-E9F46FA2C9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0944" y="2885243"/>
            <a:ext cx="8815526" cy="2610036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r>
              <a:rPr lang="en-US" sz="2400">
                <a:solidFill>
                  <a:schemeClr val="tx1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Focus your study efforts on your core academic classes</a:t>
            </a:r>
          </a:p>
          <a:p>
            <a:r>
              <a:rPr lang="en-US" sz="2400">
                <a:solidFill>
                  <a:schemeClr val="tx1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Challenge yourself with Honors, AP, and Dual Enrollment classes</a:t>
            </a:r>
          </a:p>
          <a:p>
            <a:r>
              <a:rPr lang="en-US" sz="2400">
                <a:solidFill>
                  <a:schemeClr val="tx1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Study and prepare for the entrance exams (SAT OR ACT)</a:t>
            </a:r>
          </a:p>
          <a:p>
            <a:r>
              <a:rPr lang="en-US" sz="2400">
                <a:solidFill>
                  <a:schemeClr val="tx1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Build your activities and community service list</a:t>
            </a:r>
          </a:p>
        </p:txBody>
      </p:sp>
    </p:spTree>
    <p:extLst>
      <p:ext uri="{BB962C8B-B14F-4D97-AF65-F5344CB8AC3E}">
        <p14:creationId xmlns:p14="http://schemas.microsoft.com/office/powerpoint/2010/main" val="40330893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CS Logo Map-2021">
            <a:extLst>
              <a:ext uri="{FF2B5EF4-FFF2-40B4-BE49-F238E27FC236}">
                <a16:creationId xmlns:a16="http://schemas.microsoft.com/office/drawing/2014/main" id="{F13B33AC-10CD-1B00-DC55-D7FAA404C1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1015" y="150779"/>
            <a:ext cx="6938033" cy="6556442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0E5C63-03DF-A94E-97CF-C4E783FDE3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16287" y="301557"/>
            <a:ext cx="4336283" cy="6293796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indent="-342900">
              <a:lnSpc>
                <a:spcPct val="10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kern="1200" baseline="0">
                <a:latin typeface="Century Gothic" panose="020B0502020202090204" pitchFamily="34" charset="0"/>
              </a:rPr>
              <a:t>Programs of 6 months to full Bachelor’s degrees</a:t>
            </a:r>
          </a:p>
          <a:p>
            <a:pPr marL="342900" indent="-342900">
              <a:lnSpc>
                <a:spcPct val="10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b="1" kern="1200" baseline="0">
                <a:latin typeface="Century Gothic" panose="020B0502020202090204" pitchFamily="34" charset="0"/>
              </a:rPr>
              <a:t>Open admissions:</a:t>
            </a:r>
            <a:r>
              <a:rPr lang="en-US" sz="2400" b="1" i="1" kern="1200" baseline="0">
                <a:latin typeface="Century Gothic" panose="020B0502020202090204" pitchFamily="34" charset="0"/>
              </a:rPr>
              <a:t> </a:t>
            </a:r>
            <a:r>
              <a:rPr lang="en-US" sz="2400" kern="1200" baseline="0">
                <a:latin typeface="Century Gothic" panose="020B0502020202090204" pitchFamily="34" charset="0"/>
              </a:rPr>
              <a:t>anyone with a high school diploma or GED is admitted.</a:t>
            </a:r>
          </a:p>
          <a:p>
            <a:pPr marL="342900" indent="-342900">
              <a:lnSpc>
                <a:spcPct val="10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kern="1200" baseline="0">
                <a:latin typeface="Century Gothic" panose="020B0502020202090204" pitchFamily="34" charset="0"/>
              </a:rPr>
              <a:t>Vast selection of programs including Graphic Design, Music Production &amp; Management, Fire Science Technology, Nursing and much more.</a:t>
            </a:r>
          </a:p>
          <a:p>
            <a:pPr marL="342900" indent="-342900">
              <a:lnSpc>
                <a:spcPct val="10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>
                <a:latin typeface="Century Gothic" panose="020B0502020202090204" pitchFamily="34" charset="0"/>
              </a:rPr>
              <a:t>Programs to look into: </a:t>
            </a:r>
          </a:p>
          <a:p>
            <a:pPr marL="800100" lvl="1" indent="-342900">
              <a:lnSpc>
                <a:spcPct val="10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kern="1200" baseline="0">
                <a:solidFill>
                  <a:schemeClr val="bg1"/>
                </a:solidFill>
                <a:latin typeface="Century Gothic" panose="020B0502020202090204" pitchFamily="34" charset="0"/>
              </a:rPr>
              <a:t>M</a:t>
            </a:r>
            <a:r>
              <a:rPr lang="en-US" sz="2000">
                <a:solidFill>
                  <a:schemeClr val="bg1"/>
                </a:solidFill>
                <a:latin typeface="Century Gothic" panose="020B0502020202090204" pitchFamily="34" charset="0"/>
              </a:rPr>
              <a:t>DC</a:t>
            </a:r>
            <a:r>
              <a:rPr lang="en-US" sz="2000" kern="1200" baseline="0">
                <a:solidFill>
                  <a:schemeClr val="bg1"/>
                </a:solidFill>
                <a:latin typeface="Century Gothic" panose="020B0502020202090204" pitchFamily="34" charset="0"/>
              </a:rPr>
              <a:t> Honors (3.7 GPA)</a:t>
            </a:r>
          </a:p>
          <a:p>
            <a:pPr marL="800100" lvl="1" indent="-342900">
              <a:lnSpc>
                <a:spcPct val="10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/>
                </a:solidFill>
                <a:latin typeface="Century Gothic" panose="020B0502020202090204" pitchFamily="34" charset="0"/>
              </a:rPr>
              <a:t>MDC Pathway Program</a:t>
            </a:r>
            <a:endParaRPr lang="en-US" sz="2000" kern="1200" baseline="0">
              <a:solidFill>
                <a:schemeClr val="bg1"/>
              </a:solidFill>
              <a:latin typeface="Century Gothic" panose="020B0502020202090204" pitchFamily="34" charset="0"/>
            </a:endParaRPr>
          </a:p>
          <a:p>
            <a:pPr marL="800100" lvl="1" indent="-342900">
              <a:lnSpc>
                <a:spcPct val="10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1800" kern="1200" baseline="0">
              <a:latin typeface="Century Gothic" panose="020B0502020202090204" pitchFamily="34" charset="0"/>
            </a:endParaRPr>
          </a:p>
          <a:p>
            <a:pPr>
              <a:lnSpc>
                <a:spcPct val="110000"/>
              </a:lnSpc>
            </a:pPr>
            <a:endParaRPr lang="en-US" sz="1400" kern="1200" baseline="0">
              <a:latin typeface="+mn-lt"/>
              <a:ea typeface="+mn-ea"/>
              <a:cs typeface="+mn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4B4C4FD-5315-D024-2434-E719FA22D599}"/>
              </a:ext>
            </a:extLst>
          </p:cNvPr>
          <p:cNvSpPr txBox="1">
            <a:spLocks/>
          </p:cNvSpPr>
          <p:nvPr/>
        </p:nvSpPr>
        <p:spPr>
          <a:xfrm>
            <a:off x="503534" y="4583274"/>
            <a:ext cx="5320217" cy="159558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1900" b="1" i="0" kern="1200" cap="all" spc="300" baseline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US" sz="4800">
                <a:solidFill>
                  <a:srgbClr val="C00000"/>
                </a:solidFill>
                <a:latin typeface="KG Blank Space Solid" panose="02000000000000000000" pitchFamily="2" charset="77"/>
              </a:rPr>
              <a:t>Community colleges in Florida </a:t>
            </a:r>
            <a:endParaRPr lang="en-US" sz="4800"/>
          </a:p>
        </p:txBody>
      </p:sp>
    </p:spTree>
    <p:extLst>
      <p:ext uri="{BB962C8B-B14F-4D97-AF65-F5344CB8AC3E}">
        <p14:creationId xmlns:p14="http://schemas.microsoft.com/office/powerpoint/2010/main" val="134806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B0257-9AAE-6C93-68DD-AEAA4771C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b="1" dirty="0">
                <a:solidFill>
                  <a:srgbClr val="C00000"/>
                </a:solidFill>
                <a:latin typeface="KG Blank Space Solid" panose="02000000000000000000" pitchFamily="2" charset="77"/>
              </a:rPr>
              <a:t>CAP COMMUNICATIONS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4B8706-E1DF-B41B-AC58-FCAAECF4E9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10807" y="1226040"/>
            <a:ext cx="6824883" cy="1492131"/>
          </a:xfrm>
          <a:solidFill>
            <a:schemeClr val="tx1"/>
          </a:solidFill>
        </p:spPr>
        <p:txBody>
          <a:bodyPr>
            <a:normAutofit fontScale="92500"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Century Gothic" panose="020B0502020202090204" pitchFamily="34" charset="0"/>
                <a:ea typeface="Ebrima" panose="02000000000000000000" pitchFamily="2" charset="0"/>
                <a:cs typeface="Calibri" panose="020F0502020204030204" pitchFamily="34" charset="0"/>
              </a:rPr>
              <a:t>EMAIL: </a:t>
            </a:r>
            <a:r>
              <a:rPr lang="en-US" sz="2400" dirty="0">
                <a:solidFill>
                  <a:schemeClr val="bg1"/>
                </a:solidFill>
                <a:latin typeface="Century Gothic" panose="020B0502020202090204" pitchFamily="34" charset="0"/>
                <a:ea typeface="Ebrima" panose="02000000000000000000" pitchFamily="2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ssanz@dadeschools.net</a:t>
            </a:r>
            <a:endParaRPr lang="en-US" sz="2400" dirty="0">
              <a:solidFill>
                <a:schemeClr val="bg1"/>
              </a:solidFill>
              <a:latin typeface="Century Gothic" panose="020B0502020202090204" pitchFamily="34" charset="0"/>
              <a:ea typeface="Ebrima" panose="02000000000000000000" pitchFamily="2" charset="0"/>
              <a:cs typeface="Calibri" panose="020F0502020204030204" pitchFamily="34" charset="0"/>
            </a:endParaRPr>
          </a:p>
          <a:p>
            <a:r>
              <a:rPr lang="en-US" sz="2400" b="1" dirty="0">
                <a:solidFill>
                  <a:schemeClr val="bg1"/>
                </a:solidFill>
                <a:latin typeface="Century Gothic" panose="020B0502020202090204" pitchFamily="34" charset="0"/>
                <a:ea typeface="Ebrima" panose="02000000000000000000" pitchFamily="2" charset="0"/>
                <a:cs typeface="Calibri" panose="020F0502020204030204" pitchFamily="34" charset="0"/>
              </a:rPr>
              <a:t>Instagram: </a:t>
            </a:r>
            <a:r>
              <a:rPr lang="en-US" sz="2400" dirty="0">
                <a:solidFill>
                  <a:schemeClr val="bg1"/>
                </a:solidFill>
                <a:latin typeface="Century Gothic" panose="020B0502020202090204" pitchFamily="34" charset="0"/>
                <a:ea typeface="Ebrima" panose="02000000000000000000" pitchFamily="2" charset="0"/>
                <a:cs typeface="Calibri" panose="020F0502020204030204" pitchFamily="34" charset="0"/>
              </a:rPr>
              <a:t>@</a:t>
            </a:r>
            <a:r>
              <a:rPr lang="en-US" sz="2400" dirty="0" err="1">
                <a:solidFill>
                  <a:schemeClr val="bg1"/>
                </a:solidFill>
                <a:latin typeface="Century Gothic" panose="020B0502020202090204" pitchFamily="34" charset="0"/>
                <a:ea typeface="Ebrima" panose="02000000000000000000" pitchFamily="2" charset="0"/>
                <a:cs typeface="Calibri" panose="020F0502020204030204" pitchFamily="34" charset="0"/>
              </a:rPr>
              <a:t>Gables_CAP</a:t>
            </a:r>
            <a:endParaRPr lang="en-US" sz="2400" dirty="0">
              <a:solidFill>
                <a:schemeClr val="bg1"/>
              </a:solidFill>
              <a:latin typeface="Century Gothic" panose="020B0502020202090204" pitchFamily="34" charset="0"/>
              <a:ea typeface="Ebrima" panose="02000000000000000000" pitchFamily="2" charset="0"/>
              <a:cs typeface="Calibri" panose="020F0502020204030204" pitchFamily="34" charset="0"/>
            </a:endParaRPr>
          </a:p>
          <a:p>
            <a:r>
              <a:rPr lang="en-US" sz="2400" b="1" dirty="0">
                <a:solidFill>
                  <a:schemeClr val="bg1"/>
                </a:solidFill>
                <a:latin typeface="Century Gothic" panose="020B0502020202090204" pitchFamily="34" charset="0"/>
                <a:ea typeface="Ebrima" panose="02000000000000000000" pitchFamily="2" charset="0"/>
                <a:cs typeface="Calibri" panose="020F0502020204030204" pitchFamily="34" charset="0"/>
              </a:rPr>
              <a:t>MS Teams: </a:t>
            </a:r>
            <a:r>
              <a:rPr lang="en-US" sz="2400" dirty="0">
                <a:solidFill>
                  <a:schemeClr val="bg1"/>
                </a:solidFill>
                <a:latin typeface="Century Gothic" panose="020B0502020202090204" pitchFamily="34" charset="0"/>
                <a:ea typeface="Ebrima" panose="02000000000000000000" pitchFamily="2" charset="0"/>
                <a:cs typeface="Calibri" panose="020F0502020204030204" pitchFamily="34" charset="0"/>
              </a:rPr>
              <a:t>Juniors Class of 2024 (students only)</a:t>
            </a:r>
            <a:endParaRPr lang="en-US" sz="2400" b="1" dirty="0">
              <a:solidFill>
                <a:schemeClr val="bg1"/>
              </a:solidFill>
              <a:latin typeface="Century Gothic" panose="020B0502020202090204" pitchFamily="34" charset="0"/>
              <a:ea typeface="Ebrima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380486-692D-FCDB-CB3B-7450D16346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36084" y="3007509"/>
            <a:ext cx="9893916" cy="339379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300" b="1" dirty="0">
                <a:solidFill>
                  <a:srgbClr val="C00000"/>
                </a:solidFill>
                <a:latin typeface="KG Blank Space Solid" panose="02000000000000000000" pitchFamily="2" charset="77"/>
              </a:rPr>
              <a:t>CAVS CONNECT: </a:t>
            </a:r>
          </a:p>
          <a:p>
            <a:r>
              <a:rPr lang="en-US" sz="3300" b="1" dirty="0">
                <a:solidFill>
                  <a:schemeClr val="tx1"/>
                </a:solidFill>
                <a:latin typeface="KG Blank Space Solid" panose="02000000000000000000" pitchFamily="2" charset="77"/>
              </a:rPr>
              <a:t>CAP </a:t>
            </a:r>
            <a:r>
              <a:rPr lang="en-US" sz="3300" b="1">
                <a:solidFill>
                  <a:schemeClr val="tx1"/>
                </a:solidFill>
                <a:latin typeface="KG Blank Space Solid" panose="02000000000000000000" pitchFamily="2" charset="77"/>
              </a:rPr>
              <a:t>CORNER- </a:t>
            </a:r>
            <a:r>
              <a:rPr lang="en-US" sz="3300">
                <a:solidFill>
                  <a:schemeClr val="tx1"/>
                </a:solidFill>
                <a:latin typeface="KG Blank Space Solid" panose="02000000000000000000" pitchFamily="2" charset="77"/>
              </a:rPr>
              <a:t>Juniors</a:t>
            </a:r>
            <a:endParaRPr lang="en-US" b="1" dirty="0">
              <a:solidFill>
                <a:srgbClr val="C00000"/>
              </a:solidFill>
              <a:latin typeface="KG Blank Space Solid" panose="02000000000000000000" pitchFamily="2" charset="77"/>
            </a:endParaRPr>
          </a:p>
        </p:txBody>
      </p:sp>
      <p:pic>
        <p:nvPicPr>
          <p:cNvPr id="8" name="Picture 7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146C36D3-BEF9-D939-42C9-5F0703D6E6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4478" y="4264568"/>
            <a:ext cx="9537539" cy="2352101"/>
          </a:xfrm>
          <a:prstGeom prst="rect">
            <a:avLst/>
          </a:prstGeom>
        </p:spPr>
      </p:pic>
      <p:sp>
        <p:nvSpPr>
          <p:cNvPr id="9" name="Donut 8">
            <a:extLst>
              <a:ext uri="{FF2B5EF4-FFF2-40B4-BE49-F238E27FC236}">
                <a16:creationId xmlns:a16="http://schemas.microsoft.com/office/drawing/2014/main" id="{6A38B56F-830A-17FF-E6C8-D5B6C557AADB}"/>
              </a:ext>
            </a:extLst>
          </p:cNvPr>
          <p:cNvSpPr/>
          <p:nvPr/>
        </p:nvSpPr>
        <p:spPr>
          <a:xfrm>
            <a:off x="7639291" y="4264568"/>
            <a:ext cx="1423686" cy="879676"/>
          </a:xfrm>
          <a:prstGeom prst="donu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2316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6EB88-7189-85FA-DA81-EAD3D98A0122}"/>
              </a:ext>
            </a:extLst>
          </p:cNvPr>
          <p:cNvSpPr txBox="1">
            <a:spLocks/>
          </p:cNvSpPr>
          <p:nvPr/>
        </p:nvSpPr>
        <p:spPr>
          <a:xfrm>
            <a:off x="365760" y="2263806"/>
            <a:ext cx="4035680" cy="2630706"/>
          </a:xfrm>
          <a:prstGeom prst="rect">
            <a:avLst/>
          </a:prstGeom>
          <a:solidFill>
            <a:srgbClr val="DDDDDD"/>
          </a:solidFill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b="1">
                <a:solidFill>
                  <a:srgbClr val="C00000"/>
                </a:solidFill>
                <a:latin typeface="KG Blank Space Solid" panose="020B0604020202020204" charset="0"/>
              </a:rPr>
              <a:t>APPLYING FOR ADMISSION</a:t>
            </a:r>
          </a:p>
          <a:p>
            <a:pPr algn="ctr"/>
            <a:endParaRPr lang="en-US" sz="2400" cap="none">
              <a:solidFill>
                <a:srgbClr val="C00000"/>
              </a:solidFill>
              <a:latin typeface="KG Blank Space Solid" panose="020B0604020202020204" charset="0"/>
            </a:endParaRPr>
          </a:p>
          <a:p>
            <a:pPr algn="ctr"/>
            <a:r>
              <a:rPr lang="en-US" sz="2400" cap="none" spc="0">
                <a:solidFill>
                  <a:srgbClr val="C00000"/>
                </a:solidFill>
                <a:latin typeface="KG Blank Space Solid" panose="020B0604020202020204" charset="0"/>
              </a:rPr>
              <a:t>In no particular order</a:t>
            </a:r>
            <a:endParaRPr lang="en-US" sz="3600" b="1" spc="0">
              <a:solidFill>
                <a:srgbClr val="C00000"/>
              </a:solidFill>
              <a:latin typeface="KG Blank Space Solid" panose="020B060402020202020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FB7F07-AD85-2562-D1A5-889CAAFF62BD}"/>
              </a:ext>
            </a:extLst>
          </p:cNvPr>
          <p:cNvSpPr txBox="1"/>
          <p:nvPr/>
        </p:nvSpPr>
        <p:spPr>
          <a:xfrm>
            <a:off x="5092430" y="447473"/>
            <a:ext cx="6143016" cy="4745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>
                <a:latin typeface="KG Blank Space Solid" panose="020B0604020202020204" charset="0"/>
              </a:rPr>
              <a:t>1. Application: </a:t>
            </a:r>
            <a:r>
              <a:rPr lang="en-US" sz="2400" i="1">
                <a:latin typeface="Century Gothic" panose="020B0502020202090204" pitchFamily="34" charset="0"/>
              </a:rPr>
              <a:t>required everywhere</a:t>
            </a:r>
            <a:r>
              <a:rPr lang="en-US" sz="2400">
                <a:latin typeface="Century Gothic" panose="020B0502020202090204" pitchFamily="34" charset="0"/>
              </a:rPr>
              <a:t> </a:t>
            </a:r>
          </a:p>
          <a:p>
            <a:r>
              <a:rPr lang="en-US" sz="2400" b="1">
                <a:latin typeface="KG Blank Space Solid" panose="020B0604020202020204" charset="0"/>
              </a:rPr>
              <a:t>2. Transcript or SSAR </a:t>
            </a:r>
          </a:p>
          <a:p>
            <a:r>
              <a:rPr lang="en-US" sz="2400" b="1">
                <a:latin typeface="KG Blank Space Solid" panose="020B0604020202020204" charset="0"/>
              </a:rPr>
              <a:t>3. Application fee: </a:t>
            </a:r>
            <a:r>
              <a:rPr lang="en-US" sz="2400">
                <a:latin typeface="Century Gothic" panose="020B0502020202090204" pitchFamily="34" charset="0"/>
              </a:rPr>
              <a:t>(fee waiver(s) can be used, see me for more info.)</a:t>
            </a:r>
          </a:p>
          <a:p>
            <a:r>
              <a:rPr lang="en-US" sz="2400" b="1">
                <a:latin typeface="KG Blank Space Solid" panose="020B0604020202020204" charset="0"/>
              </a:rPr>
              <a:t>4. SAT/ACT Scores:  </a:t>
            </a:r>
            <a:r>
              <a:rPr lang="en-US" sz="2400">
                <a:latin typeface="Century Gothic" panose="020B0502020202090204" pitchFamily="34" charset="0"/>
              </a:rPr>
              <a:t>required or test optional</a:t>
            </a:r>
          </a:p>
          <a:p>
            <a:r>
              <a:rPr lang="en-US" sz="2400" b="1">
                <a:latin typeface="KG Blank Space Solid" panose="020B0604020202020204" charset="0"/>
              </a:rPr>
              <a:t>5. Letters of Recommendation: </a:t>
            </a:r>
            <a:r>
              <a:rPr lang="en-US" sz="2400">
                <a:latin typeface="Century Gothic" panose="020B0502020202090204" pitchFamily="34" charset="0"/>
              </a:rPr>
              <a:t>(if applicable)</a:t>
            </a:r>
            <a:endParaRPr lang="en-US" sz="2400" b="1">
              <a:latin typeface="Century Gothic" panose="020B0502020202090204" pitchFamily="34" charset="0"/>
            </a:endParaRPr>
          </a:p>
          <a:p>
            <a:r>
              <a:rPr lang="en-US" sz="2400" b="1">
                <a:latin typeface="KG Blank Space Solid" panose="020B0604020202020204" charset="0"/>
              </a:rPr>
              <a:t>6. Essay/Personal Statement: </a:t>
            </a:r>
            <a:r>
              <a:rPr lang="en-US" sz="2400">
                <a:latin typeface="Century Gothic" panose="020B0502020202090204" pitchFamily="34" charset="0"/>
              </a:rPr>
              <a:t>(if applicable…share your voice!) </a:t>
            </a:r>
            <a:endParaRPr lang="en-US" sz="2400" b="1">
              <a:latin typeface="Century Gothic" panose="020B0502020202090204" pitchFamily="34" charset="0"/>
            </a:endParaRPr>
          </a:p>
          <a:p>
            <a:r>
              <a:rPr lang="en-US" sz="2400" b="1">
                <a:latin typeface="KG Blank Space Solid" panose="020B0604020202020204" charset="0"/>
              </a:rPr>
              <a:t>7. Copy of other Required Documentation: </a:t>
            </a:r>
            <a:r>
              <a:rPr lang="en-US" sz="2400">
                <a:latin typeface="Century Gothic" panose="020B0502020202090204" pitchFamily="34" charset="0"/>
              </a:rPr>
              <a:t>(if applicable)</a:t>
            </a:r>
            <a:endParaRPr lang="en-US" sz="2400" b="1">
              <a:latin typeface="Century Gothic" panose="020B0502020202090204" pitchFamily="34" charset="0"/>
            </a:endParaRPr>
          </a:p>
          <a:p>
            <a:pPr>
              <a:lnSpc>
                <a:spcPct val="80000"/>
              </a:lnSpc>
            </a:pPr>
            <a:endParaRPr lang="en-US" sz="1800" b="1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F231D1-C1BB-FC1D-4AB4-0E0CCF2B0F25}"/>
              </a:ext>
            </a:extLst>
          </p:cNvPr>
          <p:cNvSpPr txBox="1"/>
          <p:nvPr/>
        </p:nvSpPr>
        <p:spPr>
          <a:xfrm>
            <a:off x="5004486" y="5193388"/>
            <a:ext cx="6230960" cy="14219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0" lvl="0" indent="-17145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KG Blank Space Solid" panose="020B0604020202020204" charset="0"/>
              </a:rPr>
              <a:t>DOUBLE CHECK WHAT EACH INSTITUTION REQUIRES OR REQUESTS!</a:t>
            </a:r>
          </a:p>
        </p:txBody>
      </p:sp>
    </p:spTree>
    <p:extLst>
      <p:ext uri="{BB962C8B-B14F-4D97-AF65-F5344CB8AC3E}">
        <p14:creationId xmlns:p14="http://schemas.microsoft.com/office/powerpoint/2010/main" val="20196220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5A2A5B-352C-F6D2-E2DC-515DF9850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849007"/>
          </a:xfrm>
        </p:spPr>
        <p:txBody>
          <a:bodyPr>
            <a:noAutofit/>
          </a:bodyPr>
          <a:lstStyle/>
          <a:p>
            <a:r>
              <a:rPr lang="en-US" sz="4800" b="1">
                <a:solidFill>
                  <a:srgbClr val="C00000"/>
                </a:solidFill>
                <a:latin typeface="KG Blank Space Solid" panose="02000000000000000000" pitchFamily="2" charset="77"/>
              </a:rPr>
              <a:t>THE college app TIMELINE</a:t>
            </a:r>
            <a:endParaRPr lang="en-US" sz="4400" b="1">
              <a:solidFill>
                <a:srgbClr val="C00000"/>
              </a:solidFill>
              <a:latin typeface="KG Blank Space Solid" panose="02000000000000000000" pitchFamily="2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E4A9C0-9010-C4CB-5AF5-D64A3E9B4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316736"/>
            <a:ext cx="10178322" cy="51588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>
                <a:solidFill>
                  <a:schemeClr val="tx1"/>
                </a:solidFill>
                <a:latin typeface="KG Blank Space Solid" panose="02000000000000000000" pitchFamily="2" charset="77"/>
              </a:rPr>
              <a:t>JUNIOR YEAR</a:t>
            </a:r>
            <a:endParaRPr lang="en-US" sz="2800" b="1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US" sz="2800">
                <a:solidFill>
                  <a:schemeClr val="tx1"/>
                </a:solidFill>
                <a:latin typeface="Century Gothic" panose="020B0502020202020204" pitchFamily="34" charset="0"/>
              </a:rPr>
              <a:t>Keep grades up, especially in core classes</a:t>
            </a:r>
          </a:p>
          <a:p>
            <a:r>
              <a:rPr lang="en-US" sz="2800">
                <a:solidFill>
                  <a:schemeClr val="tx1"/>
                </a:solidFill>
                <a:latin typeface="Century Gothic" panose="020B0502020202020204" pitchFamily="34" charset="0"/>
              </a:rPr>
              <a:t>Stay involved, gain leadership roles, build your resume</a:t>
            </a:r>
          </a:p>
          <a:p>
            <a:r>
              <a:rPr lang="en-US" sz="2800">
                <a:solidFill>
                  <a:schemeClr val="tx1"/>
                </a:solidFill>
                <a:latin typeface="Century Gothic" panose="020B0502020202020204" pitchFamily="34" charset="0"/>
              </a:rPr>
              <a:t>STUDY and take the SAT or ACT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>
                <a:solidFill>
                  <a:schemeClr val="tx1"/>
                </a:solidFill>
                <a:latin typeface="Century Gothic" panose="020B0502020202020204" pitchFamily="34" charset="0"/>
              </a:rPr>
              <a:t>Should be taking these exams more than once</a:t>
            </a:r>
          </a:p>
          <a:p>
            <a:r>
              <a:rPr lang="en-US" sz="2600">
                <a:solidFill>
                  <a:schemeClr val="tx1"/>
                </a:solidFill>
                <a:latin typeface="Century Gothic" panose="020B0502020202020204" pitchFamily="34" charset="0"/>
              </a:rPr>
              <a:t>Research colleges and build your college list</a:t>
            </a:r>
          </a:p>
          <a:p>
            <a:r>
              <a:rPr lang="en-US" sz="2600">
                <a:solidFill>
                  <a:schemeClr val="tx1"/>
                </a:solidFill>
                <a:latin typeface="Century Gothic" panose="020B0502020202020204" pitchFamily="34" charset="0"/>
              </a:rPr>
              <a:t>Show demonstrated interest: subscribe to email lists, go to events in your area, tour schools if possible</a:t>
            </a:r>
          </a:p>
          <a:p>
            <a:r>
              <a:rPr lang="en-US" sz="2600">
                <a:solidFill>
                  <a:schemeClr val="tx1"/>
                </a:solidFill>
                <a:latin typeface="Century Gothic" panose="020B0502020202020204" pitchFamily="34" charset="0"/>
              </a:rPr>
              <a:t>Research scholarship programs: </a:t>
            </a:r>
            <a:r>
              <a:rPr lang="en-US" sz="2600" err="1">
                <a:solidFill>
                  <a:schemeClr val="tx1"/>
                </a:solidFill>
                <a:latin typeface="KG Blank Space Solid" panose="02000000000000000000" pitchFamily="2" charset="77"/>
              </a:rPr>
              <a:t>Questbridge</a:t>
            </a:r>
            <a:r>
              <a:rPr lang="en-US" sz="2600">
                <a:solidFill>
                  <a:schemeClr val="tx1"/>
                </a:solidFill>
                <a:latin typeface="KG Blank Space Solid" panose="02000000000000000000" pitchFamily="2" charset="77"/>
              </a:rPr>
              <a:t> and Posse</a:t>
            </a:r>
          </a:p>
          <a:p>
            <a:pPr lvl="1"/>
            <a:endParaRPr lang="en-US" sz="240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US" sz="260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US" sz="280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8922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5A2A5B-352C-F6D2-E2DC-515DF9850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849007"/>
          </a:xfrm>
        </p:spPr>
        <p:txBody>
          <a:bodyPr>
            <a:noAutofit/>
          </a:bodyPr>
          <a:lstStyle/>
          <a:p>
            <a:r>
              <a:rPr lang="en-US" sz="4800" b="1">
                <a:solidFill>
                  <a:srgbClr val="C00000"/>
                </a:solidFill>
                <a:latin typeface="KG Blank Space Solid" panose="02000000000000000000" pitchFamily="2" charset="77"/>
              </a:rPr>
              <a:t>THE college app TIMELINE</a:t>
            </a:r>
            <a:endParaRPr lang="en-US" sz="4400" b="1">
              <a:solidFill>
                <a:srgbClr val="C00000"/>
              </a:solidFill>
              <a:latin typeface="KG Blank Space Solid" panose="02000000000000000000" pitchFamily="2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E4A9C0-9010-C4CB-5AF5-D64A3E9B4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231391"/>
            <a:ext cx="10178322" cy="524422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000" b="1">
                <a:solidFill>
                  <a:schemeClr val="tx1"/>
                </a:solidFill>
                <a:latin typeface="KG Blank Space Solid" panose="02000000000000000000" pitchFamily="2" charset="77"/>
              </a:rPr>
              <a:t>SENIOR YEAR</a:t>
            </a:r>
            <a:endParaRPr lang="en-US" sz="3000" b="1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US" sz="2800" b="1">
                <a:solidFill>
                  <a:schemeClr val="tx1"/>
                </a:solidFill>
                <a:latin typeface="Century Gothic" panose="020B0502020202020204" pitchFamily="34" charset="0"/>
              </a:rPr>
              <a:t>August-January: </a:t>
            </a:r>
            <a:r>
              <a:rPr lang="en-US" sz="2800">
                <a:solidFill>
                  <a:schemeClr val="tx1"/>
                </a:solidFill>
                <a:latin typeface="Century Gothic" panose="020B0502020202020204" pitchFamily="34" charset="0"/>
              </a:rPr>
              <a:t>typical applications due (check deadlines)</a:t>
            </a:r>
          </a:p>
          <a:p>
            <a:r>
              <a:rPr lang="en-US" sz="2800" b="1">
                <a:solidFill>
                  <a:schemeClr val="tx1"/>
                </a:solidFill>
                <a:latin typeface="Century Gothic" panose="020B0502020202020204" pitchFamily="34" charset="0"/>
              </a:rPr>
              <a:t>August-June: </a:t>
            </a:r>
            <a:r>
              <a:rPr lang="en-US" sz="2800">
                <a:solidFill>
                  <a:schemeClr val="tx1"/>
                </a:solidFill>
                <a:latin typeface="Century Gothic" panose="020B0502020202020204" pitchFamily="34" charset="0"/>
              </a:rPr>
              <a:t>SAT-ACT testing </a:t>
            </a:r>
          </a:p>
          <a:p>
            <a:pPr lvl="1">
              <a:buFont typeface="Wingdings" pitchFamily="2" charset="2"/>
              <a:buChar char="§"/>
            </a:pPr>
            <a:r>
              <a:rPr lang="en-US" sz="2600">
                <a:solidFill>
                  <a:schemeClr val="tx1"/>
                </a:solidFill>
                <a:latin typeface="Century Gothic" panose="020B0502020202020204" pitchFamily="34" charset="0"/>
              </a:rPr>
              <a:t>November: Last chance testing for most admissions' decisions. </a:t>
            </a:r>
          </a:p>
          <a:p>
            <a:pPr lvl="1">
              <a:buFont typeface="Wingdings" pitchFamily="2" charset="2"/>
              <a:buChar char="§"/>
            </a:pPr>
            <a:r>
              <a:rPr lang="en-US" sz="2600">
                <a:solidFill>
                  <a:schemeClr val="tx1"/>
                </a:solidFill>
                <a:latin typeface="Century Gothic" panose="020B0502020202020204" pitchFamily="34" charset="0"/>
              </a:rPr>
              <a:t>Can keep testing until June 30</a:t>
            </a:r>
            <a:r>
              <a:rPr lang="en-US" sz="2600" baseline="30000">
                <a:solidFill>
                  <a:schemeClr val="tx1"/>
                </a:solidFill>
                <a:latin typeface="Century Gothic" panose="020B0502020202020204" pitchFamily="34" charset="0"/>
              </a:rPr>
              <a:t>th</a:t>
            </a:r>
            <a:r>
              <a:rPr lang="en-US" sz="2600">
                <a:solidFill>
                  <a:schemeClr val="tx1"/>
                </a:solidFill>
                <a:latin typeface="Century Gothic" panose="020B0502020202020204" pitchFamily="34" charset="0"/>
              </a:rPr>
              <a:t> for Bright Futures eligibility</a:t>
            </a:r>
          </a:p>
          <a:p>
            <a:r>
              <a:rPr lang="en-US" sz="2800" b="1">
                <a:solidFill>
                  <a:schemeClr val="tx1"/>
                </a:solidFill>
                <a:latin typeface="Century Gothic" panose="020B0502020202020204" pitchFamily="34" charset="0"/>
              </a:rPr>
              <a:t>October: </a:t>
            </a:r>
            <a:r>
              <a:rPr lang="en-US" sz="2800">
                <a:solidFill>
                  <a:schemeClr val="tx1"/>
                </a:solidFill>
                <a:latin typeface="Century Gothic" panose="020B0502020202020204" pitchFamily="34" charset="0"/>
              </a:rPr>
              <a:t>Financial Aid</a:t>
            </a:r>
          </a:p>
          <a:p>
            <a:pPr lvl="1">
              <a:buFont typeface="Wingdings" pitchFamily="2" charset="2"/>
              <a:buChar char="§"/>
            </a:pPr>
            <a:r>
              <a:rPr lang="en-US" sz="2600">
                <a:solidFill>
                  <a:schemeClr val="tx1"/>
                </a:solidFill>
                <a:latin typeface="Century Gothic" panose="020B0502020202020204" pitchFamily="34" charset="0"/>
              </a:rPr>
              <a:t>FAFSA, FFAA, CSS (if needed)</a:t>
            </a:r>
          </a:p>
          <a:p>
            <a:r>
              <a:rPr lang="en-US" sz="2800" b="1">
                <a:solidFill>
                  <a:schemeClr val="tx1"/>
                </a:solidFill>
                <a:latin typeface="Century Gothic" panose="020B0502020202020204" pitchFamily="34" charset="0"/>
              </a:rPr>
              <a:t>December-April: </a:t>
            </a:r>
            <a:r>
              <a:rPr lang="en-US" sz="2800">
                <a:solidFill>
                  <a:schemeClr val="tx1"/>
                </a:solidFill>
                <a:latin typeface="Century Gothic" panose="020B0502020202020204" pitchFamily="34" charset="0"/>
              </a:rPr>
              <a:t>Admission decisions from universities</a:t>
            </a:r>
          </a:p>
          <a:p>
            <a:r>
              <a:rPr lang="en-US" sz="2800" b="1">
                <a:solidFill>
                  <a:schemeClr val="tx1"/>
                </a:solidFill>
                <a:latin typeface="Century Gothic" panose="020B0502020202020204" pitchFamily="34" charset="0"/>
              </a:rPr>
              <a:t>February-April</a:t>
            </a:r>
            <a:r>
              <a:rPr lang="en-US" sz="2800">
                <a:solidFill>
                  <a:schemeClr val="tx1"/>
                </a:solidFill>
                <a:latin typeface="Century Gothic" panose="020B0502020202020204" pitchFamily="34" charset="0"/>
              </a:rPr>
              <a:t>: Housing applications/Financial Aid packages</a:t>
            </a:r>
          </a:p>
          <a:p>
            <a:r>
              <a:rPr lang="en-US" sz="2800" b="1">
                <a:solidFill>
                  <a:schemeClr val="tx1"/>
                </a:solidFill>
                <a:latin typeface="Century Gothic" panose="020B0502020202020204" pitchFamily="34" charset="0"/>
              </a:rPr>
              <a:t>May 1</a:t>
            </a:r>
            <a:r>
              <a:rPr lang="en-US" sz="2800" b="1" baseline="30000">
                <a:solidFill>
                  <a:schemeClr val="tx1"/>
                </a:solidFill>
                <a:latin typeface="Century Gothic" panose="020B0502020202020204" pitchFamily="34" charset="0"/>
              </a:rPr>
              <a:t>st</a:t>
            </a:r>
            <a:r>
              <a:rPr lang="en-US" sz="2800" b="1">
                <a:solidFill>
                  <a:schemeClr val="tx1"/>
                </a:solidFill>
                <a:latin typeface="Century Gothic" panose="020B0502020202020204" pitchFamily="34" charset="0"/>
              </a:rPr>
              <a:t>: </a:t>
            </a:r>
            <a:r>
              <a:rPr lang="en-US" sz="2800">
                <a:solidFill>
                  <a:schemeClr val="tx1"/>
                </a:solidFill>
                <a:latin typeface="Century Gothic" panose="020B0502020202020204" pitchFamily="34" charset="0"/>
              </a:rPr>
              <a:t>Decision Day</a:t>
            </a:r>
            <a:endParaRPr lang="en-US" sz="2800" b="1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US" sz="280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5442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607C0C7-D047-90CD-B9F9-552EB5EC3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783475"/>
          </a:xfrm>
        </p:spPr>
        <p:txBody>
          <a:bodyPr>
            <a:normAutofit/>
          </a:bodyPr>
          <a:lstStyle/>
          <a:p>
            <a:pPr algn="ctr"/>
            <a:r>
              <a:rPr lang="en-US" sz="4800" b="1">
                <a:solidFill>
                  <a:srgbClr val="C00000"/>
                </a:solidFill>
                <a:latin typeface="KG Blank Space Solid" panose="02000000000000000000" pitchFamily="2" charset="77"/>
              </a:rPr>
              <a:t>COLLEGE ENTRANCE EXAMS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D88C421-8AE2-8096-EF45-CE9007C2F0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1451610"/>
            <a:ext cx="4800600" cy="4453890"/>
          </a:xfrm>
          <a:solidFill>
            <a:srgbClr val="DDDDDD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>
                <a:solidFill>
                  <a:schemeClr val="tx1"/>
                </a:solidFill>
                <a:latin typeface="KG Blank Space Solid" panose="02000000000000000000" pitchFamily="2" charset="77"/>
              </a:rPr>
              <a:t>ACT</a:t>
            </a:r>
          </a:p>
          <a:p>
            <a:r>
              <a:rPr lang="en-US" sz="2800">
                <a:solidFill>
                  <a:schemeClr val="tx1"/>
                </a:solidFill>
                <a:latin typeface="Century Gothic" panose="020B0502020202020204" pitchFamily="34" charset="0"/>
              </a:rPr>
              <a:t>ACT scores range from </a:t>
            </a:r>
            <a:r>
              <a:rPr lang="en-US" sz="2800" b="1">
                <a:solidFill>
                  <a:schemeClr val="tx1"/>
                </a:solidFill>
                <a:latin typeface="Century Gothic" panose="020B0502020202020204" pitchFamily="34" charset="0"/>
              </a:rPr>
              <a:t>1 to 36. </a:t>
            </a:r>
          </a:p>
          <a:p>
            <a:r>
              <a:rPr lang="en-US" sz="2800">
                <a:solidFill>
                  <a:schemeClr val="tx1"/>
                </a:solidFill>
                <a:latin typeface="Century Gothic" panose="020B0502020202020204" pitchFamily="34" charset="0"/>
              </a:rPr>
              <a:t>English</a:t>
            </a:r>
          </a:p>
          <a:p>
            <a:r>
              <a:rPr lang="en-US" sz="2800">
                <a:solidFill>
                  <a:schemeClr val="tx1"/>
                </a:solidFill>
                <a:latin typeface="Century Gothic" panose="020B0502020202020204" pitchFamily="34" charset="0"/>
              </a:rPr>
              <a:t>Math </a:t>
            </a:r>
          </a:p>
          <a:p>
            <a:r>
              <a:rPr lang="en-US" sz="2800">
                <a:solidFill>
                  <a:schemeClr val="tx1"/>
                </a:solidFill>
                <a:latin typeface="Century Gothic" panose="020B0502020202020204" pitchFamily="34" charset="0"/>
              </a:rPr>
              <a:t>Science</a:t>
            </a:r>
          </a:p>
          <a:p>
            <a:r>
              <a:rPr lang="en-US" sz="2800">
                <a:solidFill>
                  <a:schemeClr val="tx1"/>
                </a:solidFill>
                <a:latin typeface="Century Gothic" panose="020B0502020202020204" pitchFamily="34" charset="0"/>
              </a:rPr>
              <a:t>Reading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513263B-5EFD-15D5-C6AB-900B013B95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29400" y="1451610"/>
            <a:ext cx="4800600" cy="4453890"/>
          </a:xfrm>
          <a:solidFill>
            <a:srgbClr val="DDDDDD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>
                <a:solidFill>
                  <a:schemeClr val="tx1"/>
                </a:solidFill>
                <a:latin typeface="KG Blank Space Solid" panose="02000000000000000000" pitchFamily="2" charset="77"/>
              </a:rPr>
              <a:t>SAT</a:t>
            </a:r>
          </a:p>
          <a:p>
            <a:r>
              <a:rPr lang="en-US" sz="3200">
                <a:solidFill>
                  <a:schemeClr val="tx1"/>
                </a:solidFill>
                <a:latin typeface="Century Gothic" panose="020B0502020202020204" pitchFamily="34" charset="0"/>
              </a:rPr>
              <a:t>SAT scores range from </a:t>
            </a:r>
            <a:r>
              <a:rPr lang="en-US" sz="3200" b="1">
                <a:solidFill>
                  <a:schemeClr val="tx1"/>
                </a:solidFill>
                <a:latin typeface="Century Gothic" panose="020B0502020202020204" pitchFamily="34" charset="0"/>
              </a:rPr>
              <a:t>400 to 1600. </a:t>
            </a:r>
          </a:p>
          <a:p>
            <a:r>
              <a:rPr lang="en-US" sz="3200">
                <a:solidFill>
                  <a:schemeClr val="tx1"/>
                </a:solidFill>
                <a:latin typeface="Century Gothic" panose="020B0502020202020204" pitchFamily="34" charset="0"/>
              </a:rPr>
              <a:t>Reading/Writing </a:t>
            </a:r>
          </a:p>
          <a:p>
            <a:r>
              <a:rPr lang="en-US" sz="3200">
                <a:solidFill>
                  <a:schemeClr val="tx1"/>
                </a:solidFill>
                <a:latin typeface="Century Gothic" panose="020B0502020202020204" pitchFamily="34" charset="0"/>
              </a:rPr>
              <a:t>Math </a:t>
            </a:r>
          </a:p>
          <a:p>
            <a:pPr marL="0" indent="0" algn="ctr">
              <a:buNone/>
            </a:pPr>
            <a:r>
              <a:rPr lang="en-US" sz="2800">
                <a:solidFill>
                  <a:srgbClr val="C00000"/>
                </a:solidFill>
                <a:latin typeface="KG Blank Space Solid" panose="02000000000000000000" pitchFamily="2" charset="77"/>
              </a:rPr>
              <a:t>Will be electronic starting August 2023!</a:t>
            </a:r>
            <a:endParaRPr lang="en-US" sz="2800">
              <a:solidFill>
                <a:schemeClr val="tx1"/>
              </a:solidFill>
              <a:latin typeface="KG Blank Space Solid" panose="02000000000000000000" pitchFamily="2" charset="77"/>
            </a:endParaRPr>
          </a:p>
          <a:p>
            <a:endParaRPr lang="en-US" sz="320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9314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607C0C7-D047-90CD-B9F9-552EB5EC3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748214"/>
            <a:ext cx="10178322" cy="783475"/>
          </a:xfrm>
        </p:spPr>
        <p:txBody>
          <a:bodyPr>
            <a:normAutofit/>
          </a:bodyPr>
          <a:lstStyle/>
          <a:p>
            <a:pPr algn="ctr"/>
            <a:r>
              <a:rPr lang="en-US" sz="4800" b="1">
                <a:solidFill>
                  <a:srgbClr val="C00000"/>
                </a:solidFill>
                <a:latin typeface="KG Blank Space Solid" panose="02000000000000000000" pitchFamily="2" charset="77"/>
              </a:rPr>
              <a:t>COLLEGE ENTRANCE EXAMS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D88C421-8AE2-8096-EF45-CE9007C2F0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38657" y="1841754"/>
            <a:ext cx="9991343" cy="3876294"/>
          </a:xfrm>
          <a:solidFill>
            <a:srgbClr val="DDDDDD"/>
          </a:solidFill>
        </p:spPr>
        <p:txBody>
          <a:bodyPr>
            <a:normAutofit/>
          </a:bodyPr>
          <a:lstStyle/>
          <a:p>
            <a:pPr rtl="0">
              <a:buSzPts val="2000"/>
            </a:pPr>
            <a:r>
              <a:rPr lang="en-US" sz="23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</a:rPr>
              <a:t>More and more schools are be</a:t>
            </a:r>
            <a:r>
              <a:rPr lang="en-US" sz="2300">
                <a:solidFill>
                  <a:schemeClr val="tx1"/>
                </a:solidFill>
                <a:latin typeface="Century Gothic" panose="020B0502020202020204" pitchFamily="34" charset="0"/>
              </a:rPr>
              <a:t>coming test optional: </a:t>
            </a:r>
            <a:r>
              <a:rPr lang="en-US" sz="2300" b="1">
                <a:solidFill>
                  <a:schemeClr val="tx1"/>
                </a:solidFill>
                <a:latin typeface="Century Gothic" panose="020B0502020202020204" pitchFamily="34" charset="0"/>
              </a:rPr>
              <a:t>Truly test optional! </a:t>
            </a:r>
          </a:p>
          <a:p>
            <a:pPr rtl="0">
              <a:buSzPts val="2000"/>
            </a:pPr>
            <a:r>
              <a:rPr lang="en-US" sz="2300" b="1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</a:rPr>
              <a:t>ALL STATE SCHOOLS REQUIRE EXAMS</a:t>
            </a:r>
          </a:p>
          <a:p>
            <a:pPr rtl="0">
              <a:buSzPts val="2000"/>
            </a:pPr>
            <a:r>
              <a:rPr lang="en-US" sz="23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</a:rPr>
              <a:t>SAT or ACT: There is no difference in judgement</a:t>
            </a:r>
          </a:p>
          <a:p>
            <a:pPr rtl="0">
              <a:buSzPts val="2000"/>
            </a:pPr>
            <a:r>
              <a:rPr lang="en-US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</a:rPr>
              <a:t>Don’t hide your scores…SEND THEM TO SCHOOLS WHEN YOU REGSITER!   Saves $$, shows demonstrated interest, gets you on mailing lists for Open Houses, scholarship deadlines &amp; more!</a:t>
            </a:r>
          </a:p>
          <a:p>
            <a:pPr rtl="0">
              <a:buSzPts val="1700"/>
            </a:pPr>
            <a:r>
              <a:rPr lang="en-US" sz="23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</a:rPr>
              <a:t>Khan Academy in Student/Parent portals</a:t>
            </a:r>
          </a:p>
          <a:p>
            <a:pPr rtl="0">
              <a:buSzPts val="1700"/>
            </a:pPr>
            <a:r>
              <a:rPr lang="en-US" sz="2300">
                <a:solidFill>
                  <a:schemeClr val="tx1"/>
                </a:solidFill>
                <a:latin typeface="Century Gothic" panose="020B0502020202020204" pitchFamily="34" charset="0"/>
              </a:rPr>
              <a:t>If you have a fee waiver, ACT includes free test prep</a:t>
            </a:r>
            <a:endParaRPr lang="en-US" sz="230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US" sz="2800">
              <a:solidFill>
                <a:schemeClr val="tx1"/>
              </a:solidFill>
              <a:latin typeface="KG Blank Space Solid" panose="02000000000000000000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880622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607C0C7-D047-90CD-B9F9-552EB5EC3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</p:spPr>
        <p:txBody>
          <a:bodyPr anchor="t">
            <a:normAutofit/>
          </a:bodyPr>
          <a:lstStyle/>
          <a:p>
            <a:r>
              <a:rPr lang="en-US" b="1" spc="0">
                <a:solidFill>
                  <a:srgbClr val="C00000"/>
                </a:solidFill>
                <a:latin typeface="KG Blank Space Solid" panose="02000000000000000000" pitchFamily="2" charset="77"/>
              </a:rPr>
              <a:t>UPCOMING EXAM DATES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665BA111-4DED-5B52-17D1-73881649C7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1594325"/>
              </p:ext>
            </p:extLst>
          </p:nvPr>
        </p:nvGraphicFramePr>
        <p:xfrm>
          <a:off x="1251675" y="1426464"/>
          <a:ext cx="10178325" cy="4779264"/>
        </p:xfrm>
        <a:graphic>
          <a:graphicData uri="http://schemas.openxmlformats.org/drawingml/2006/table">
            <a:tbl>
              <a:tblPr firstRow="1" firstCol="1" bandRow="1"/>
              <a:tblGrid>
                <a:gridCol w="1662210">
                  <a:extLst>
                    <a:ext uri="{9D8B030D-6E8A-4147-A177-3AD203B41FA5}">
                      <a16:colId xmlns:a16="http://schemas.microsoft.com/office/drawing/2014/main" val="3864299015"/>
                    </a:ext>
                  </a:extLst>
                </a:gridCol>
                <a:gridCol w="1584304">
                  <a:extLst>
                    <a:ext uri="{9D8B030D-6E8A-4147-A177-3AD203B41FA5}">
                      <a16:colId xmlns:a16="http://schemas.microsoft.com/office/drawing/2014/main" val="1815456235"/>
                    </a:ext>
                  </a:extLst>
                </a:gridCol>
                <a:gridCol w="1487382">
                  <a:extLst>
                    <a:ext uri="{9D8B030D-6E8A-4147-A177-3AD203B41FA5}">
                      <a16:colId xmlns:a16="http://schemas.microsoft.com/office/drawing/2014/main" val="2572467638"/>
                    </a:ext>
                  </a:extLst>
                </a:gridCol>
                <a:gridCol w="1789047">
                  <a:extLst>
                    <a:ext uri="{9D8B030D-6E8A-4147-A177-3AD203B41FA5}">
                      <a16:colId xmlns:a16="http://schemas.microsoft.com/office/drawing/2014/main" val="1596110276"/>
                    </a:ext>
                  </a:extLst>
                </a:gridCol>
                <a:gridCol w="1956086">
                  <a:extLst>
                    <a:ext uri="{9D8B030D-6E8A-4147-A177-3AD203B41FA5}">
                      <a16:colId xmlns:a16="http://schemas.microsoft.com/office/drawing/2014/main" val="2990134631"/>
                    </a:ext>
                  </a:extLst>
                </a:gridCol>
                <a:gridCol w="1699296">
                  <a:extLst>
                    <a:ext uri="{9D8B030D-6E8A-4147-A177-3AD203B41FA5}">
                      <a16:colId xmlns:a16="http://schemas.microsoft.com/office/drawing/2014/main" val="764091079"/>
                    </a:ext>
                  </a:extLst>
                </a:gridCol>
              </a:tblGrid>
              <a:tr h="532997">
                <a:tc gridSpan="3"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i="0" u="none" strike="noStrike">
                          <a:solidFill>
                            <a:srgbClr val="C00000"/>
                          </a:solidFill>
                          <a:effectLst/>
                          <a:latin typeface="KG Blank Space Soli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</a:t>
                      </a:r>
                      <a:endParaRPr lang="en-US" sz="4400" b="0" i="0" u="none" strike="noStrike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3602" marR="143602" marT="71801" marB="718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i="0" u="none" strike="noStrike">
                          <a:solidFill>
                            <a:srgbClr val="C00000"/>
                          </a:solidFill>
                          <a:effectLst/>
                          <a:latin typeface="KG Blank Space Soli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SAT</a:t>
                      </a:r>
                      <a:endParaRPr lang="en-US" sz="4400" b="0" i="0" u="none" strike="noStrike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3602" marR="143602" marT="71801" marB="718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0016856"/>
                  </a:ext>
                </a:extLst>
              </a:tr>
              <a:tr h="532997">
                <a:tc gridSpan="3"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</a:rPr>
                        <a:t>Register at MyACT.org</a:t>
                      </a:r>
                    </a:p>
                  </a:txBody>
                  <a:tcPr marL="143602" marR="143602" marT="71801" marB="718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</a:rPr>
                        <a:t>Register at SATsuite.collegeboard.org</a:t>
                      </a:r>
                    </a:p>
                  </a:txBody>
                  <a:tcPr marL="143602" marR="143602" marT="71801" marB="718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4973551"/>
                  </a:ext>
                </a:extLst>
              </a:tr>
              <a:tr h="738767"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Test Date</a:t>
                      </a:r>
                      <a:endParaRPr lang="en-US" sz="2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7702" marR="107702" marT="1495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Registration Deadline</a:t>
                      </a:r>
                      <a:endParaRPr lang="en-US" sz="2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7702" marR="107702" marT="1495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Scores Available</a:t>
                      </a:r>
                      <a:endParaRPr lang="en-US" sz="2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7702" marR="107702" marT="1495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Test Date</a:t>
                      </a:r>
                      <a:endParaRPr lang="en-US" sz="2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7702" marR="107702" marT="1495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Registration Deadline</a:t>
                      </a:r>
                      <a:endParaRPr lang="en-US" sz="2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7702" marR="107702" marT="1495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Scores Available</a:t>
                      </a:r>
                      <a:endParaRPr lang="en-US" sz="2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7702" marR="107702" marT="1495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0169313"/>
                  </a:ext>
                </a:extLst>
              </a:tr>
              <a:tr h="815722"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February 11</a:t>
                      </a:r>
                      <a:r>
                        <a:rPr lang="en-US" sz="1800" b="0" i="0" u="none" strike="noStrike" baseline="300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7702" marR="107702" marT="1495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January 6</a:t>
                      </a:r>
                      <a:r>
                        <a:rPr lang="en-US" sz="1800" b="0" i="0" u="none" strike="noStrike" baseline="300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US" sz="1800" b="0" i="0" u="none" strike="noStrike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7702" marR="107702" marT="1495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TBD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7702" marR="107702" marT="1495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March 11</a:t>
                      </a:r>
                      <a:r>
                        <a:rPr lang="en-US" sz="1800" b="0" i="0" u="none" strike="noStrike" baseline="300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US" sz="1800" b="0" i="0" u="none" strike="noStrike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7702" marR="107702" marT="1495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February 10</a:t>
                      </a:r>
                      <a:r>
                        <a:rPr lang="en-US" sz="1800" b="0" i="0" u="none" strike="noStrike" baseline="300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US" sz="1800" b="0" i="0" u="none" strike="noStrike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7702" marR="107702" marT="1495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March 24</a:t>
                      </a:r>
                      <a:r>
                        <a:rPr lang="en-US" sz="1800" b="0" i="0" u="none" strike="noStrike" baseline="300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US" sz="1800" b="0" i="0" u="none" strike="noStrike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7702" marR="107702" marT="1495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9165408"/>
                  </a:ext>
                </a:extLst>
              </a:tr>
              <a:tr h="686832"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April 15</a:t>
                      </a:r>
                      <a:r>
                        <a:rPr lang="en-US" sz="1800" b="0" i="0" u="none" strike="noStrike" baseline="300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US" sz="1800" b="0" i="0" u="none" strike="noStrike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7702" marR="107702" marT="1495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March 10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7702" marR="107702" marT="1495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TBD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7702" marR="107702" marT="1495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May 6</a:t>
                      </a:r>
                      <a:r>
                        <a:rPr lang="en-US" sz="1800" b="0" i="0" u="none" strike="noStrike" baseline="300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US" sz="1800" b="0" i="0" u="none" strike="noStrike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7702" marR="107702" marT="1495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April 25</a:t>
                      </a:r>
                      <a:r>
                        <a:rPr lang="en-US" sz="1800" b="0" i="0" u="none" strike="noStrike" baseline="300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US" sz="1800" b="0" i="0" u="none" strike="noStrike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7702" marR="107702" marT="1495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May 19</a:t>
                      </a:r>
                      <a:r>
                        <a:rPr lang="en-US" sz="1800" b="0" i="0" u="none" strike="noStrike" baseline="300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US" sz="1800" b="0" i="0" u="none" strike="noStrike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7702" marR="107702" marT="1495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6321270"/>
                  </a:ext>
                </a:extLst>
              </a:tr>
              <a:tr h="686832"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June 10</a:t>
                      </a:r>
                      <a:r>
                        <a:rPr lang="en-US" sz="1800" b="0" i="0" u="none" strike="noStrike" baseline="300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US" sz="1800" b="0" i="0" u="none" strike="noStrike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7702" marR="107702" marT="1495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May 15</a:t>
                      </a:r>
                      <a:r>
                        <a:rPr lang="en-US" sz="1800" b="0" i="0" u="none" strike="noStrike" baseline="300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US" sz="1800" b="0" i="0" u="none" strike="noStrike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7702" marR="107702" marT="1495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TBD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7702" marR="107702" marT="1495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June 3</a:t>
                      </a:r>
                      <a:r>
                        <a:rPr lang="en-US" sz="1800" b="0" i="0" u="none" strike="noStrike" baseline="300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rd</a:t>
                      </a:r>
                      <a:r>
                        <a:rPr lang="en-US" sz="1800" b="0" i="0" u="none" strike="noStrike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7702" marR="107702" marT="1495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May 23</a:t>
                      </a:r>
                      <a:r>
                        <a:rPr lang="en-US" sz="1800" b="0" i="0" u="none" strike="noStrike" baseline="300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rd</a:t>
                      </a:r>
                      <a:r>
                        <a:rPr lang="en-US" sz="1800" b="0" i="0" u="none" strike="noStrike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7702" marR="107702" marT="1495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TBD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7702" marR="107702" marT="1495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2394381"/>
                  </a:ext>
                </a:extLst>
              </a:tr>
              <a:tr h="686832"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July 15</a:t>
                      </a:r>
                      <a:r>
                        <a:rPr lang="en-US" sz="1800" b="0" i="0" u="none" strike="noStrike" baseline="300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US" sz="1800" b="0" i="0" u="none" strike="noStrike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7702" marR="107702" marT="1495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June 16</a:t>
                      </a:r>
                      <a:r>
                        <a:rPr lang="en-US" sz="1800" b="0" i="0" u="none" strike="noStrike" baseline="300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US" sz="1800" b="0" i="0" u="none" strike="noStrike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7702" marR="107702" marT="1495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TBD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7702" marR="107702" marT="1495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August 26</a:t>
                      </a:r>
                      <a:r>
                        <a:rPr lang="en-US" sz="1800" b="0" i="0" u="none" strike="noStrike" baseline="300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th* 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7702" marR="107702" marT="1495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July 28</a:t>
                      </a:r>
                      <a:r>
                        <a:rPr lang="en-US" sz="1800" b="0" i="0" u="none" strike="noStrike" baseline="300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th* 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7702" marR="107702" marT="1495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TBD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7702" marR="107702" marT="1495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20711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40568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17B04-E3EF-5786-2D51-B34AC5A7C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537209"/>
            <a:ext cx="10178322" cy="982981"/>
          </a:xfrm>
          <a:noFill/>
        </p:spPr>
        <p:txBody>
          <a:bodyPr>
            <a:noAutofit/>
          </a:bodyPr>
          <a:lstStyle/>
          <a:p>
            <a:r>
              <a:rPr lang="en-US" sz="5400" b="1">
                <a:solidFill>
                  <a:srgbClr val="C00000"/>
                </a:solidFill>
                <a:latin typeface="KG Blank Space Solid" panose="02000000000000000000" pitchFamily="2" charset="77"/>
              </a:rPr>
              <a:t>FEE WAIVERS</a:t>
            </a:r>
            <a:br>
              <a:rPr lang="en-US" sz="5400" b="1">
                <a:solidFill>
                  <a:srgbClr val="C00000"/>
                </a:solidFill>
                <a:latin typeface="KG Blank Space Solid" panose="02000000000000000000" pitchFamily="2" charset="77"/>
              </a:rPr>
            </a:br>
            <a:endParaRPr lang="en-US" sz="4800">
              <a:solidFill>
                <a:srgbClr val="C00000"/>
              </a:solidFill>
              <a:latin typeface="KG Blank Space Solid" panose="02000000000000000000" pitchFamily="2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5ABED0-A975-453E-21C9-54FE7BFD47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341120"/>
            <a:ext cx="10178322" cy="5082541"/>
          </a:xfrm>
        </p:spPr>
        <p:txBody>
          <a:bodyPr>
            <a:normAutofit fontScale="92500" lnSpcReduction="10000"/>
          </a:bodyPr>
          <a:lstStyle/>
          <a:p>
            <a:pPr>
              <a:buClr>
                <a:schemeClr val="tx1"/>
              </a:buClr>
              <a:buSzPct val="110000"/>
            </a:pPr>
            <a:r>
              <a:rPr lang="en-US" sz="2800">
                <a:solidFill>
                  <a:schemeClr val="tx1"/>
                </a:solidFill>
                <a:latin typeface="Century Gothic" panose="020B0502020202020204" pitchFamily="34" charset="0"/>
              </a:rPr>
              <a:t>Students </a:t>
            </a:r>
            <a:r>
              <a:rPr lang="en-US" sz="2800" b="1">
                <a:solidFill>
                  <a:schemeClr val="tx1"/>
                </a:solidFill>
                <a:latin typeface="Century Gothic" panose="020B0502020202020204" pitchFamily="34" charset="0"/>
              </a:rPr>
              <a:t>must </a:t>
            </a:r>
            <a:r>
              <a:rPr lang="en-US" sz="2800">
                <a:solidFill>
                  <a:schemeClr val="tx1"/>
                </a:solidFill>
                <a:latin typeface="Century Gothic" panose="020B0502020202020204" pitchFamily="34" charset="0"/>
              </a:rPr>
              <a:t>complete the MDCPS income survey: </a:t>
            </a:r>
            <a:r>
              <a:rPr lang="en-US" sz="2600" err="1">
                <a:solidFill>
                  <a:srgbClr val="C00000"/>
                </a:solidFill>
                <a:latin typeface="KG Blank Space Solid" panose="020B0604020202020204" charset="0"/>
              </a:rPr>
              <a:t>incomesurvey.dadeschools.net</a:t>
            </a:r>
            <a:endParaRPr lang="en-US" sz="2600">
              <a:solidFill>
                <a:srgbClr val="C00000"/>
              </a:solidFill>
              <a:latin typeface="KG Blank Space Solid" panose="020B0604020202020204" charset="0"/>
            </a:endParaRPr>
          </a:p>
          <a:p>
            <a:pPr>
              <a:buClr>
                <a:schemeClr val="tx1"/>
              </a:buClr>
              <a:buSzPct val="110000"/>
            </a:pPr>
            <a:r>
              <a:rPr lang="en-US" sz="2800">
                <a:solidFill>
                  <a:schemeClr val="tx1"/>
                </a:solidFill>
                <a:latin typeface="Century Gothic" panose="020B0502020202020204" pitchFamily="34" charset="0"/>
              </a:rPr>
              <a:t>If they are on </a:t>
            </a:r>
            <a:r>
              <a:rPr lang="en-US" sz="2800" b="1">
                <a:solidFill>
                  <a:schemeClr val="tx1"/>
                </a:solidFill>
                <a:latin typeface="Century Gothic" panose="020B0502020202020204" pitchFamily="34" charset="0"/>
              </a:rPr>
              <a:t>free or reduced lunch</a:t>
            </a:r>
            <a:r>
              <a:rPr lang="en-US" sz="280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US" sz="2800" b="1">
                <a:solidFill>
                  <a:schemeClr val="tx1"/>
                </a:solidFill>
                <a:latin typeface="Century Gothic" panose="020B0502020202020204" pitchFamily="34" charset="0"/>
              </a:rPr>
              <a:t>or meet other eligibility requirements, </a:t>
            </a:r>
            <a:r>
              <a:rPr lang="en-US" sz="2800">
                <a:solidFill>
                  <a:schemeClr val="tx1"/>
                </a:solidFill>
                <a:latin typeface="Century Gothic" panose="020B0502020202020204" pitchFamily="34" charset="0"/>
              </a:rPr>
              <a:t>they qualify for the following: </a:t>
            </a:r>
          </a:p>
          <a:p>
            <a:pPr lvl="1">
              <a:buClr>
                <a:schemeClr val="tx1"/>
              </a:buClr>
              <a:buSzPct val="70000"/>
              <a:buFont typeface="Wingdings" pitchFamily="2" charset="2"/>
              <a:buChar char="§"/>
            </a:pPr>
            <a:r>
              <a:rPr lang="en-US" sz="2800">
                <a:solidFill>
                  <a:schemeClr val="tx1"/>
                </a:solidFill>
                <a:latin typeface="Century Gothic" panose="020B0502020202020204" pitchFamily="34" charset="0"/>
              </a:rPr>
              <a:t>4 ACT test waivers</a:t>
            </a:r>
          </a:p>
          <a:p>
            <a:pPr lvl="1">
              <a:buClr>
                <a:schemeClr val="tx1"/>
              </a:buClr>
              <a:buSzPct val="70000"/>
              <a:buFont typeface="Wingdings" pitchFamily="2" charset="2"/>
              <a:buChar char="§"/>
            </a:pPr>
            <a:r>
              <a:rPr lang="en-US" sz="2800">
                <a:solidFill>
                  <a:schemeClr val="tx1"/>
                </a:solidFill>
                <a:latin typeface="Century Gothic" panose="020B0502020202020204" pitchFamily="34" charset="0"/>
              </a:rPr>
              <a:t>2  SAT test fee waivers</a:t>
            </a:r>
          </a:p>
          <a:p>
            <a:pPr lvl="1">
              <a:buClr>
                <a:schemeClr val="tx1"/>
              </a:buClr>
              <a:buSzPct val="70000"/>
              <a:buFont typeface="Wingdings" pitchFamily="2" charset="2"/>
              <a:buChar char="§"/>
            </a:pPr>
            <a:r>
              <a:rPr lang="en-US" sz="2800">
                <a:solidFill>
                  <a:schemeClr val="tx1"/>
                </a:solidFill>
                <a:latin typeface="Century Gothic" panose="020B0502020202020204" pitchFamily="34" charset="0"/>
              </a:rPr>
              <a:t>4 College Board - College Application Fee Waivers…access these via College Board account</a:t>
            </a:r>
          </a:p>
          <a:p>
            <a:pPr lvl="1">
              <a:buClr>
                <a:schemeClr val="tx1"/>
              </a:buClr>
              <a:buSzPct val="70000"/>
              <a:buFont typeface="Wingdings" pitchFamily="2" charset="2"/>
              <a:buChar char="§"/>
            </a:pPr>
            <a:r>
              <a:rPr lang="en-US" sz="2800">
                <a:solidFill>
                  <a:schemeClr val="tx1"/>
                </a:solidFill>
                <a:latin typeface="Century Gothic" panose="020B0502020202020204" pitchFamily="34" charset="0"/>
              </a:rPr>
              <a:t>4 ACT College Application Fee Waivers </a:t>
            </a:r>
          </a:p>
          <a:p>
            <a:pPr lvl="1">
              <a:buClr>
                <a:schemeClr val="tx1"/>
              </a:buClr>
              <a:buSzPct val="70000"/>
              <a:buFont typeface="Wingdings" pitchFamily="2" charset="2"/>
              <a:buChar char="§"/>
            </a:pPr>
            <a:r>
              <a:rPr lang="en-US" sz="2800">
                <a:solidFill>
                  <a:schemeClr val="tx1"/>
                </a:solidFill>
                <a:latin typeface="Century Gothic" panose="020B0502020202020204" pitchFamily="34" charset="0"/>
              </a:rPr>
              <a:t>Scoir Application fee waivers</a:t>
            </a:r>
          </a:p>
          <a:p>
            <a:pPr>
              <a:buClr>
                <a:schemeClr val="tx1"/>
              </a:buClr>
              <a:buSzPct val="100000"/>
            </a:pPr>
            <a:r>
              <a:rPr lang="en-US" sz="2800">
                <a:solidFill>
                  <a:schemeClr val="tx1"/>
                </a:solidFill>
                <a:latin typeface="Century Gothic" panose="020B0502020202020204" pitchFamily="34" charset="0"/>
              </a:rPr>
              <a:t>Testing waivers used during junior year count</a:t>
            </a:r>
          </a:p>
          <a:p>
            <a:pPr>
              <a:buClr>
                <a:schemeClr val="tx1"/>
              </a:buClr>
              <a:buSzPct val="110000"/>
            </a:pPr>
            <a:endParaRPr lang="en-US" sz="2400">
              <a:solidFill>
                <a:srgbClr val="C00000"/>
              </a:solidFill>
              <a:latin typeface="KG Blank Space Solid" panose="02000000000000000000" pitchFamily="2" charset="77"/>
            </a:endParaRPr>
          </a:p>
          <a:p>
            <a:pPr>
              <a:buClr>
                <a:schemeClr val="tx1"/>
              </a:buClr>
              <a:buSzPct val="110000"/>
            </a:pPr>
            <a:endParaRPr lang="en-US" sz="2400">
              <a:solidFill>
                <a:srgbClr val="C00000"/>
              </a:solidFill>
              <a:latin typeface="KG Blank Space Solid" panose="02000000000000000000" pitchFamily="2" charset="77"/>
            </a:endParaRPr>
          </a:p>
          <a:p>
            <a:pPr marL="0" indent="0">
              <a:buClr>
                <a:schemeClr val="tx1"/>
              </a:buClr>
              <a:buSzPct val="110000"/>
              <a:buNone/>
            </a:pPr>
            <a:endParaRPr lang="en-US"/>
          </a:p>
          <a:p>
            <a:pPr marL="0" indent="0">
              <a:buClr>
                <a:schemeClr val="tx1"/>
              </a:buClr>
              <a:buSzPct val="110000"/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3723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17B04-E3EF-5786-2D51-B34AC5A7C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537209"/>
            <a:ext cx="10178322" cy="1337307"/>
          </a:xfrm>
          <a:solidFill>
            <a:srgbClr val="DDDDDD"/>
          </a:solidFill>
        </p:spPr>
        <p:txBody>
          <a:bodyPr>
            <a:noAutofit/>
          </a:bodyPr>
          <a:lstStyle/>
          <a:p>
            <a:r>
              <a:rPr lang="en-US" sz="4400" b="1">
                <a:solidFill>
                  <a:srgbClr val="C00000"/>
                </a:solidFill>
                <a:latin typeface="KG Blank Space Solid" panose="02000000000000000000" pitchFamily="2" charset="77"/>
              </a:rPr>
              <a:t>Typical application checklist</a:t>
            </a:r>
            <a:endParaRPr lang="en-US" sz="4000">
              <a:solidFill>
                <a:srgbClr val="C00000"/>
              </a:solidFill>
              <a:latin typeface="KG Blank Space Solid" panose="02000000000000000000" pitchFamily="2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5ABED0-A975-453E-21C9-54FE7BFD47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183127"/>
            <a:ext cx="10178322" cy="4005075"/>
          </a:xfrm>
        </p:spPr>
        <p:txBody>
          <a:bodyPr>
            <a:normAutofit fontScale="92500" lnSpcReduction="10000"/>
          </a:bodyPr>
          <a:lstStyle/>
          <a:p>
            <a:pPr>
              <a:buClr>
                <a:schemeClr val="tx1"/>
              </a:buClr>
              <a:buSzPct val="110000"/>
              <a:buFont typeface="Wingdings" pitchFamily="2" charset="2"/>
              <a:buChar char="q"/>
            </a:pPr>
            <a:r>
              <a:rPr lang="en-US" sz="2800">
                <a:solidFill>
                  <a:schemeClr val="tx1"/>
                </a:solidFill>
                <a:latin typeface="Century Gothic" panose="020B0502020202020204" pitchFamily="34" charset="0"/>
              </a:rPr>
              <a:t> Application (College Website or Common App)</a:t>
            </a:r>
          </a:p>
          <a:p>
            <a:pPr>
              <a:buClr>
                <a:schemeClr val="tx1"/>
              </a:buClr>
              <a:buSzPct val="110000"/>
              <a:buFont typeface="Wingdings" pitchFamily="2" charset="2"/>
              <a:buChar char="q"/>
            </a:pPr>
            <a:r>
              <a:rPr lang="en-US" sz="2800">
                <a:solidFill>
                  <a:schemeClr val="tx1"/>
                </a:solidFill>
                <a:latin typeface="Century Gothic" panose="020B0502020202020204" pitchFamily="34" charset="0"/>
              </a:rPr>
              <a:t> Transcript or SSAR </a:t>
            </a:r>
          </a:p>
          <a:p>
            <a:pPr>
              <a:buClr>
                <a:schemeClr val="tx1"/>
              </a:buClr>
              <a:buSzPct val="110000"/>
              <a:buFont typeface="Wingdings" pitchFamily="2" charset="2"/>
              <a:buChar char="q"/>
            </a:pPr>
            <a:r>
              <a:rPr lang="en-US" sz="2800">
                <a:solidFill>
                  <a:schemeClr val="tx1"/>
                </a:solidFill>
                <a:latin typeface="Century Gothic" panose="020B0502020202020204" pitchFamily="34" charset="0"/>
              </a:rPr>
              <a:t> Application fee or fee waiver </a:t>
            </a:r>
          </a:p>
          <a:p>
            <a:pPr>
              <a:buClr>
                <a:schemeClr val="tx1"/>
              </a:buClr>
              <a:buSzPct val="110000"/>
              <a:buFont typeface="Wingdings" pitchFamily="2" charset="2"/>
              <a:buChar char="q"/>
            </a:pPr>
            <a:r>
              <a:rPr lang="en-US" sz="2800">
                <a:solidFill>
                  <a:schemeClr val="tx1"/>
                </a:solidFill>
                <a:latin typeface="Century Gothic" panose="020B0502020202020204" pitchFamily="34" charset="0"/>
              </a:rPr>
              <a:t> SAT/ACT scores (some colleges are test optional or test flexible)</a:t>
            </a:r>
          </a:p>
          <a:p>
            <a:pPr>
              <a:buClr>
                <a:schemeClr val="tx1"/>
              </a:buClr>
              <a:buSzPct val="110000"/>
              <a:buFont typeface="Wingdings" pitchFamily="2" charset="2"/>
              <a:buChar char="q"/>
            </a:pPr>
            <a:r>
              <a:rPr lang="en-US" sz="2800">
                <a:solidFill>
                  <a:schemeClr val="tx1"/>
                </a:solidFill>
                <a:latin typeface="Century Gothic" panose="020B0502020202020204" pitchFamily="34" charset="0"/>
              </a:rPr>
              <a:t> Letters of recommendation from teachers/counselors</a:t>
            </a:r>
          </a:p>
          <a:p>
            <a:pPr>
              <a:buClr>
                <a:schemeClr val="tx1"/>
              </a:buClr>
              <a:buSzPct val="110000"/>
              <a:buFont typeface="Wingdings" pitchFamily="2" charset="2"/>
              <a:buChar char="q"/>
            </a:pPr>
            <a:r>
              <a:rPr lang="en-US" sz="2800">
                <a:solidFill>
                  <a:schemeClr val="tx1"/>
                </a:solidFill>
                <a:latin typeface="Century Gothic" panose="020B0502020202020204" pitchFamily="34" charset="0"/>
              </a:rPr>
              <a:t> Essay/supplemental essay(s) and short answers</a:t>
            </a:r>
          </a:p>
          <a:p>
            <a:pPr>
              <a:buClr>
                <a:schemeClr val="tx1"/>
              </a:buClr>
              <a:buSzPct val="110000"/>
              <a:buFont typeface="Wingdings" pitchFamily="2" charset="2"/>
              <a:buChar char="q"/>
            </a:pPr>
            <a:r>
              <a:rPr lang="en-US" sz="2800">
                <a:solidFill>
                  <a:schemeClr val="tx1"/>
                </a:solidFill>
                <a:latin typeface="Century Gothic" panose="020B0502020202020204" pitchFamily="34" charset="0"/>
              </a:rPr>
              <a:t> Copy of other required documentation (ex. FL residency)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4732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26EAF-978C-BF87-254F-18D4BC2F7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9881" y="628650"/>
            <a:ext cx="6472237" cy="685800"/>
          </a:xfrm>
          <a:solidFill>
            <a:srgbClr val="C00000"/>
          </a:solidFill>
        </p:spPr>
        <p:txBody>
          <a:bodyPr>
            <a:noAutofit/>
          </a:bodyPr>
          <a:lstStyle/>
          <a:p>
            <a:pPr algn="ctr"/>
            <a:r>
              <a:rPr lang="en-US" sz="5400" cap="none">
                <a:solidFill>
                  <a:schemeClr val="bg1"/>
                </a:solidFill>
                <a:latin typeface="KG Blank Space Solid" panose="02000000000000000000" pitchFamily="2" charset="77"/>
              </a:rPr>
              <a:t>FINANCIAL AID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4EC81D2-9F63-7BED-A69F-9636E3299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9881" y="1503767"/>
            <a:ext cx="6472237" cy="848815"/>
          </a:xfrm>
          <a:solidFill>
            <a:srgbClr val="DDDDDD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>
                <a:solidFill>
                  <a:schemeClr val="tx1"/>
                </a:solidFill>
                <a:latin typeface="Century Gothic" panose="020B0502020202090204" pitchFamily="34" charset="0"/>
                <a:cs typeface="Calibri" panose="020F0502020204030204" pitchFamily="34" charset="0"/>
              </a:rPr>
              <a:t>APPLICATIONS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9AB9A3-7617-1470-EC03-65E9A1015622}"/>
              </a:ext>
            </a:extLst>
          </p:cNvPr>
          <p:cNvSpPr txBox="1"/>
          <p:nvPr/>
        </p:nvSpPr>
        <p:spPr>
          <a:xfrm>
            <a:off x="1797062" y="2674940"/>
            <a:ext cx="964625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KG Blank Space Solid" panose="02000000000000000000" pitchFamily="2" charset="77"/>
              </a:rPr>
              <a:t>FAFSA (federal aid): </a:t>
            </a:r>
            <a:r>
              <a:rPr lang="en-US" sz="2800">
                <a:highlight>
                  <a:srgbClr val="FFFF00"/>
                </a:highlight>
                <a:latin typeface="Century Gothic" panose="020B0502020202020204" pitchFamily="34" charset="0"/>
              </a:rPr>
              <a:t>opens October of SENIOR YEAR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>
                <a:latin typeface="Century Gothic" panose="020B0502020202090204" pitchFamily="34" charset="0"/>
              </a:rPr>
              <a:t>EVERYONE MUST APPLY! </a:t>
            </a:r>
            <a:r>
              <a:rPr lang="en-US" sz="2800">
                <a:latin typeface="Century Gothic" panose="020B0502020202090204" pitchFamily="34" charset="0"/>
              </a:rPr>
              <a:t>Even if you think you won’t receive aid.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>
                <a:latin typeface="Century Gothic" panose="020B0502020202090204" pitchFamily="34" charset="0"/>
              </a:rPr>
              <a:t>This is the first step to receiving ANY kind of scholarship</a:t>
            </a:r>
          </a:p>
          <a:p>
            <a:r>
              <a:rPr lang="en-US" sz="2800">
                <a:latin typeface="KG Blank Space Solid" panose="02000000000000000000" pitchFamily="2" charset="77"/>
              </a:rPr>
              <a:t>FFAA (state aid): </a:t>
            </a:r>
            <a:r>
              <a:rPr lang="en-US" sz="2800">
                <a:highlight>
                  <a:srgbClr val="FFFF00"/>
                </a:highlight>
                <a:latin typeface="Century Gothic" panose="020B0502020202020204" pitchFamily="34" charset="0"/>
              </a:rPr>
              <a:t>opens October of SENIOR YEAR</a:t>
            </a:r>
            <a:endParaRPr lang="en-US" sz="2800">
              <a:latin typeface="KG Blank Space Solid" panose="02000000000000000000" pitchFamily="2" charset="77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>
                <a:latin typeface="Century Gothic" panose="020B0502020202020204" pitchFamily="34" charset="0"/>
              </a:rPr>
              <a:t>Bright Futures Application</a:t>
            </a:r>
          </a:p>
          <a:p>
            <a:r>
              <a:rPr lang="en-US" sz="2800" b="1">
                <a:latin typeface="KG Blank Space Solid" panose="02000000000000000000" pitchFamily="2" charset="77"/>
              </a:rPr>
              <a:t>CSS Profile: </a:t>
            </a:r>
            <a:r>
              <a:rPr lang="en-US" sz="2800">
                <a:latin typeface="Century Gothic" panose="020B0502020202020204" pitchFamily="34" charset="0"/>
              </a:rPr>
              <a:t>only some schools require it</a:t>
            </a:r>
          </a:p>
          <a:p>
            <a:endParaRPr lang="en-US" sz="2800">
              <a:latin typeface="KG Blank Space Solid" panose="02000000000000000000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098193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DA3C3F4-6059-744F-2395-4491F54DEA26}"/>
              </a:ext>
            </a:extLst>
          </p:cNvPr>
          <p:cNvSpPr txBox="1"/>
          <p:nvPr/>
        </p:nvSpPr>
        <p:spPr>
          <a:xfrm>
            <a:off x="0" y="2423160"/>
            <a:ext cx="47205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>
                <a:solidFill>
                  <a:schemeClr val="bg1"/>
                </a:solidFill>
                <a:latin typeface="KG Blank Space Solid" panose="02000000000000000000" pitchFamily="2" charset="77"/>
              </a:rPr>
              <a:t>SCHOLARSHIPS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30B8D1-1FF2-297A-3A26-CFC6EAD43AB0}"/>
              </a:ext>
            </a:extLst>
          </p:cNvPr>
          <p:cNvSpPr txBox="1"/>
          <p:nvPr/>
        </p:nvSpPr>
        <p:spPr>
          <a:xfrm>
            <a:off x="702945" y="3665400"/>
            <a:ext cx="3314700" cy="138499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sz="2800" cap="none">
                <a:solidFill>
                  <a:schemeClr val="bg1"/>
                </a:solidFill>
                <a:latin typeface="KG Blank Space Solid" panose="02000000000000000000" pitchFamily="2" charset="77"/>
              </a:rPr>
              <a:t>1. Institutional</a:t>
            </a:r>
            <a:br>
              <a:rPr lang="en-US" sz="2800" cap="none">
                <a:solidFill>
                  <a:schemeClr val="bg1"/>
                </a:solidFill>
                <a:latin typeface="KG Blank Space Solid" panose="02000000000000000000" pitchFamily="2" charset="77"/>
              </a:rPr>
            </a:br>
            <a:r>
              <a:rPr lang="en-US" sz="2800" cap="none">
                <a:solidFill>
                  <a:schemeClr val="bg1"/>
                </a:solidFill>
                <a:latin typeface="KG Blank Space Solid" panose="02000000000000000000" pitchFamily="2" charset="77"/>
              </a:rPr>
              <a:t>2. State</a:t>
            </a:r>
            <a:br>
              <a:rPr lang="en-US" sz="2800" cap="none">
                <a:solidFill>
                  <a:schemeClr val="bg1"/>
                </a:solidFill>
                <a:latin typeface="KG Blank Space Solid" panose="02000000000000000000" pitchFamily="2" charset="77"/>
              </a:rPr>
            </a:br>
            <a:r>
              <a:rPr lang="en-US" sz="2800" cap="none">
                <a:solidFill>
                  <a:schemeClr val="bg1"/>
                </a:solidFill>
                <a:latin typeface="KG Blank Space Solid" panose="02000000000000000000" pitchFamily="2" charset="77"/>
              </a:rPr>
              <a:t>3. Private </a:t>
            </a:r>
            <a:endParaRPr lang="en-US" sz="280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3FB1533-2302-B475-3DAC-069199A4A1A0}"/>
              </a:ext>
            </a:extLst>
          </p:cNvPr>
          <p:cNvSpPr txBox="1">
            <a:spLocks/>
          </p:cNvSpPr>
          <p:nvPr/>
        </p:nvSpPr>
        <p:spPr>
          <a:xfrm>
            <a:off x="5201602" y="1172838"/>
            <a:ext cx="6287453" cy="498512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>
                <a:solidFill>
                  <a:schemeClr val="tx1"/>
                </a:solidFill>
                <a:latin typeface="Century Gothic" panose="020B0502020202020204" pitchFamily="34" charset="0"/>
              </a:rPr>
              <a:t>Students must </a:t>
            </a:r>
            <a:r>
              <a:rPr lang="en-US" sz="3200" b="1">
                <a:solidFill>
                  <a:schemeClr val="tx1"/>
                </a:solidFill>
                <a:latin typeface="KG Blank Space Solid" panose="02000000000000000000" pitchFamily="2" charset="77"/>
              </a:rPr>
              <a:t>SEARCH</a:t>
            </a:r>
            <a:r>
              <a:rPr lang="en-US" sz="3200">
                <a:solidFill>
                  <a:schemeClr val="tx1"/>
                </a:solidFill>
                <a:latin typeface="Century Gothic" panose="020B0502020202020204" pitchFamily="34" charset="0"/>
              </a:rPr>
              <a:t> and </a:t>
            </a:r>
            <a:r>
              <a:rPr lang="en-US" sz="3200" b="1">
                <a:solidFill>
                  <a:schemeClr val="tx1"/>
                </a:solidFill>
                <a:latin typeface="KG Blank Space Solid" panose="02000000000000000000" pitchFamily="2" charset="77"/>
              </a:rPr>
              <a:t>APPLY</a:t>
            </a:r>
            <a:r>
              <a:rPr lang="en-US" sz="3200">
                <a:solidFill>
                  <a:schemeClr val="tx1"/>
                </a:solidFill>
                <a:latin typeface="KG Blank Space Solid" panose="02000000000000000000" pitchFamily="2" charset="77"/>
              </a:rPr>
              <a:t> </a:t>
            </a:r>
            <a:r>
              <a:rPr lang="en-US" sz="3200">
                <a:solidFill>
                  <a:schemeClr val="tx1"/>
                </a:solidFill>
                <a:latin typeface="Century Gothic" panose="020B0502020202020204" pitchFamily="34" charset="0"/>
              </a:rPr>
              <a:t>for scholarships</a:t>
            </a:r>
          </a:p>
          <a:p>
            <a:r>
              <a:rPr lang="en-US" sz="3200">
                <a:solidFill>
                  <a:schemeClr val="tx1"/>
                </a:solidFill>
                <a:latin typeface="Century Gothic" panose="020B0502020202020204" pitchFamily="34" charset="0"/>
              </a:rPr>
              <a:t>Check CAP Corner on Cavs Connect </a:t>
            </a:r>
            <a:r>
              <a:rPr lang="en-US" sz="3200" b="1">
                <a:solidFill>
                  <a:schemeClr val="tx1"/>
                </a:solidFill>
                <a:latin typeface="KG Blank Space Solid" panose="02000000000000000000" pitchFamily="2" charset="77"/>
              </a:rPr>
              <a:t>FREQUENTLY</a:t>
            </a:r>
          </a:p>
          <a:p>
            <a:r>
              <a:rPr lang="en-US" sz="3200">
                <a:solidFill>
                  <a:schemeClr val="tx1"/>
                </a:solidFill>
                <a:latin typeface="Century Gothic" panose="020B0502020202020204" pitchFamily="34" charset="0"/>
              </a:rPr>
              <a:t>Check each university’s website for scholarships</a:t>
            </a:r>
          </a:p>
          <a:p>
            <a:pPr lvl="1">
              <a:buFont typeface="Wingdings" pitchFamily="2" charset="2"/>
              <a:buChar char="§"/>
            </a:pPr>
            <a:r>
              <a:rPr lang="en-US" sz="3000">
                <a:solidFill>
                  <a:schemeClr val="tx1"/>
                </a:solidFill>
                <a:latin typeface="Century Gothic" panose="020B0502020202020204" pitchFamily="34" charset="0"/>
              </a:rPr>
              <a:t>Look at specific qualifications, deadlines, and requirements</a:t>
            </a:r>
          </a:p>
          <a:p>
            <a:endParaRPr lang="en-US" sz="3200">
              <a:solidFill>
                <a:schemeClr val="tx1"/>
              </a:solidFill>
              <a:latin typeface="KG Blank Space Solid" panose="02000000000000000000" pitchFamily="2" charset="77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65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3DEA7-BB06-7BF2-0C24-FB7458218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839" y="284141"/>
            <a:ext cx="10178322" cy="1492132"/>
          </a:xfrm>
        </p:spPr>
        <p:txBody>
          <a:bodyPr>
            <a:normAutofit/>
          </a:bodyPr>
          <a:lstStyle/>
          <a:p>
            <a:r>
              <a:rPr lang="en-US" sz="8800" b="1">
                <a:solidFill>
                  <a:srgbClr val="C00000"/>
                </a:solidFill>
                <a:latin typeface="KG Blank Space Solid" panose="02000000000000000000" pitchFamily="2" charset="77"/>
              </a:rPr>
              <a:t>SCOIR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F808A-F91D-A5FC-B7B8-9CE976F82A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85245" y="415934"/>
            <a:ext cx="6377650" cy="96127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b="1">
                <a:solidFill>
                  <a:schemeClr val="tx1"/>
                </a:solidFill>
                <a:latin typeface="Century Gothic" panose="020B0502020202090204" pitchFamily="34" charset="0"/>
              </a:rPr>
              <a:t>your place for all your information &amp; needs for college. </a:t>
            </a:r>
          </a:p>
        </p:txBody>
      </p:sp>
      <p:pic>
        <p:nvPicPr>
          <p:cNvPr id="6" name="Content Placeholder 5" descr="Graphical user interface, application, website&#10;&#10;Description automatically generated">
            <a:extLst>
              <a:ext uri="{FF2B5EF4-FFF2-40B4-BE49-F238E27FC236}">
                <a16:creationId xmlns:a16="http://schemas.microsoft.com/office/drawing/2014/main" id="{53A5B8F6-A4F5-126F-DBAD-9926E344EB1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078741" y="1642604"/>
            <a:ext cx="8034518" cy="3854239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316A3A6-675E-9C8C-9BA2-BE5FE6C3463F}"/>
              </a:ext>
            </a:extLst>
          </p:cNvPr>
          <p:cNvSpPr txBox="1"/>
          <p:nvPr/>
        </p:nvSpPr>
        <p:spPr>
          <a:xfrm>
            <a:off x="1710965" y="5580003"/>
            <a:ext cx="925974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>
                <a:solidFill>
                  <a:schemeClr val="tx1"/>
                </a:solidFill>
                <a:highlight>
                  <a:srgbClr val="FFFF00"/>
                </a:highlight>
                <a:latin typeface="KG Blank Space Solid" panose="020B0604020202020204" charset="0"/>
              </a:rPr>
              <a:t>EVERY STUDENT NEEDS TO REGISTER THEIR SCOIR ACCOUNT!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53F42C56-78C7-C1F1-C18C-648C96460841}"/>
                  </a:ext>
                </a:extLst>
              </p14:cNvPr>
              <p14:cNvContentPartPr/>
              <p14:nvPr/>
            </p14:nvContentPartPr>
            <p14:xfrm>
              <a:off x="3489483" y="2867598"/>
              <a:ext cx="1175040" cy="352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53F42C56-78C7-C1F1-C18C-648C9646084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53494" y="2831598"/>
                <a:ext cx="1246658" cy="10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3DD1F42C-6B2C-3BEB-142D-C6CBEC255308}"/>
                  </a:ext>
                </a:extLst>
              </p14:cNvPr>
              <p14:cNvContentPartPr/>
              <p14:nvPr/>
            </p14:nvContentPartPr>
            <p14:xfrm>
              <a:off x="7977603" y="3279078"/>
              <a:ext cx="297720" cy="187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3DD1F42C-6B2C-3BEB-142D-C6CBEC25530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941603" y="3243078"/>
                <a:ext cx="369360" cy="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A40E1006-45D5-596D-6C7F-F9120EE5751D}"/>
                  </a:ext>
                </a:extLst>
              </p14:cNvPr>
              <p14:cNvContentPartPr/>
              <p14:nvPr/>
            </p14:nvContentPartPr>
            <p14:xfrm>
              <a:off x="9001083" y="3388878"/>
              <a:ext cx="45324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A40E1006-45D5-596D-6C7F-F9120EE5751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965112" y="3352878"/>
                <a:ext cx="524823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DC942E07-20ED-87BD-FB4C-143EFB31C181}"/>
                  </a:ext>
                </a:extLst>
              </p14:cNvPr>
              <p14:cNvContentPartPr/>
              <p14:nvPr/>
            </p14:nvContentPartPr>
            <p14:xfrm>
              <a:off x="5754603" y="3539718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DC942E07-20ED-87BD-FB4C-143EFB31C18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718603" y="350371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AACF462A-1280-1638-FF15-AAEB7711DB72}"/>
                  </a:ext>
                </a:extLst>
              </p14:cNvPr>
              <p14:cNvContentPartPr/>
              <p14:nvPr/>
            </p14:nvContentPartPr>
            <p14:xfrm>
              <a:off x="5771163" y="3716118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AACF462A-1280-1638-FF15-AAEB7711DB7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735163" y="368011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B99EA1F7-45A0-B0E9-0266-11B81C267817}"/>
                  </a:ext>
                </a:extLst>
              </p14:cNvPr>
              <p14:cNvContentPartPr/>
              <p14:nvPr/>
            </p14:nvContentPartPr>
            <p14:xfrm>
              <a:off x="3657243" y="3220758"/>
              <a:ext cx="525960" cy="334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B99EA1F7-45A0-B0E9-0266-11B81C26781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621243" y="3184758"/>
                <a:ext cx="597600" cy="10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16701682-C372-270B-F04B-0B19BBB17879}"/>
                  </a:ext>
                </a:extLst>
              </p14:cNvPr>
              <p14:cNvContentPartPr/>
              <p14:nvPr/>
            </p14:nvContentPartPr>
            <p14:xfrm>
              <a:off x="3648963" y="3581838"/>
              <a:ext cx="444600" cy="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16701682-C372-270B-F04B-0B19BBB1787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612992" y="3545838"/>
                <a:ext cx="516182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271E9E6E-7524-E364-EC7D-3E6C335C872E}"/>
                  </a:ext>
                </a:extLst>
              </p14:cNvPr>
              <p14:cNvContentPartPr/>
              <p14:nvPr/>
            </p14:nvContentPartPr>
            <p14:xfrm>
              <a:off x="3934083" y="3984318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271E9E6E-7524-E364-EC7D-3E6C335C872E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898083" y="394831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1FA77EE7-F67E-825A-911D-02F0AD256953}"/>
                  </a:ext>
                </a:extLst>
              </p14:cNvPr>
              <p14:cNvContentPartPr/>
              <p14:nvPr/>
            </p14:nvContentPartPr>
            <p14:xfrm>
              <a:off x="3867123" y="4110318"/>
              <a:ext cx="41184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1FA77EE7-F67E-825A-911D-02F0AD256953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831123" y="4074318"/>
                <a:ext cx="48348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5CFD3AEB-7699-14D1-3594-415047367CFF}"/>
                  </a:ext>
                </a:extLst>
              </p14:cNvPr>
              <p14:cNvContentPartPr/>
              <p14:nvPr/>
            </p14:nvContentPartPr>
            <p14:xfrm>
              <a:off x="3782883" y="4221198"/>
              <a:ext cx="434160" cy="68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5CFD3AEB-7699-14D1-3594-415047367CFF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746883" y="4185198"/>
                <a:ext cx="50580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8FD077C7-4E65-9C22-E58D-83663D1C8922}"/>
                  </a:ext>
                </a:extLst>
              </p14:cNvPr>
              <p14:cNvContentPartPr/>
              <p14:nvPr/>
            </p14:nvContentPartPr>
            <p14:xfrm>
              <a:off x="3925803" y="4351518"/>
              <a:ext cx="679680" cy="277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8FD077C7-4E65-9C22-E58D-83663D1C8922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889803" y="4315518"/>
                <a:ext cx="751320" cy="9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DEAEF317-D30A-169A-8831-80C9951FF878}"/>
                  </a:ext>
                </a:extLst>
              </p14:cNvPr>
              <p14:cNvContentPartPr/>
              <p14:nvPr/>
            </p14:nvContentPartPr>
            <p14:xfrm>
              <a:off x="4034883" y="4462398"/>
              <a:ext cx="426240" cy="259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DEAEF317-D30A-169A-8831-80C9951FF878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998883" y="4426398"/>
                <a:ext cx="497880" cy="9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C6EB3A9E-E56B-F7DB-3147-66A4B25D3DF5}"/>
                  </a:ext>
                </a:extLst>
              </p14:cNvPr>
              <p14:cNvContentPartPr/>
              <p14:nvPr/>
            </p14:nvContentPartPr>
            <p14:xfrm>
              <a:off x="3648963" y="4831758"/>
              <a:ext cx="814680" cy="3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C6EB3A9E-E56B-F7DB-3147-66A4B25D3DF5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612963" y="4795758"/>
                <a:ext cx="88632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CB476A86-667F-B9B8-8201-29852B93661F}"/>
                  </a:ext>
                </a:extLst>
              </p14:cNvPr>
              <p14:cNvContentPartPr/>
              <p14:nvPr/>
            </p14:nvContentPartPr>
            <p14:xfrm>
              <a:off x="3657243" y="5116878"/>
              <a:ext cx="731880" cy="3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CB476A86-667F-B9B8-8201-29852B93661F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621243" y="5080878"/>
                <a:ext cx="80352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3C6A5AD9-6627-4678-EEE6-AE7BE8A628BA}"/>
                  </a:ext>
                </a:extLst>
              </p14:cNvPr>
              <p14:cNvContentPartPr/>
              <p14:nvPr/>
            </p14:nvContentPartPr>
            <p14:xfrm>
              <a:off x="2331723" y="3513798"/>
              <a:ext cx="517680" cy="972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3C6A5AD9-6627-4678-EEE6-AE7BE8A628BA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268679" y="3448375"/>
                <a:ext cx="643407" cy="1401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ECF178FA-4A4D-336C-F542-E61EBBB6DB4E}"/>
                  </a:ext>
                </a:extLst>
              </p14:cNvPr>
              <p14:cNvContentPartPr/>
              <p14:nvPr/>
            </p14:nvContentPartPr>
            <p14:xfrm>
              <a:off x="2105283" y="3690918"/>
              <a:ext cx="1027440" cy="3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ECF178FA-4A4D-336C-F542-E61EBBB6DB4E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042283" y="3627918"/>
                <a:ext cx="115308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CB3479F2-A008-6F84-4B51-FD1CAFE7738E}"/>
                  </a:ext>
                </a:extLst>
              </p14:cNvPr>
              <p14:cNvContentPartPr/>
              <p14:nvPr/>
            </p14:nvContentPartPr>
            <p14:xfrm>
              <a:off x="9261363" y="1769598"/>
              <a:ext cx="257760" cy="3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CB3479F2-A008-6F84-4B51-FD1CAFE7738E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9225363" y="1733598"/>
                <a:ext cx="329400" cy="72000"/>
              </a:xfrm>
              <a:prstGeom prst="rect">
                <a:avLst/>
              </a:prstGeom>
            </p:spPr>
          </p:pic>
        </mc:Fallback>
      </mc:AlternateContent>
      <p:sp>
        <p:nvSpPr>
          <p:cNvPr id="38" name="Oval 37">
            <a:extLst>
              <a:ext uri="{FF2B5EF4-FFF2-40B4-BE49-F238E27FC236}">
                <a16:creationId xmlns:a16="http://schemas.microsoft.com/office/drawing/2014/main" id="{7B52BCB1-F7DF-E947-8202-CA37AE458230}"/>
              </a:ext>
            </a:extLst>
          </p:cNvPr>
          <p:cNvSpPr/>
          <p:nvPr/>
        </p:nvSpPr>
        <p:spPr>
          <a:xfrm>
            <a:off x="2262220" y="2514881"/>
            <a:ext cx="813732" cy="829321"/>
          </a:xfrm>
          <a:prstGeom prst="ellipse">
            <a:avLst/>
          </a:prstGeom>
          <a:solidFill>
            <a:srgbClr val="0988D1"/>
          </a:solidFill>
          <a:ln>
            <a:solidFill>
              <a:srgbClr val="0988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onut 3">
            <a:extLst>
              <a:ext uri="{FF2B5EF4-FFF2-40B4-BE49-F238E27FC236}">
                <a16:creationId xmlns:a16="http://schemas.microsoft.com/office/drawing/2014/main" id="{15C99B1C-ECB6-07A1-42AE-92B44BEE8EBB}"/>
              </a:ext>
            </a:extLst>
          </p:cNvPr>
          <p:cNvSpPr/>
          <p:nvPr/>
        </p:nvSpPr>
        <p:spPr>
          <a:xfrm>
            <a:off x="1645559" y="3710558"/>
            <a:ext cx="1685613" cy="1940005"/>
          </a:xfrm>
          <a:prstGeom prst="donut">
            <a:avLst>
              <a:gd name="adj" fmla="val 7112"/>
            </a:avLst>
          </a:prstGeom>
          <a:solidFill>
            <a:srgbClr val="C00000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7286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A371BC-BDCA-2E11-BD5B-AB95CDCCA3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247" y="1005840"/>
            <a:ext cx="6904672" cy="5163373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en-US">
                <a:solidFill>
                  <a:schemeClr val="tx1"/>
                </a:solidFill>
                <a:latin typeface="Century Gothic" panose="020B0502020202020204" pitchFamily="34" charset="0"/>
              </a:rPr>
              <a:t>Qualify early by testing early, applying early and meeting the institution’s requirements for their </a:t>
            </a:r>
            <a:r>
              <a:rPr lang="en-US">
                <a:solidFill>
                  <a:schemeClr val="tx1"/>
                </a:solidFill>
                <a:latin typeface="KG Blank Space Solid" panose="02000000000000000000" pitchFamily="2" charset="77"/>
              </a:rPr>
              <a:t>merit based </a:t>
            </a:r>
            <a:r>
              <a:rPr lang="en-US">
                <a:solidFill>
                  <a:schemeClr val="tx1"/>
                </a:solidFill>
                <a:latin typeface="Century Gothic" panose="020B0502020202020204" pitchFamily="34" charset="0"/>
              </a:rPr>
              <a:t>scholarships.</a:t>
            </a:r>
          </a:p>
          <a:p>
            <a:pPr>
              <a:lnSpc>
                <a:spcPct val="120000"/>
              </a:lnSpc>
            </a:pPr>
            <a:r>
              <a:rPr lang="en-US">
                <a:solidFill>
                  <a:schemeClr val="tx1"/>
                </a:solidFill>
                <a:latin typeface="Century Gothic" panose="020B0502020202020204" pitchFamily="34" charset="0"/>
              </a:rPr>
              <a:t>In most cases these institutional scholarship offers are an automatic part of the application process…there are </a:t>
            </a:r>
            <a:r>
              <a:rPr lang="en-US" b="1">
                <a:solidFill>
                  <a:schemeClr val="tx1"/>
                </a:solidFill>
                <a:latin typeface="KG Blank Space Solid" panose="02000000000000000000" pitchFamily="2" charset="77"/>
              </a:rPr>
              <a:t>exceptions &amp; requirements </a:t>
            </a:r>
            <a:r>
              <a:rPr lang="en-US">
                <a:solidFill>
                  <a:schemeClr val="tx1"/>
                </a:solidFill>
                <a:latin typeface="Century Gothic" panose="020B0502020202020204" pitchFamily="34" charset="0"/>
              </a:rPr>
              <a:t>(i.e. deadlines, supplemental info, </a:t>
            </a:r>
            <a:r>
              <a:rPr lang="en-US" err="1">
                <a:solidFill>
                  <a:schemeClr val="tx1"/>
                </a:solidFill>
                <a:latin typeface="Century Gothic" panose="020B0502020202020204" pitchFamily="34" charset="0"/>
              </a:rPr>
              <a:t>etc</a:t>
            </a:r>
            <a:r>
              <a:rPr lang="en-US">
                <a:solidFill>
                  <a:schemeClr val="tx1"/>
                </a:solidFill>
                <a:latin typeface="Century Gothic" panose="020B0502020202020204" pitchFamily="34" charset="0"/>
              </a:rPr>
              <a:t>…) so </a:t>
            </a:r>
            <a:r>
              <a:rPr lang="en-US">
                <a:solidFill>
                  <a:schemeClr val="tx1"/>
                </a:solidFill>
                <a:latin typeface="KG Blank Space Solid" panose="02000000000000000000" pitchFamily="2" charset="77"/>
              </a:rPr>
              <a:t>always double check </a:t>
            </a:r>
            <a:r>
              <a:rPr lang="en-US">
                <a:solidFill>
                  <a:schemeClr val="tx1"/>
                </a:solidFill>
                <a:latin typeface="Century Gothic" panose="020B0502020202020204" pitchFamily="34" charset="0"/>
              </a:rPr>
              <a:t>and research for each university!</a:t>
            </a:r>
          </a:p>
          <a:p>
            <a:endParaRPr lang="en-US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E1DD37-CE71-96B3-4B5A-0B67C40767B8}"/>
              </a:ext>
            </a:extLst>
          </p:cNvPr>
          <p:cNvSpPr txBox="1"/>
          <p:nvPr/>
        </p:nvSpPr>
        <p:spPr>
          <a:xfrm>
            <a:off x="7955280" y="3429000"/>
            <a:ext cx="3920489" cy="107721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cap="none">
                <a:solidFill>
                  <a:schemeClr val="bg1"/>
                </a:solidFill>
                <a:latin typeface="KG Blank Space Solid" panose="02000000000000000000" pitchFamily="2" charset="77"/>
              </a:rPr>
              <a:t>Usually the most generous! </a:t>
            </a:r>
            <a:endParaRPr lang="en-US" sz="32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07B5FCF-D449-00AC-2AB5-497094B2A71D}"/>
              </a:ext>
            </a:extLst>
          </p:cNvPr>
          <p:cNvSpPr txBox="1"/>
          <p:nvPr/>
        </p:nvSpPr>
        <p:spPr>
          <a:xfrm>
            <a:off x="7471410" y="2023110"/>
            <a:ext cx="47205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chemeClr val="bg1"/>
                </a:solidFill>
                <a:latin typeface="KG Blank Space Solid" panose="02000000000000000000" pitchFamily="2" charset="77"/>
              </a:rPr>
              <a:t>INSTITUTIONAL SCHOLARSHIPS</a:t>
            </a:r>
          </a:p>
        </p:txBody>
      </p:sp>
    </p:spTree>
    <p:extLst>
      <p:ext uri="{BB962C8B-B14F-4D97-AF65-F5344CB8AC3E}">
        <p14:creationId xmlns:p14="http://schemas.microsoft.com/office/powerpoint/2010/main" val="32639529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A371BC-BDCA-2E11-BD5B-AB95CDCCA3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247" y="1005840"/>
            <a:ext cx="6904672" cy="5715000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rgbClr val="C00000"/>
                </a:solidFill>
                <a:latin typeface="KG Blank Space Solid" panose="02000000000000000000" pitchFamily="2" charset="77"/>
              </a:rPr>
              <a:t>DISCOVER COLLEGES: </a:t>
            </a:r>
            <a:r>
              <a:rPr lang="en-US" sz="2400">
                <a:solidFill>
                  <a:schemeClr val="tx1"/>
                </a:solidFill>
                <a:latin typeface="Century Gothic" panose="020B0502020202020204" pitchFamily="34" charset="0"/>
              </a:rPr>
              <a:t>Learn more about which colleges could be a great fit for you, see the micro-scholarships they’re offering, and share that you’re interested.</a:t>
            </a:r>
          </a:p>
          <a:p>
            <a:pPr>
              <a:lnSpc>
                <a:spcPct val="120000"/>
              </a:lnSpc>
            </a:pPr>
            <a:r>
              <a:rPr lang="en-US" sz="2400" b="1">
                <a:solidFill>
                  <a:srgbClr val="C00000"/>
                </a:solidFill>
                <a:latin typeface="KG Blank Space Solid" panose="02000000000000000000" pitchFamily="2" charset="77"/>
              </a:rPr>
              <a:t>ADD YOUR ACHIEVEMENTS: </a:t>
            </a:r>
            <a:r>
              <a:rPr lang="en-US" sz="2400">
                <a:solidFill>
                  <a:schemeClr val="tx1"/>
                </a:solidFill>
                <a:latin typeface="Century Gothic" panose="020B0502020202020204" pitchFamily="34" charset="0"/>
              </a:rPr>
              <a:t>Complete your </a:t>
            </a:r>
            <a:r>
              <a:rPr lang="en-US" sz="2400" err="1">
                <a:solidFill>
                  <a:schemeClr val="tx1"/>
                </a:solidFill>
                <a:latin typeface="Century Gothic" panose="020B0502020202020204" pitchFamily="34" charset="0"/>
              </a:rPr>
              <a:t>RaiseMe</a:t>
            </a:r>
            <a:r>
              <a:rPr lang="en-US" sz="2400">
                <a:solidFill>
                  <a:schemeClr val="tx1"/>
                </a:solidFill>
                <a:latin typeface="Century Gothic" panose="020B0502020202020204" pitchFamily="34" charset="0"/>
              </a:rPr>
              <a:t> Portfolio by adding each of your course grades, club involvement, sports, volunteer activities, and more. </a:t>
            </a:r>
          </a:p>
          <a:p>
            <a:pPr>
              <a:lnSpc>
                <a:spcPct val="120000"/>
              </a:lnSpc>
            </a:pPr>
            <a:r>
              <a:rPr lang="en-US" sz="2400">
                <a:solidFill>
                  <a:srgbClr val="C00000"/>
                </a:solidFill>
                <a:latin typeface="KG Blank Space Solid" panose="02000000000000000000" pitchFamily="2" charset="77"/>
              </a:rPr>
              <a:t>EARN MONEY: </a:t>
            </a:r>
            <a:r>
              <a:rPr lang="en-US" sz="2400">
                <a:solidFill>
                  <a:schemeClr val="tx1"/>
                </a:solidFill>
                <a:latin typeface="Century Gothic" panose="020B0502020202020204" pitchFamily="34" charset="0"/>
              </a:rPr>
              <a:t>For each achievement, you'll earn a micro-scholarships from colleges you’re following, the sum of which you'll be awarded when you attend that college.</a:t>
            </a:r>
            <a:endParaRPr lang="en-US" sz="480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E1DD37-CE71-96B3-4B5A-0B67C40767B8}"/>
              </a:ext>
            </a:extLst>
          </p:cNvPr>
          <p:cNvSpPr txBox="1"/>
          <p:nvPr/>
        </p:nvSpPr>
        <p:spPr>
          <a:xfrm>
            <a:off x="7871460" y="4103370"/>
            <a:ext cx="3920489" cy="58477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err="1">
                <a:solidFill>
                  <a:schemeClr val="bg1"/>
                </a:solidFill>
                <a:latin typeface="KG Blank Space Solid" panose="02000000000000000000" pitchFamily="2" charset="77"/>
              </a:rPr>
              <a:t>Raise.Me</a:t>
            </a:r>
            <a:endParaRPr lang="en-US" sz="3200">
              <a:solidFill>
                <a:schemeClr val="bg1"/>
              </a:solidFill>
              <a:latin typeface="KG Blank Space Solid" panose="02000000000000000000" pitchFamily="2" charset="7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07B5FCF-D449-00AC-2AB5-497094B2A71D}"/>
              </a:ext>
            </a:extLst>
          </p:cNvPr>
          <p:cNvSpPr txBox="1"/>
          <p:nvPr/>
        </p:nvSpPr>
        <p:spPr>
          <a:xfrm>
            <a:off x="7471410" y="2539901"/>
            <a:ext cx="47205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chemeClr val="bg1"/>
                </a:solidFill>
                <a:latin typeface="KG Blank Space Solid" panose="02000000000000000000" pitchFamily="2" charset="77"/>
              </a:rPr>
              <a:t>INSTITUTIONAL SCHOLARSHIPS</a:t>
            </a:r>
          </a:p>
        </p:txBody>
      </p:sp>
    </p:spTree>
    <p:extLst>
      <p:ext uri="{BB962C8B-B14F-4D97-AF65-F5344CB8AC3E}">
        <p14:creationId xmlns:p14="http://schemas.microsoft.com/office/powerpoint/2010/main" val="15274630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A371BC-BDCA-2E11-BD5B-AB95CDCCA3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endParaRPr lang="en-US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US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E1DD37-CE71-96B3-4B5A-0B67C40767B8}"/>
              </a:ext>
            </a:extLst>
          </p:cNvPr>
          <p:cNvSpPr txBox="1"/>
          <p:nvPr/>
        </p:nvSpPr>
        <p:spPr>
          <a:xfrm>
            <a:off x="3141889" y="285924"/>
            <a:ext cx="6099647" cy="92333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5400">
                <a:solidFill>
                  <a:schemeClr val="bg1"/>
                </a:solidFill>
                <a:latin typeface="KG Blank Space Solid" panose="02000000000000000000" pitchFamily="2" charset="77"/>
              </a:rPr>
              <a:t>QUESTBRIDGE</a:t>
            </a:r>
            <a:endParaRPr lang="en-US" sz="54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0EF9FE-CE58-BE5A-E7A9-B165BA7C5C14}"/>
              </a:ext>
            </a:extLst>
          </p:cNvPr>
          <p:cNvSpPr txBox="1"/>
          <p:nvPr/>
        </p:nvSpPr>
        <p:spPr>
          <a:xfrm>
            <a:off x="1874832" y="1332129"/>
            <a:ext cx="8633760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>
                <a:latin typeface="Century Gothic" panose="020B0502020202020204" pitchFamily="34" charset="0"/>
              </a:rPr>
              <a:t>Scholarship opportunity for students with outstanding academic ability and considerable financial challenges.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A46521F1-F5C1-C217-47A2-66BB7B046C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6987436"/>
              </p:ext>
            </p:extLst>
          </p:nvPr>
        </p:nvGraphicFramePr>
        <p:xfrm>
          <a:off x="1354311" y="2286001"/>
          <a:ext cx="9973056" cy="39806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6297">
                  <a:extLst>
                    <a:ext uri="{9D8B030D-6E8A-4147-A177-3AD203B41FA5}">
                      <a16:colId xmlns:a16="http://schemas.microsoft.com/office/drawing/2014/main" val="1361023698"/>
                    </a:ext>
                  </a:extLst>
                </a:gridCol>
                <a:gridCol w="7986759">
                  <a:extLst>
                    <a:ext uri="{9D8B030D-6E8A-4147-A177-3AD203B41FA5}">
                      <a16:colId xmlns:a16="http://schemas.microsoft.com/office/drawing/2014/main" val="3244578869"/>
                    </a:ext>
                  </a:extLst>
                </a:gridCol>
              </a:tblGrid>
              <a:tr h="355386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QUALIFYING CRITERIA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9405118"/>
                  </a:ext>
                </a:extLst>
              </a:tr>
              <a:tr h="613849">
                <a:tc>
                  <a:txBody>
                    <a:bodyPr/>
                    <a:lstStyle/>
                    <a:p>
                      <a:r>
                        <a:rPr lang="en-US" sz="1600" b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Academics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latin typeface="Century Gothic" panose="020B0502020202020204" pitchFamily="34" charset="0"/>
                        </a:rPr>
                        <a:t>Primarily A's in the most challenging courses available (usually including Honors, AP, and/or IB level courses.)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6814889"/>
                  </a:ext>
                </a:extLst>
              </a:tr>
              <a:tr h="355386">
                <a:tc>
                  <a:txBody>
                    <a:bodyPr/>
                    <a:lstStyle/>
                    <a:p>
                      <a:r>
                        <a:rPr lang="en-US" sz="1600" b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Class Rank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latin typeface="Century Gothic" panose="020B0502020202020204" pitchFamily="34" charset="0"/>
                        </a:rPr>
                        <a:t>Top 5-10% of your graduating class.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1430790"/>
                  </a:ext>
                </a:extLst>
              </a:tr>
              <a:tr h="1130774">
                <a:tc>
                  <a:txBody>
                    <a:bodyPr/>
                    <a:lstStyle/>
                    <a:p>
                      <a:r>
                        <a:rPr lang="en-US" sz="1600" b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Test scores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entury Gothic" panose="020B0502020202020204" pitchFamily="34" charset="0"/>
                        </a:rPr>
                        <a:t>SAT or PSAT scores &gt; 1310</a:t>
                      </a:r>
                      <a:br>
                        <a:rPr lang="en-US" sz="1600">
                          <a:latin typeface="Century Gothic" panose="020B0502020202020204" pitchFamily="34" charset="0"/>
                        </a:rPr>
                      </a:br>
                      <a:r>
                        <a:rPr lang="en-US" sz="1600">
                          <a:latin typeface="Century Gothic" panose="020B0502020202020204" pitchFamily="34" charset="0"/>
                        </a:rPr>
                        <a:t>ACT composite score &gt; 28</a:t>
                      </a:r>
                    </a:p>
                    <a:p>
                      <a:r>
                        <a:rPr lang="en-US" sz="1600">
                          <a:latin typeface="Century Gothic" panose="020B0502020202020204" pitchFamily="34" charset="0"/>
                        </a:rPr>
                        <a:t>We also recommend submitting any AP, IB, or SAT Subject Test scores.  Review the </a:t>
                      </a:r>
                      <a:r>
                        <a:rPr lang="en-US" sz="1600">
                          <a:latin typeface="Century Gothic" panose="020B0502020202020204" pitchFamily="34" charset="0"/>
                          <a:hlinkClick r:id="rId2"/>
                        </a:rPr>
                        <a:t>standardized testing requirements</a:t>
                      </a:r>
                      <a:r>
                        <a:rPr lang="en-US" sz="1600">
                          <a:latin typeface="Century Gothic" panose="020B0502020202020204" pitchFamily="34" charset="0"/>
                        </a:rPr>
                        <a:t> for each college.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8682077"/>
                  </a:ext>
                </a:extLst>
              </a:tr>
              <a:tr h="613849">
                <a:tc>
                  <a:txBody>
                    <a:bodyPr/>
                    <a:lstStyle/>
                    <a:p>
                      <a:r>
                        <a:rPr lang="en-US" sz="1600" b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Financial Need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Households typically earning less than $65,000 annually. Looks at ALL sources of income and both biological parents.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9962527"/>
                  </a:ext>
                </a:extLst>
              </a:tr>
              <a:tr h="911444">
                <a:tc>
                  <a:txBody>
                    <a:bodyPr/>
                    <a:lstStyle/>
                    <a:p>
                      <a:r>
                        <a:rPr lang="en-US" sz="1600" b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Additional Criteria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latin typeface="Century Gothic" panose="020B0502020202020204" pitchFamily="34" charset="0"/>
                        </a:rPr>
                        <a:t>Looks for evidence of strong writing ability, intellectual spark, and determination through essays and teacher/counselor recommendations.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8432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11800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A371BC-BDCA-2E11-BD5B-AB95CDCCA3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endParaRPr lang="en-US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US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E1DD37-CE71-96B3-4B5A-0B67C40767B8}"/>
              </a:ext>
            </a:extLst>
          </p:cNvPr>
          <p:cNvSpPr txBox="1"/>
          <p:nvPr/>
        </p:nvSpPr>
        <p:spPr>
          <a:xfrm>
            <a:off x="1089285" y="487858"/>
            <a:ext cx="10013430" cy="769441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400">
                <a:solidFill>
                  <a:schemeClr val="bg1"/>
                </a:solidFill>
                <a:latin typeface="KG Blank Space Solid" panose="02000000000000000000" pitchFamily="2" charset="77"/>
              </a:rPr>
              <a:t>QUESTBRIDGE COLLEGE PARTNERS</a:t>
            </a:r>
            <a:endParaRPr lang="en-US" sz="4400"/>
          </a:p>
        </p:txBody>
      </p:sp>
      <p:pic>
        <p:nvPicPr>
          <p:cNvPr id="2" name="Content Placeholder 3" descr="A picture containing timeline&#10;&#10;Description automatically generated">
            <a:extLst>
              <a:ext uri="{FF2B5EF4-FFF2-40B4-BE49-F238E27FC236}">
                <a16:creationId xmlns:a16="http://schemas.microsoft.com/office/drawing/2014/main" id="{F145F986-04C2-6752-DF03-F8AC953A0A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600200"/>
            <a:ext cx="91440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3360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A371BC-BDCA-2E11-BD5B-AB95CDCCA3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4960" y="2886981"/>
            <a:ext cx="9832848" cy="3593591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sz="2800" b="1">
                <a:solidFill>
                  <a:schemeClr val="tx1"/>
                </a:solidFill>
                <a:latin typeface="Century Gothic" panose="020B0502020202020204" pitchFamily="34" charset="0"/>
              </a:rPr>
              <a:t>Miami Posse Foundation Partner schools: </a:t>
            </a:r>
          </a:p>
          <a:p>
            <a:pPr>
              <a:spcBef>
                <a:spcPts val="0"/>
              </a:spcBef>
              <a:defRPr/>
            </a:pPr>
            <a:r>
              <a:rPr lang="en-US" sz="2800">
                <a:solidFill>
                  <a:schemeClr val="tx1"/>
                </a:solidFill>
                <a:latin typeface="Century Gothic" panose="020B0502020202020204" pitchFamily="34" charset="0"/>
              </a:rPr>
              <a:t>Davidson College</a:t>
            </a:r>
          </a:p>
          <a:p>
            <a:pPr>
              <a:spcBef>
                <a:spcPts val="0"/>
              </a:spcBef>
              <a:defRPr/>
            </a:pPr>
            <a:r>
              <a:rPr lang="en-US" sz="2800">
                <a:solidFill>
                  <a:schemeClr val="tx1"/>
                </a:solidFill>
                <a:latin typeface="Century Gothic" panose="020B0502020202020204" pitchFamily="34" charset="0"/>
              </a:rPr>
              <a:t>Franklin &amp; Marshall</a:t>
            </a:r>
          </a:p>
          <a:p>
            <a:pPr>
              <a:spcBef>
                <a:spcPts val="0"/>
              </a:spcBef>
              <a:defRPr/>
            </a:pPr>
            <a:r>
              <a:rPr lang="en-US" sz="2800">
                <a:solidFill>
                  <a:schemeClr val="tx1"/>
                </a:solidFill>
                <a:latin typeface="Century Gothic" panose="020B0502020202020204" pitchFamily="34" charset="0"/>
              </a:rPr>
              <a:t>Hamilton College</a:t>
            </a:r>
          </a:p>
          <a:p>
            <a:pPr>
              <a:spcBef>
                <a:spcPts val="0"/>
              </a:spcBef>
              <a:defRPr/>
            </a:pPr>
            <a:r>
              <a:rPr lang="en-US" sz="2800">
                <a:solidFill>
                  <a:schemeClr val="tx1"/>
                </a:solidFill>
                <a:latin typeface="Century Gothic" panose="020B0502020202020204" pitchFamily="34" charset="0"/>
              </a:rPr>
              <a:t>Mount Holyoke College</a:t>
            </a:r>
          </a:p>
          <a:p>
            <a:pPr>
              <a:spcBef>
                <a:spcPts val="0"/>
              </a:spcBef>
              <a:defRPr/>
            </a:pPr>
            <a:r>
              <a:rPr lang="en-US" sz="2800">
                <a:solidFill>
                  <a:schemeClr val="tx1"/>
                </a:solidFill>
                <a:latin typeface="Century Gothic" panose="020B0502020202020204" pitchFamily="34" charset="0"/>
              </a:rPr>
              <a:t>Pomona College</a:t>
            </a:r>
          </a:p>
          <a:p>
            <a:pPr>
              <a:spcBef>
                <a:spcPts val="0"/>
              </a:spcBef>
              <a:defRPr/>
            </a:pPr>
            <a:r>
              <a:rPr lang="en-US" sz="2800">
                <a:solidFill>
                  <a:schemeClr val="tx1"/>
                </a:solidFill>
                <a:latin typeface="Century Gothic" panose="020B0502020202020204" pitchFamily="34" charset="0"/>
              </a:rPr>
              <a:t>Syracuse University</a:t>
            </a:r>
          </a:p>
          <a:p>
            <a:pPr marL="0" indent="0">
              <a:lnSpc>
                <a:spcPct val="120000"/>
              </a:lnSpc>
              <a:buNone/>
            </a:pPr>
            <a:endParaRPr lang="en-US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US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E1DD37-CE71-96B3-4B5A-0B67C40767B8}"/>
              </a:ext>
            </a:extLst>
          </p:cNvPr>
          <p:cNvSpPr txBox="1"/>
          <p:nvPr/>
        </p:nvSpPr>
        <p:spPr>
          <a:xfrm>
            <a:off x="1969008" y="493188"/>
            <a:ext cx="8253983" cy="92333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5400">
                <a:solidFill>
                  <a:schemeClr val="bg1"/>
                </a:solidFill>
                <a:latin typeface="KG Blank Space Solid" panose="02000000000000000000" pitchFamily="2" charset="77"/>
              </a:rPr>
              <a:t>POSSE SCHOLARSHIP</a:t>
            </a:r>
            <a:endParaRPr lang="en-US" sz="54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0EF9FE-CE58-BE5A-E7A9-B165BA7C5C14}"/>
              </a:ext>
            </a:extLst>
          </p:cNvPr>
          <p:cNvSpPr txBox="1"/>
          <p:nvPr/>
        </p:nvSpPr>
        <p:spPr>
          <a:xfrm>
            <a:off x="1874832" y="1551585"/>
            <a:ext cx="8633760" cy="12003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Century Gothic" panose="020B0502020202020204" pitchFamily="34" charset="0"/>
              </a:rPr>
              <a:t>A </a:t>
            </a:r>
            <a:r>
              <a:rPr lang="en-US" sz="2400">
                <a:latin typeface="Century Gothic" panose="020B0502020202020204" pitchFamily="34" charset="0"/>
              </a:rPr>
              <a:t>partner full-tuition scholarship </a:t>
            </a:r>
            <a:r>
              <a:rPr lang="en-US" sz="2400">
                <a:solidFill>
                  <a:schemeClr val="tx1"/>
                </a:solidFill>
                <a:latin typeface="Century Gothic" panose="020B0502020202020204" pitchFamily="34" charset="0"/>
              </a:rPr>
              <a:t>based on nominations (nominated towards the end of Junior Year: </a:t>
            </a:r>
            <a:r>
              <a:rPr lang="en-US" sz="2400" b="1">
                <a:solidFill>
                  <a:schemeClr val="tx1"/>
                </a:solidFill>
                <a:latin typeface="Century Gothic" panose="020B0502020202020204" pitchFamily="34" charset="0"/>
              </a:rPr>
              <a:t>NOT NEED BASED!</a:t>
            </a:r>
            <a:endParaRPr lang="en-US" sz="2400" b="1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6475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A371BC-BDCA-2E11-BD5B-AB95CDCCA3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247" y="1005840"/>
            <a:ext cx="6904672" cy="5163373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>
                <a:solidFill>
                  <a:schemeClr val="tx1"/>
                </a:solidFill>
                <a:latin typeface="Century Gothic" panose="020B0502020202020204" pitchFamily="34" charset="0"/>
              </a:rPr>
              <a:t>Guaranteed scholarship if you meet all 3 requirements by graduation</a:t>
            </a:r>
          </a:p>
          <a:p>
            <a:pPr marL="971550" lvl="1" indent="-514350">
              <a:lnSpc>
                <a:spcPct val="120000"/>
              </a:lnSpc>
              <a:buFont typeface="+mj-lt"/>
              <a:buAutoNum type="arabicPeriod"/>
            </a:pPr>
            <a:r>
              <a:rPr lang="en-US">
                <a:solidFill>
                  <a:schemeClr val="tx1"/>
                </a:solidFill>
                <a:latin typeface="Century Gothic" panose="020B0502020202020204" pitchFamily="34" charset="0"/>
              </a:rPr>
              <a:t>GPA</a:t>
            </a:r>
          </a:p>
          <a:p>
            <a:pPr marL="971550" lvl="1" indent="-514350">
              <a:lnSpc>
                <a:spcPct val="120000"/>
              </a:lnSpc>
              <a:buFont typeface="+mj-lt"/>
              <a:buAutoNum type="arabicPeriod"/>
            </a:pPr>
            <a:r>
              <a:rPr lang="en-US">
                <a:solidFill>
                  <a:schemeClr val="tx1"/>
                </a:solidFill>
                <a:latin typeface="Century Gothic" panose="020B0502020202020204" pitchFamily="34" charset="0"/>
              </a:rPr>
              <a:t>College Entrance Exams</a:t>
            </a:r>
          </a:p>
          <a:p>
            <a:pPr marL="971550" lvl="1" indent="-514350">
              <a:lnSpc>
                <a:spcPct val="120000"/>
              </a:lnSpc>
              <a:buFont typeface="+mj-lt"/>
              <a:buAutoNum type="arabicPeriod"/>
            </a:pPr>
            <a:r>
              <a:rPr lang="en-US">
                <a:solidFill>
                  <a:schemeClr val="tx1"/>
                </a:solidFill>
                <a:latin typeface="Century Gothic" panose="020B0502020202020204" pitchFamily="34" charset="0"/>
              </a:rPr>
              <a:t>Community Service Hours/Work Hours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US">
                <a:solidFill>
                  <a:schemeClr val="tx1"/>
                </a:solidFill>
                <a:latin typeface="KG Blank Space Solid" panose="02000000000000000000" pitchFamily="2" charset="77"/>
              </a:rPr>
              <a:t>OR </a:t>
            </a:r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  <a:latin typeface="Century Gothic" panose="020B0502020202020204" pitchFamily="34" charset="0"/>
              </a:rPr>
              <a:t>IB Diploma</a:t>
            </a:r>
          </a:p>
          <a:p>
            <a:pPr>
              <a:lnSpc>
                <a:spcPct val="120000"/>
              </a:lnSpc>
            </a:pPr>
            <a:r>
              <a:rPr lang="en-US">
                <a:solidFill>
                  <a:schemeClr val="tx1"/>
                </a:solidFill>
                <a:latin typeface="Century Gothic" panose="020B0502020202020204" pitchFamily="34" charset="0"/>
              </a:rPr>
              <a:t>Qualify by filling out the FFAA senior year prior to graduation, </a:t>
            </a:r>
            <a:r>
              <a:rPr lang="en-US">
                <a:solidFill>
                  <a:srgbClr val="C00000"/>
                </a:solidFill>
                <a:latin typeface="KG Blank Space Solid" panose="02000000000000000000" pitchFamily="2" charset="77"/>
              </a:rPr>
              <a:t>application opens October 1</a:t>
            </a:r>
            <a:r>
              <a:rPr lang="en-US" baseline="30000">
                <a:solidFill>
                  <a:srgbClr val="C00000"/>
                </a:solidFill>
                <a:latin typeface="KG Blank Space Solid" panose="02000000000000000000" pitchFamily="2" charset="77"/>
              </a:rPr>
              <a:t>st</a:t>
            </a:r>
            <a:r>
              <a:rPr lang="en-US">
                <a:solidFill>
                  <a:srgbClr val="C00000"/>
                </a:solidFill>
                <a:latin typeface="KG Blank Space Solid" panose="02000000000000000000" pitchFamily="2" charset="77"/>
              </a:rPr>
              <a:t> of senior year</a:t>
            </a:r>
            <a:endParaRPr lang="en-US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>
                <a:solidFill>
                  <a:schemeClr val="tx1"/>
                </a:solidFill>
                <a:latin typeface="Century Gothic" panose="020B0502020202020204" pitchFamily="34" charset="0"/>
              </a:rPr>
              <a:t>Can access the scholarship money up to 5 years after graduation</a:t>
            </a:r>
          </a:p>
          <a:p>
            <a:pPr>
              <a:lnSpc>
                <a:spcPct val="120000"/>
              </a:lnSpc>
            </a:pPr>
            <a:endParaRPr lang="en-US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US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E1DD37-CE71-96B3-4B5A-0B67C40767B8}"/>
              </a:ext>
            </a:extLst>
          </p:cNvPr>
          <p:cNvSpPr txBox="1"/>
          <p:nvPr/>
        </p:nvSpPr>
        <p:spPr>
          <a:xfrm>
            <a:off x="7955280" y="3827556"/>
            <a:ext cx="3920489" cy="58477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cap="none">
                <a:solidFill>
                  <a:schemeClr val="bg1"/>
                </a:solidFill>
                <a:latin typeface="KG Blank Space Solid" panose="02000000000000000000" pitchFamily="2" charset="77"/>
              </a:rPr>
              <a:t>Bright Futures</a:t>
            </a:r>
            <a:endParaRPr lang="en-US" sz="32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07B5FCF-D449-00AC-2AB5-497094B2A71D}"/>
              </a:ext>
            </a:extLst>
          </p:cNvPr>
          <p:cNvSpPr txBox="1"/>
          <p:nvPr/>
        </p:nvSpPr>
        <p:spPr>
          <a:xfrm>
            <a:off x="7471410" y="2264087"/>
            <a:ext cx="47205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chemeClr val="bg1"/>
                </a:solidFill>
                <a:latin typeface="KG Blank Space Solid" panose="02000000000000000000" pitchFamily="2" charset="77"/>
              </a:rPr>
              <a:t>STATE  SCHOLARSHIPS</a:t>
            </a:r>
          </a:p>
        </p:txBody>
      </p:sp>
    </p:spTree>
    <p:extLst>
      <p:ext uri="{BB962C8B-B14F-4D97-AF65-F5344CB8AC3E}">
        <p14:creationId xmlns:p14="http://schemas.microsoft.com/office/powerpoint/2010/main" val="22760806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A371BC-BDCA-2E11-BD5B-AB95CDCCA3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endParaRPr lang="en-US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US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E1DD37-CE71-96B3-4B5A-0B67C40767B8}"/>
              </a:ext>
            </a:extLst>
          </p:cNvPr>
          <p:cNvSpPr txBox="1"/>
          <p:nvPr/>
        </p:nvSpPr>
        <p:spPr>
          <a:xfrm>
            <a:off x="3141889" y="285924"/>
            <a:ext cx="6397900" cy="1754326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5400" cap="none">
                <a:solidFill>
                  <a:schemeClr val="bg1"/>
                </a:solidFill>
                <a:latin typeface="KG Blank Space Solid" panose="02000000000000000000" pitchFamily="2" charset="77"/>
              </a:rPr>
              <a:t>BRIGHT FUTURES REQUIREMENTS </a:t>
            </a:r>
            <a:endParaRPr lang="en-US" sz="5400"/>
          </a:p>
        </p:txBody>
      </p:sp>
      <p:pic>
        <p:nvPicPr>
          <p:cNvPr id="4" name="Picture 3" descr="Table&#10;&#10;Description automatically generated">
            <a:extLst>
              <a:ext uri="{FF2B5EF4-FFF2-40B4-BE49-F238E27FC236}">
                <a16:creationId xmlns:a16="http://schemas.microsoft.com/office/drawing/2014/main" id="{49B9C6E5-E372-B977-85E3-E88CF15C0F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7902" y="2286001"/>
            <a:ext cx="9545873" cy="3991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6715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A371BC-BDCA-2E11-BD5B-AB95CDCCA3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387" y="1463040"/>
            <a:ext cx="6904672" cy="5163373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en-US">
                <a:solidFill>
                  <a:schemeClr val="tx1"/>
                </a:solidFill>
                <a:latin typeface="Century Gothic" panose="020B0502020202020204" pitchFamily="34" charset="0"/>
              </a:rPr>
              <a:t>Private scholarships take a lot of work but are often are the </a:t>
            </a:r>
            <a:r>
              <a:rPr lang="en-US">
                <a:solidFill>
                  <a:schemeClr val="tx1"/>
                </a:solidFill>
                <a:latin typeface="KG Blank Space Solid" panose="02000000000000000000" pitchFamily="2" charset="77"/>
              </a:rPr>
              <a:t>deciding factor </a:t>
            </a:r>
            <a:r>
              <a:rPr lang="en-US">
                <a:solidFill>
                  <a:schemeClr val="tx1"/>
                </a:solidFill>
                <a:latin typeface="Century Gothic" panose="020B0502020202020204" pitchFamily="34" charset="0"/>
              </a:rPr>
              <a:t>against student loans or </a:t>
            </a:r>
            <a:r>
              <a:rPr lang="en-US">
                <a:solidFill>
                  <a:schemeClr val="tx1"/>
                </a:solidFill>
                <a:latin typeface="KG Blank Space Solid" panose="02000000000000000000" pitchFamily="2" charset="77"/>
              </a:rPr>
              <a:t>can fill the financial need gap</a:t>
            </a:r>
            <a:r>
              <a:rPr lang="en-US">
                <a:solidFill>
                  <a:schemeClr val="tx1"/>
                </a:solidFill>
                <a:latin typeface="Century Gothic" panose="020B0502020202020204" pitchFamily="34" charset="0"/>
              </a:rPr>
              <a:t> left over after all federal, state &amp; institutional aid is awarded. </a:t>
            </a:r>
          </a:p>
          <a:p>
            <a:pPr>
              <a:lnSpc>
                <a:spcPct val="120000"/>
              </a:lnSpc>
            </a:pPr>
            <a:r>
              <a:rPr lang="en-US">
                <a:solidFill>
                  <a:schemeClr val="tx1"/>
                </a:solidFill>
                <a:latin typeface="Century Gothic" panose="020B0502020202020204" pitchFamily="34" charset="0"/>
              </a:rPr>
              <a:t>Can be awarded as many as possible</a:t>
            </a:r>
          </a:p>
          <a:p>
            <a:pPr>
              <a:lnSpc>
                <a:spcPct val="120000"/>
              </a:lnSpc>
            </a:pPr>
            <a:r>
              <a:rPr lang="en-US">
                <a:solidFill>
                  <a:schemeClr val="tx1"/>
                </a:solidFill>
                <a:latin typeface="Century Gothic" panose="020B0502020202020204" pitchFamily="34" charset="0"/>
              </a:rPr>
              <a:t>Some do take financial need into consideration, some do not</a:t>
            </a:r>
          </a:p>
          <a:p>
            <a:pPr>
              <a:lnSpc>
                <a:spcPct val="120000"/>
              </a:lnSpc>
            </a:pPr>
            <a:endParaRPr lang="en-US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20000"/>
              </a:lnSpc>
            </a:pPr>
            <a:endParaRPr lang="en-US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US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E1DD37-CE71-96B3-4B5A-0B67C40767B8}"/>
              </a:ext>
            </a:extLst>
          </p:cNvPr>
          <p:cNvSpPr txBox="1"/>
          <p:nvPr/>
        </p:nvSpPr>
        <p:spPr>
          <a:xfrm>
            <a:off x="7955280" y="3827556"/>
            <a:ext cx="3920489" cy="156966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>
                <a:solidFill>
                  <a:schemeClr val="bg1"/>
                </a:solidFill>
                <a:latin typeface="KG Blank Space Solid" panose="02000000000000000000" pitchFamily="2" charset="77"/>
              </a:rPr>
              <a:t>Put in the work to get the money</a:t>
            </a:r>
            <a:endParaRPr lang="en-US" sz="32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07B5FCF-D449-00AC-2AB5-497094B2A71D}"/>
              </a:ext>
            </a:extLst>
          </p:cNvPr>
          <p:cNvSpPr txBox="1"/>
          <p:nvPr/>
        </p:nvSpPr>
        <p:spPr>
          <a:xfrm>
            <a:off x="7471410" y="2105561"/>
            <a:ext cx="47205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chemeClr val="bg1"/>
                </a:solidFill>
                <a:latin typeface="KG Blank Space Solid" panose="02000000000000000000" pitchFamily="2" charset="77"/>
              </a:rPr>
              <a:t>PRIVATE  SCHOLARSHIPS</a:t>
            </a:r>
          </a:p>
        </p:txBody>
      </p:sp>
    </p:spTree>
    <p:extLst>
      <p:ext uri="{BB962C8B-B14F-4D97-AF65-F5344CB8AC3E}">
        <p14:creationId xmlns:p14="http://schemas.microsoft.com/office/powerpoint/2010/main" val="14589018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A371BC-BDCA-2E11-BD5B-AB95CDCCA3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387" y="1245869"/>
            <a:ext cx="6904672" cy="516337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>
                <a:solidFill>
                  <a:schemeClr val="tx1"/>
                </a:solidFill>
                <a:latin typeface="Century Gothic" panose="020B0502020202020204" pitchFamily="34" charset="0"/>
                <a:hlinkClick r:id="rId2"/>
              </a:rPr>
              <a:t>https://www.scholarsnapp.org/</a:t>
            </a:r>
            <a:endParaRPr lang="en-US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>
                <a:solidFill>
                  <a:schemeClr val="tx1"/>
                </a:solidFill>
                <a:latin typeface="Century Gothic" panose="020B0502020202020204" pitchFamily="34" charset="0"/>
                <a:hlinkClick r:id="rId3"/>
              </a:rPr>
              <a:t>https://studentscholarships.org/</a:t>
            </a:r>
            <a:endParaRPr lang="en-US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>
                <a:solidFill>
                  <a:schemeClr val="tx1"/>
                </a:solidFill>
                <a:latin typeface="Century Gothic" panose="020B0502020202020204" pitchFamily="34" charset="0"/>
                <a:hlinkClick r:id="rId4"/>
              </a:rPr>
              <a:t>https://www.goingmerry.com/</a:t>
            </a:r>
            <a:endParaRPr lang="en-US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>
                <a:solidFill>
                  <a:schemeClr val="tx1"/>
                </a:solidFill>
                <a:latin typeface="Century Gothic" panose="020B0502020202020204" pitchFamily="34" charset="0"/>
                <a:hlinkClick r:id="rId5"/>
              </a:rPr>
              <a:t>https://www.myscholly.com/</a:t>
            </a:r>
            <a:endParaRPr lang="en-US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>
                <a:solidFill>
                  <a:schemeClr val="tx1"/>
                </a:solidFill>
                <a:latin typeface="Century Gothic" panose="020B0502020202020204" pitchFamily="34" charset="0"/>
                <a:hlinkClick r:id="rId6"/>
              </a:rPr>
              <a:t>http://peerlift.org/</a:t>
            </a:r>
            <a:endParaRPr lang="en-US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>
                <a:solidFill>
                  <a:schemeClr val="tx1"/>
                </a:solidFill>
                <a:latin typeface="Century Gothic" panose="020B0502020202020204" pitchFamily="34" charset="0"/>
                <a:hlinkClick r:id="rId7"/>
              </a:rPr>
              <a:t>http://www.scholarships.com/</a:t>
            </a:r>
            <a:endParaRPr lang="en-US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b="1">
                <a:solidFill>
                  <a:schemeClr val="tx1"/>
                </a:solidFill>
                <a:latin typeface="Century Gothic" panose="020B0502020202020204" pitchFamily="34" charset="0"/>
              </a:rPr>
              <a:t>AND MUCH MORE!</a:t>
            </a:r>
          </a:p>
          <a:p>
            <a:pPr>
              <a:lnSpc>
                <a:spcPct val="120000"/>
              </a:lnSpc>
            </a:pPr>
            <a:endParaRPr lang="en-US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US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E1DD37-CE71-96B3-4B5A-0B67C40767B8}"/>
              </a:ext>
            </a:extLst>
          </p:cNvPr>
          <p:cNvSpPr txBox="1"/>
          <p:nvPr/>
        </p:nvSpPr>
        <p:spPr>
          <a:xfrm>
            <a:off x="7955280" y="3827556"/>
            <a:ext cx="3920489" cy="107721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>
                <a:solidFill>
                  <a:schemeClr val="bg1"/>
                </a:solidFill>
                <a:latin typeface="KG Blank Space Solid" panose="02000000000000000000" pitchFamily="2" charset="77"/>
              </a:rPr>
              <a:t>Websites that can help</a:t>
            </a:r>
            <a:endParaRPr lang="en-US" sz="32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07B5FCF-D449-00AC-2AB5-497094B2A71D}"/>
              </a:ext>
            </a:extLst>
          </p:cNvPr>
          <p:cNvSpPr txBox="1"/>
          <p:nvPr/>
        </p:nvSpPr>
        <p:spPr>
          <a:xfrm>
            <a:off x="7471410" y="2105561"/>
            <a:ext cx="47205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chemeClr val="bg1"/>
                </a:solidFill>
                <a:latin typeface="KG Blank Space Solid" panose="02000000000000000000" pitchFamily="2" charset="77"/>
              </a:rPr>
              <a:t>PRIVATE  SCHOLARSHIPS</a:t>
            </a:r>
          </a:p>
        </p:txBody>
      </p:sp>
    </p:spTree>
    <p:extLst>
      <p:ext uri="{BB962C8B-B14F-4D97-AF65-F5344CB8AC3E}">
        <p14:creationId xmlns:p14="http://schemas.microsoft.com/office/powerpoint/2010/main" val="396920161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5A2A5B-352C-F6D2-E2DC-515DF9850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849007"/>
          </a:xfrm>
        </p:spPr>
        <p:txBody>
          <a:bodyPr>
            <a:noAutofit/>
          </a:bodyPr>
          <a:lstStyle/>
          <a:p>
            <a:r>
              <a:rPr lang="en-US" sz="4800" b="1">
                <a:solidFill>
                  <a:srgbClr val="C00000"/>
                </a:solidFill>
                <a:latin typeface="KG Blank Space Solid" panose="02000000000000000000" pitchFamily="2" charset="77"/>
              </a:rPr>
              <a:t>THE COLLEGE VISIT</a:t>
            </a:r>
            <a:endParaRPr lang="en-US" sz="4400" b="1">
              <a:solidFill>
                <a:srgbClr val="C00000"/>
              </a:solidFill>
              <a:latin typeface="KG Blank Space Solid" panose="02000000000000000000" pitchFamily="2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E4A9C0-9010-C4CB-5AF5-D64A3E9B4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231391"/>
            <a:ext cx="10178322" cy="524422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000">
                <a:solidFill>
                  <a:schemeClr val="tx1"/>
                </a:solidFill>
                <a:latin typeface="KG Blank Space Solid" panose="02000000000000000000" pitchFamily="2" charset="77"/>
              </a:rPr>
              <a:t>Virtual or in-person options. Some tips:</a:t>
            </a:r>
          </a:p>
          <a:p>
            <a:r>
              <a:rPr lang="en-US" sz="3000">
                <a:solidFill>
                  <a:schemeClr val="tx1"/>
                </a:solidFill>
                <a:latin typeface="KG Blank Space Solid" panose="02000000000000000000" pitchFamily="2" charset="77"/>
              </a:rPr>
              <a:t> </a:t>
            </a:r>
            <a:r>
              <a:rPr lang="en-US" sz="3000">
                <a:solidFill>
                  <a:schemeClr val="tx1"/>
                </a:solidFill>
                <a:latin typeface="Century Gothic" panose="020B0502020202020204" pitchFamily="34" charset="0"/>
              </a:rPr>
              <a:t>Make appointments/schedule your visit two weeks in advance, if possible…most can be done online</a:t>
            </a:r>
          </a:p>
          <a:p>
            <a:r>
              <a:rPr lang="en-US" sz="3000">
                <a:solidFill>
                  <a:schemeClr val="tx1"/>
                </a:solidFill>
                <a:latin typeface="Century Gothic" panose="020B0502020202020204" pitchFamily="34" charset="0"/>
              </a:rPr>
              <a:t>Go while school is in session</a:t>
            </a:r>
          </a:p>
          <a:p>
            <a:r>
              <a:rPr lang="en-US" sz="3000">
                <a:solidFill>
                  <a:schemeClr val="tx1"/>
                </a:solidFill>
                <a:latin typeface="Century Gothic" panose="020B0502020202020204" pitchFamily="34" charset="0"/>
              </a:rPr>
              <a:t>Notice the students on campus</a:t>
            </a:r>
          </a:p>
          <a:p>
            <a:r>
              <a:rPr lang="en-US" sz="3000">
                <a:solidFill>
                  <a:schemeClr val="tx1"/>
                </a:solidFill>
                <a:latin typeface="Century Gothic" panose="020B0502020202020204" pitchFamily="34" charset="0"/>
              </a:rPr>
              <a:t>No more than two a day</a:t>
            </a:r>
          </a:p>
          <a:p>
            <a:r>
              <a:rPr lang="en-US" sz="3000">
                <a:solidFill>
                  <a:schemeClr val="tx1"/>
                </a:solidFill>
                <a:latin typeface="Century Gothic" panose="020B0502020202020204" pitchFamily="34" charset="0"/>
              </a:rPr>
              <a:t>Eat in the dining hall if possible</a:t>
            </a:r>
          </a:p>
          <a:p>
            <a:r>
              <a:rPr lang="en-US" sz="3000">
                <a:solidFill>
                  <a:schemeClr val="tx1"/>
                </a:solidFill>
                <a:latin typeface="Century Gothic" panose="020B0502020202020204" pitchFamily="34" charset="0"/>
              </a:rPr>
              <a:t>See a FRESHMAN dorm</a:t>
            </a:r>
          </a:p>
          <a:p>
            <a:r>
              <a:rPr lang="en-US" sz="3000">
                <a:solidFill>
                  <a:schemeClr val="tx1"/>
                </a:solidFill>
                <a:latin typeface="Century Gothic" panose="020B0502020202020204" pitchFamily="34" charset="0"/>
              </a:rPr>
              <a:t>Ask about programs you are interested in</a:t>
            </a:r>
          </a:p>
          <a:p>
            <a:r>
              <a:rPr lang="en-US" sz="3000">
                <a:solidFill>
                  <a:schemeClr val="tx1"/>
                </a:solidFill>
                <a:latin typeface="Century Gothic" panose="020B0502020202020204" pitchFamily="34" charset="0"/>
              </a:rPr>
              <a:t>Look for anything else that will be important to you</a:t>
            </a:r>
          </a:p>
          <a:p>
            <a:endParaRPr lang="en-US" sz="300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US" sz="300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US" sz="3000">
              <a:solidFill>
                <a:schemeClr val="tx1"/>
              </a:solidFill>
              <a:latin typeface="KG Blank Space Solid" panose="02000000000000000000" pitchFamily="2" charset="77"/>
            </a:endParaRPr>
          </a:p>
          <a:p>
            <a:endParaRPr lang="en-US" sz="280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664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1F7D818-4530-4635-9180-C96A53B0598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5311" b="5311"/>
          <a:stretch>
            <a:fillRect/>
          </a:stretch>
        </p:blipFill>
        <p:spPr/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670768D-61FF-33D1-B5A4-00459E9BE0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14945" y="1006601"/>
            <a:ext cx="3224784" cy="4844796"/>
          </a:xfrm>
          <a:solidFill>
            <a:srgbClr val="DDDDDD"/>
          </a:solidFill>
        </p:spPr>
        <p:txBody>
          <a:bodyPr>
            <a:normAutofit/>
          </a:bodyPr>
          <a:lstStyle/>
          <a:p>
            <a:pPr algn="ctr"/>
            <a:r>
              <a:rPr lang="en-US" sz="3200" b="1">
                <a:solidFill>
                  <a:srgbClr val="C00000"/>
                </a:solidFill>
                <a:latin typeface="KG Blank Space Solid" panose="02000000000000000000" pitchFamily="2" charset="77"/>
              </a:rPr>
              <a:t>Students will log in with clever OR sign up with the invitation in their STUDENT EMAIL</a:t>
            </a:r>
          </a:p>
          <a:p>
            <a:pPr algn="ctr"/>
            <a:endParaRPr lang="en-US" sz="2400">
              <a:solidFill>
                <a:srgbClr val="C00000"/>
              </a:solidFill>
              <a:latin typeface="KG Blank Space Solid" panose="02000000000000000000" pitchFamily="2" charset="77"/>
            </a:endParaRPr>
          </a:p>
        </p:txBody>
      </p:sp>
      <p:sp>
        <p:nvSpPr>
          <p:cNvPr id="10" name="Donut 9">
            <a:extLst>
              <a:ext uri="{FF2B5EF4-FFF2-40B4-BE49-F238E27FC236}">
                <a16:creationId xmlns:a16="http://schemas.microsoft.com/office/drawing/2014/main" id="{75C303EA-B069-94AB-1F1A-A2CC86C32EF4}"/>
              </a:ext>
            </a:extLst>
          </p:cNvPr>
          <p:cNvSpPr/>
          <p:nvPr/>
        </p:nvSpPr>
        <p:spPr>
          <a:xfrm>
            <a:off x="3736284" y="4815840"/>
            <a:ext cx="2932740" cy="1368510"/>
          </a:xfrm>
          <a:prstGeom prst="donut">
            <a:avLst>
              <a:gd name="adj" fmla="val 7394"/>
            </a:avLst>
          </a:prstGeom>
          <a:solidFill>
            <a:srgbClr val="C00000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09908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B0257-9AAE-6C93-68DD-AEAA4771C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2637" y="577405"/>
            <a:ext cx="10178322" cy="87191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>
                <a:solidFill>
                  <a:srgbClr val="C00000"/>
                </a:solidFill>
                <a:latin typeface="KG Blank Space Solid" panose="02000000000000000000" pitchFamily="2" charset="77"/>
              </a:rPr>
              <a:t>College Application Readiness Symposium </a:t>
            </a:r>
            <a:r>
              <a:rPr lang="en-US" sz="5400" b="1">
                <a:solidFill>
                  <a:schemeClr val="tx1"/>
                </a:solidFill>
                <a:latin typeface="KG Blank Space Solid" panose="02000000000000000000" pitchFamily="2" charset="77"/>
              </a:rPr>
              <a:t>(cars) 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4B8706-E1DF-B41B-AC58-FCAAECF4E9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31136" y="2877312"/>
            <a:ext cx="8302751" cy="3222566"/>
          </a:xfrm>
          <a:solidFill>
            <a:schemeClr val="bg1">
              <a:lumMod val="85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en-US" sz="3000">
                <a:solidFill>
                  <a:schemeClr val="tx1"/>
                </a:solidFill>
                <a:latin typeface="Century Gothic" panose="020B0502020202020204" pitchFamily="34" charset="0"/>
                <a:ea typeface="Ebrima" panose="02000000000000000000" pitchFamily="2" charset="0"/>
                <a:cs typeface="Calibri" panose="020F0502020204030204" pitchFamily="34" charset="0"/>
              </a:rPr>
              <a:t>Dates: last week of school, exact dates TBA</a:t>
            </a:r>
          </a:p>
          <a:p>
            <a:r>
              <a:rPr lang="en-US" sz="3000">
                <a:solidFill>
                  <a:schemeClr val="tx1"/>
                </a:solidFill>
                <a:latin typeface="Century Gothic" panose="020B0502020202020204" pitchFamily="34" charset="0"/>
                <a:ea typeface="Ebrima" panose="02000000000000000000" pitchFamily="2" charset="0"/>
                <a:cs typeface="Calibri" panose="020F0502020204030204" pitchFamily="34" charset="0"/>
              </a:rPr>
              <a:t>More information to come in February</a:t>
            </a:r>
          </a:p>
          <a:p>
            <a:r>
              <a:rPr lang="en-US" sz="3000">
                <a:solidFill>
                  <a:schemeClr val="tx1"/>
                </a:solidFill>
                <a:latin typeface="Century Gothic" panose="020B0502020202020204" pitchFamily="34" charset="0"/>
              </a:rPr>
              <a:t>Great way for Juniors to get a head start on college applications, writing their personal statements, etc. </a:t>
            </a:r>
          </a:p>
          <a:p>
            <a:r>
              <a:rPr lang="en-US" sz="3000">
                <a:solidFill>
                  <a:schemeClr val="tx1"/>
                </a:solidFill>
                <a:latin typeface="Century Gothic" panose="020B0502020202020204" pitchFamily="34" charset="0"/>
              </a:rPr>
              <a:t>Must sign up to attend. There will be GPA requirements</a:t>
            </a:r>
          </a:p>
          <a:p>
            <a:endParaRPr lang="en-US" sz="3300">
              <a:solidFill>
                <a:schemeClr val="bg1"/>
              </a:solidFill>
              <a:latin typeface="Century Gothic" panose="020B0502020202090204" pitchFamily="34" charset="0"/>
              <a:ea typeface="Ebrima" panose="02000000000000000000" pitchFamily="2" charset="0"/>
              <a:cs typeface="Calibri" panose="020F0502020204030204" pitchFamily="34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61560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2B12387-1DA3-341F-2FDF-96A5BCEB5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265" y="377952"/>
            <a:ext cx="6189682" cy="2271712"/>
          </a:xfrm>
          <a:solidFill>
            <a:srgbClr val="C00000"/>
          </a:solidFill>
        </p:spPr>
        <p:txBody>
          <a:bodyPr>
            <a:normAutofit/>
          </a:bodyPr>
          <a:lstStyle/>
          <a:p>
            <a:pPr algn="ctr"/>
            <a:r>
              <a:rPr lang="en-US" sz="4400" cap="none">
                <a:solidFill>
                  <a:schemeClr val="bg1"/>
                </a:solidFill>
                <a:latin typeface="KG Blank Space Solid" panose="02000000000000000000" pitchFamily="2" charset="77"/>
              </a:rPr>
              <a:t>QUESTIONS? Contact your CAP Advisor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5F8F2C-89F2-4948-991A-8C4B2CBCE7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752" y="3072384"/>
            <a:ext cx="6400799" cy="3407664"/>
          </a:xfrm>
        </p:spPr>
        <p:txBody>
          <a:bodyPr>
            <a:normAutofit fontScale="62500" lnSpcReduction="20000"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4000">
                <a:solidFill>
                  <a:schemeClr val="tx1"/>
                </a:solidFill>
                <a:latin typeface="Century Gothic" panose="020B0502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ssanz@dadeschools.net</a:t>
            </a:r>
            <a:endParaRPr lang="en-US" sz="400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1028700" lvl="1" indent="-571500">
              <a:lnSpc>
                <a:spcPct val="100000"/>
              </a:lnSpc>
              <a:buFont typeface="Wingdings" pitchFamily="2" charset="2"/>
              <a:buChar char="§"/>
            </a:pPr>
            <a:r>
              <a:rPr lang="en-US" sz="4000">
                <a:solidFill>
                  <a:schemeClr val="tx1"/>
                </a:solidFill>
                <a:latin typeface="Century Gothic" panose="020B0502020202020204" pitchFamily="34" charset="0"/>
              </a:rPr>
              <a:t>Please email to request a parent meeting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4000">
                <a:solidFill>
                  <a:schemeClr val="tx1"/>
                </a:solidFill>
                <a:latin typeface="Century Gothic" panose="020B0502020202020204" pitchFamily="34" charset="0"/>
              </a:rPr>
              <a:t>CAP Office: room 6111</a:t>
            </a:r>
          </a:p>
          <a:p>
            <a:pPr marL="1028700" lvl="1" indent="-571500">
              <a:lnSpc>
                <a:spcPct val="100000"/>
              </a:lnSpc>
              <a:buFont typeface="Wingdings" pitchFamily="2" charset="2"/>
              <a:buChar char="§"/>
            </a:pPr>
            <a:r>
              <a:rPr lang="en-US" sz="4000">
                <a:solidFill>
                  <a:schemeClr val="tx1"/>
                </a:solidFill>
                <a:latin typeface="Century Gothic" panose="020B0502020202020204" pitchFamily="34" charset="0"/>
              </a:rPr>
              <a:t>Open office hours for students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4000" err="1">
                <a:solidFill>
                  <a:schemeClr val="tx1"/>
                </a:solidFill>
                <a:latin typeface="Century Gothic" panose="020B0502020202020204" pitchFamily="34" charset="0"/>
              </a:rPr>
              <a:t>cavsconnect.com</a:t>
            </a:r>
            <a:endParaRPr lang="en-US" sz="400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7429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4000">
                <a:solidFill>
                  <a:schemeClr val="tx1"/>
                </a:solidFill>
                <a:latin typeface="Century Gothic" panose="020B0502020202020204" pitchFamily="34" charset="0"/>
              </a:rPr>
              <a:t>Cap Corner</a:t>
            </a:r>
          </a:p>
          <a:p>
            <a:pPr marL="1200150" lvl="2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4000">
                <a:solidFill>
                  <a:schemeClr val="tx1"/>
                </a:solidFill>
                <a:latin typeface="Century Gothic" panose="020B0502020202020204" pitchFamily="34" charset="0"/>
              </a:rPr>
              <a:t>Juniors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320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Picture 6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8EC1490D-F472-E2BB-CB12-E462EA19A1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510" r="15510"/>
          <a:stretch/>
        </p:blipFill>
        <p:spPr>
          <a:xfrm>
            <a:off x="7865658" y="2060924"/>
            <a:ext cx="3960333" cy="3960333"/>
          </a:xfrm>
          <a:prstGeom prst="ellipse">
            <a:avLst/>
          </a:prstGeom>
        </p:spPr>
      </p:pic>
      <p:sp>
        <p:nvSpPr>
          <p:cNvPr id="6" name="Title 2">
            <a:extLst>
              <a:ext uri="{FF2B5EF4-FFF2-40B4-BE49-F238E27FC236}">
                <a16:creationId xmlns:a16="http://schemas.microsoft.com/office/drawing/2014/main" id="{9197939E-5558-D89D-449F-2DF4F6B70A05}"/>
              </a:ext>
            </a:extLst>
          </p:cNvPr>
          <p:cNvSpPr txBox="1">
            <a:spLocks/>
          </p:cNvSpPr>
          <p:nvPr/>
        </p:nvSpPr>
        <p:spPr>
          <a:xfrm>
            <a:off x="8279915" y="1036011"/>
            <a:ext cx="3131820" cy="780096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1900" b="1" i="0" kern="1200" cap="all" spc="300" baseline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4800" cap="none">
                <a:solidFill>
                  <a:schemeClr val="bg1"/>
                </a:solidFill>
                <a:latin typeface="KG Blank Space Solid" panose="02000000000000000000" pitchFamily="2" charset="77"/>
              </a:rPr>
              <a:t>Ms. Sanz</a:t>
            </a:r>
          </a:p>
        </p:txBody>
      </p:sp>
    </p:spTree>
    <p:extLst>
      <p:ext uri="{BB962C8B-B14F-4D97-AF65-F5344CB8AC3E}">
        <p14:creationId xmlns:p14="http://schemas.microsoft.com/office/powerpoint/2010/main" val="919558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3DEA7-BB06-7BF2-0C24-FB7458218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8741" y="555337"/>
            <a:ext cx="7852337" cy="914400"/>
          </a:xfrm>
          <a:solidFill>
            <a:srgbClr val="DDDDDD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7200" b="1" spc="0">
                <a:solidFill>
                  <a:srgbClr val="C00000"/>
                </a:solidFill>
                <a:latin typeface="KG Blank Space Solid" panose="02000000000000000000" pitchFamily="2" charset="77"/>
              </a:rPr>
              <a:t>SCOIR profile </a:t>
            </a:r>
          </a:p>
        </p:txBody>
      </p:sp>
      <p:pic>
        <p:nvPicPr>
          <p:cNvPr id="6" name="Content Placeholder 5" descr="Graphical user interface, application, website&#10;&#10;Description automatically generated">
            <a:extLst>
              <a:ext uri="{FF2B5EF4-FFF2-40B4-BE49-F238E27FC236}">
                <a16:creationId xmlns:a16="http://schemas.microsoft.com/office/drawing/2014/main" id="{53A5B8F6-A4F5-126F-DBAD-9926E344EB1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078741" y="1642604"/>
            <a:ext cx="8034518" cy="3854239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316A3A6-675E-9C8C-9BA2-BE5FE6C3463F}"/>
              </a:ext>
            </a:extLst>
          </p:cNvPr>
          <p:cNvSpPr txBox="1"/>
          <p:nvPr/>
        </p:nvSpPr>
        <p:spPr>
          <a:xfrm>
            <a:off x="1710965" y="5580003"/>
            <a:ext cx="925974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>
                <a:highlight>
                  <a:srgbClr val="FFFF00"/>
                </a:highlight>
                <a:latin typeface="KG Blank Space Solid" panose="020B0604020202020204" charset="0"/>
              </a:rPr>
              <a:t>Add as much information as possible &amp; get invited to SCOIR by your child</a:t>
            </a:r>
          </a:p>
          <a:p>
            <a:pPr algn="ctr"/>
            <a:endParaRPr lang="en-US" sz="3600" b="1">
              <a:latin typeface="KG Blank Space Solid" panose="020B060402020202020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53F42C56-78C7-C1F1-C18C-648C96460841}"/>
                  </a:ext>
                </a:extLst>
              </p14:cNvPr>
              <p14:cNvContentPartPr/>
              <p14:nvPr/>
            </p14:nvContentPartPr>
            <p14:xfrm>
              <a:off x="3489483" y="2867598"/>
              <a:ext cx="1175040" cy="352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53F42C56-78C7-C1F1-C18C-648C9646084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53494" y="2831598"/>
                <a:ext cx="1246658" cy="10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3DD1F42C-6B2C-3BEB-142D-C6CBEC255308}"/>
                  </a:ext>
                </a:extLst>
              </p14:cNvPr>
              <p14:cNvContentPartPr/>
              <p14:nvPr/>
            </p14:nvContentPartPr>
            <p14:xfrm>
              <a:off x="7977603" y="3279078"/>
              <a:ext cx="297720" cy="187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3DD1F42C-6B2C-3BEB-142D-C6CBEC25530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941603" y="3243078"/>
                <a:ext cx="369360" cy="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A40E1006-45D5-596D-6C7F-F9120EE5751D}"/>
                  </a:ext>
                </a:extLst>
              </p14:cNvPr>
              <p14:cNvContentPartPr/>
              <p14:nvPr/>
            </p14:nvContentPartPr>
            <p14:xfrm>
              <a:off x="9001083" y="3388878"/>
              <a:ext cx="45324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A40E1006-45D5-596D-6C7F-F9120EE5751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965112" y="3352878"/>
                <a:ext cx="524823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DC942E07-20ED-87BD-FB4C-143EFB31C181}"/>
                  </a:ext>
                </a:extLst>
              </p14:cNvPr>
              <p14:cNvContentPartPr/>
              <p14:nvPr/>
            </p14:nvContentPartPr>
            <p14:xfrm>
              <a:off x="5754603" y="3539718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DC942E07-20ED-87BD-FB4C-143EFB31C18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718603" y="350371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AACF462A-1280-1638-FF15-AAEB7711DB72}"/>
                  </a:ext>
                </a:extLst>
              </p14:cNvPr>
              <p14:cNvContentPartPr/>
              <p14:nvPr/>
            </p14:nvContentPartPr>
            <p14:xfrm>
              <a:off x="5771163" y="3716118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AACF462A-1280-1638-FF15-AAEB7711DB7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735163" y="368011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B99EA1F7-45A0-B0E9-0266-11B81C267817}"/>
                  </a:ext>
                </a:extLst>
              </p14:cNvPr>
              <p14:cNvContentPartPr/>
              <p14:nvPr/>
            </p14:nvContentPartPr>
            <p14:xfrm>
              <a:off x="3657243" y="3220758"/>
              <a:ext cx="525960" cy="334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B99EA1F7-45A0-B0E9-0266-11B81C26781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621243" y="3184758"/>
                <a:ext cx="597600" cy="10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16701682-C372-270B-F04B-0B19BBB17879}"/>
                  </a:ext>
                </a:extLst>
              </p14:cNvPr>
              <p14:cNvContentPartPr/>
              <p14:nvPr/>
            </p14:nvContentPartPr>
            <p14:xfrm>
              <a:off x="3648963" y="3581838"/>
              <a:ext cx="444600" cy="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16701682-C372-270B-F04B-0B19BBB1787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612992" y="3545838"/>
                <a:ext cx="516182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271E9E6E-7524-E364-EC7D-3E6C335C872E}"/>
                  </a:ext>
                </a:extLst>
              </p14:cNvPr>
              <p14:cNvContentPartPr/>
              <p14:nvPr/>
            </p14:nvContentPartPr>
            <p14:xfrm>
              <a:off x="3934083" y="3984318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271E9E6E-7524-E364-EC7D-3E6C335C872E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898083" y="394831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1FA77EE7-F67E-825A-911D-02F0AD256953}"/>
                  </a:ext>
                </a:extLst>
              </p14:cNvPr>
              <p14:cNvContentPartPr/>
              <p14:nvPr/>
            </p14:nvContentPartPr>
            <p14:xfrm>
              <a:off x="3867123" y="4110318"/>
              <a:ext cx="41184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1FA77EE7-F67E-825A-911D-02F0AD256953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831123" y="4074318"/>
                <a:ext cx="48348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5CFD3AEB-7699-14D1-3594-415047367CFF}"/>
                  </a:ext>
                </a:extLst>
              </p14:cNvPr>
              <p14:cNvContentPartPr/>
              <p14:nvPr/>
            </p14:nvContentPartPr>
            <p14:xfrm>
              <a:off x="3782883" y="4221198"/>
              <a:ext cx="434160" cy="68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5CFD3AEB-7699-14D1-3594-415047367CFF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746883" y="4185198"/>
                <a:ext cx="50580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8FD077C7-4E65-9C22-E58D-83663D1C8922}"/>
                  </a:ext>
                </a:extLst>
              </p14:cNvPr>
              <p14:cNvContentPartPr/>
              <p14:nvPr/>
            </p14:nvContentPartPr>
            <p14:xfrm>
              <a:off x="3925803" y="4351518"/>
              <a:ext cx="679680" cy="277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8FD077C7-4E65-9C22-E58D-83663D1C8922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889803" y="4315518"/>
                <a:ext cx="751320" cy="9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DEAEF317-D30A-169A-8831-80C9951FF878}"/>
                  </a:ext>
                </a:extLst>
              </p14:cNvPr>
              <p14:cNvContentPartPr/>
              <p14:nvPr/>
            </p14:nvContentPartPr>
            <p14:xfrm>
              <a:off x="4034883" y="4462398"/>
              <a:ext cx="426240" cy="259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DEAEF317-D30A-169A-8831-80C9951FF878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998883" y="4426398"/>
                <a:ext cx="497880" cy="9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C6EB3A9E-E56B-F7DB-3147-66A4B25D3DF5}"/>
                  </a:ext>
                </a:extLst>
              </p14:cNvPr>
              <p14:cNvContentPartPr/>
              <p14:nvPr/>
            </p14:nvContentPartPr>
            <p14:xfrm>
              <a:off x="3648963" y="4831758"/>
              <a:ext cx="814680" cy="3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C6EB3A9E-E56B-F7DB-3147-66A4B25D3DF5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612963" y="4795758"/>
                <a:ext cx="88632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CB476A86-667F-B9B8-8201-29852B93661F}"/>
                  </a:ext>
                </a:extLst>
              </p14:cNvPr>
              <p14:cNvContentPartPr/>
              <p14:nvPr/>
            </p14:nvContentPartPr>
            <p14:xfrm>
              <a:off x="3657243" y="5116878"/>
              <a:ext cx="731880" cy="3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CB476A86-667F-B9B8-8201-29852B93661F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621243" y="5080878"/>
                <a:ext cx="80352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3C6A5AD9-6627-4678-EEE6-AE7BE8A628BA}"/>
                  </a:ext>
                </a:extLst>
              </p14:cNvPr>
              <p14:cNvContentPartPr/>
              <p14:nvPr/>
            </p14:nvContentPartPr>
            <p14:xfrm>
              <a:off x="2331723" y="3513798"/>
              <a:ext cx="517680" cy="972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3C6A5AD9-6627-4678-EEE6-AE7BE8A628BA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268679" y="3448375"/>
                <a:ext cx="643407" cy="1401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ECF178FA-4A4D-336C-F542-E61EBBB6DB4E}"/>
                  </a:ext>
                </a:extLst>
              </p14:cNvPr>
              <p14:cNvContentPartPr/>
              <p14:nvPr/>
            </p14:nvContentPartPr>
            <p14:xfrm>
              <a:off x="2105283" y="3690918"/>
              <a:ext cx="1027440" cy="3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ECF178FA-4A4D-336C-F542-E61EBBB6DB4E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042283" y="3627918"/>
                <a:ext cx="115308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CB3479F2-A008-6F84-4B51-FD1CAFE7738E}"/>
                  </a:ext>
                </a:extLst>
              </p14:cNvPr>
              <p14:cNvContentPartPr/>
              <p14:nvPr/>
            </p14:nvContentPartPr>
            <p14:xfrm>
              <a:off x="9261363" y="1769598"/>
              <a:ext cx="257760" cy="3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CB3479F2-A008-6F84-4B51-FD1CAFE7738E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9225363" y="1733598"/>
                <a:ext cx="329400" cy="72000"/>
              </a:xfrm>
              <a:prstGeom prst="rect">
                <a:avLst/>
              </a:prstGeom>
            </p:spPr>
          </p:pic>
        </mc:Fallback>
      </mc:AlternateContent>
      <p:sp>
        <p:nvSpPr>
          <p:cNvPr id="38" name="Oval 37">
            <a:extLst>
              <a:ext uri="{FF2B5EF4-FFF2-40B4-BE49-F238E27FC236}">
                <a16:creationId xmlns:a16="http://schemas.microsoft.com/office/drawing/2014/main" id="{7B52BCB1-F7DF-E947-8202-CA37AE458230}"/>
              </a:ext>
            </a:extLst>
          </p:cNvPr>
          <p:cNvSpPr/>
          <p:nvPr/>
        </p:nvSpPr>
        <p:spPr>
          <a:xfrm>
            <a:off x="2262220" y="2514881"/>
            <a:ext cx="813732" cy="829321"/>
          </a:xfrm>
          <a:prstGeom prst="ellipse">
            <a:avLst/>
          </a:prstGeom>
          <a:solidFill>
            <a:srgbClr val="0988D1"/>
          </a:solidFill>
          <a:ln>
            <a:solidFill>
              <a:srgbClr val="0988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onut 2">
            <a:extLst>
              <a:ext uri="{FF2B5EF4-FFF2-40B4-BE49-F238E27FC236}">
                <a16:creationId xmlns:a16="http://schemas.microsoft.com/office/drawing/2014/main" id="{7E1A5583-008D-FAF0-1D4A-589E631FB279}"/>
              </a:ext>
            </a:extLst>
          </p:cNvPr>
          <p:cNvSpPr/>
          <p:nvPr/>
        </p:nvSpPr>
        <p:spPr>
          <a:xfrm>
            <a:off x="5296860" y="2514881"/>
            <a:ext cx="2454194" cy="1584637"/>
          </a:xfrm>
          <a:prstGeom prst="donut">
            <a:avLst>
              <a:gd name="adj" fmla="val 7394"/>
            </a:avLst>
          </a:prstGeom>
          <a:solidFill>
            <a:srgbClr val="C00000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736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32D4803-D42C-29F0-C93D-D0D9649B6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52310"/>
            <a:ext cx="10178322" cy="853028"/>
          </a:xfrm>
        </p:spPr>
        <p:txBody>
          <a:bodyPr>
            <a:noAutofit/>
          </a:bodyPr>
          <a:lstStyle/>
          <a:p>
            <a:r>
              <a:rPr lang="en-US" sz="4000" b="1" spc="0">
                <a:solidFill>
                  <a:srgbClr val="C00000"/>
                </a:solidFill>
                <a:latin typeface="KG Blank Space Solid" panose="02000000000000000000" pitchFamily="2" charset="77"/>
              </a:rPr>
              <a:t>Research colleges on scoir </a:t>
            </a:r>
          </a:p>
        </p:txBody>
      </p:sp>
      <p:pic>
        <p:nvPicPr>
          <p:cNvPr id="10" name="Content Placeholder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5D34AB70-7846-88E8-85AB-7699F8A4BEA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6" t="11333" r="9275" b="9928"/>
          <a:stretch/>
        </p:blipFill>
        <p:spPr>
          <a:xfrm>
            <a:off x="959004" y="951492"/>
            <a:ext cx="6755962" cy="3381491"/>
          </a:xfrm>
          <a:prstGeom prst="rect">
            <a:avLst/>
          </a:prstGeom>
        </p:spPr>
      </p:pic>
      <p:pic>
        <p:nvPicPr>
          <p:cNvPr id="11" name="Content Placeholder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80A79DEA-BD6F-E7D8-4FB2-8A4CBCE563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46" r="-3" b="6174"/>
          <a:stretch/>
        </p:blipFill>
        <p:spPr>
          <a:xfrm>
            <a:off x="5223753" y="3522086"/>
            <a:ext cx="6088918" cy="320873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A601B2F-C5F9-6109-13F8-3C69004950DC}"/>
              </a:ext>
            </a:extLst>
          </p:cNvPr>
          <p:cNvSpPr txBox="1"/>
          <p:nvPr/>
        </p:nvSpPr>
        <p:spPr>
          <a:xfrm>
            <a:off x="1377696" y="4623960"/>
            <a:ext cx="36210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KG Blank Space Solid" panose="02000000000000000000" pitchFamily="2" charset="77"/>
              </a:rPr>
              <a:t>Look at the cost of attendance and financial aid calculator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D6BE63-824A-BE28-A8AA-E779F26C075D}"/>
              </a:ext>
            </a:extLst>
          </p:cNvPr>
          <p:cNvSpPr txBox="1"/>
          <p:nvPr/>
        </p:nvSpPr>
        <p:spPr>
          <a:xfrm>
            <a:off x="8095488" y="1609344"/>
            <a:ext cx="28895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KG Blank Space Solid" panose="02000000000000000000" pitchFamily="2" charset="77"/>
              </a:rPr>
              <a:t>Search schools by preferences</a:t>
            </a:r>
          </a:p>
        </p:txBody>
      </p:sp>
    </p:spTree>
    <p:extLst>
      <p:ext uri="{BB962C8B-B14F-4D97-AF65-F5344CB8AC3E}">
        <p14:creationId xmlns:p14="http://schemas.microsoft.com/office/powerpoint/2010/main" val="4018393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32D4803-D42C-29F0-C93D-D0D9649B6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52310"/>
            <a:ext cx="10178322" cy="853028"/>
          </a:xfrm>
        </p:spPr>
        <p:txBody>
          <a:bodyPr>
            <a:noAutofit/>
          </a:bodyPr>
          <a:lstStyle/>
          <a:p>
            <a:r>
              <a:rPr lang="en-US" sz="3600" b="1" spc="0">
                <a:solidFill>
                  <a:srgbClr val="C00000"/>
                </a:solidFill>
                <a:latin typeface="KG Blank Space Solid" panose="02000000000000000000" pitchFamily="2" charset="77"/>
              </a:rPr>
              <a:t>ADD COLLEGES TO YOUR FOLLOWING LIST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D8F6595-5B30-C313-2B78-8D1638086E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5" t="17963" r="26625"/>
          <a:stretch/>
        </p:blipFill>
        <p:spPr bwMode="auto">
          <a:xfrm>
            <a:off x="1883334" y="1110143"/>
            <a:ext cx="8712416" cy="5116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19333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3DEA7-BB06-7BF2-0C24-FB7458218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588" y="417229"/>
            <a:ext cx="10926501" cy="777587"/>
          </a:xfrm>
        </p:spPr>
        <p:txBody>
          <a:bodyPr>
            <a:normAutofit/>
          </a:bodyPr>
          <a:lstStyle/>
          <a:p>
            <a:r>
              <a:rPr lang="en-US" sz="4400" b="1" spc="0">
                <a:solidFill>
                  <a:srgbClr val="C00000"/>
                </a:solidFill>
                <a:latin typeface="KG Blank Space Solid" panose="02000000000000000000" pitchFamily="2" charset="77"/>
              </a:rPr>
              <a:t>What are colleges looking at?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722EB2-355C-176C-B4AA-E9F46FA2C9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388962"/>
            <a:ext cx="10178322" cy="521757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  <a:defRPr/>
            </a:pPr>
            <a:r>
              <a:rPr lang="en-US" sz="2800" b="1">
                <a:solidFill>
                  <a:schemeClr val="tx1"/>
                </a:solidFill>
                <a:latin typeface="KG Blank Space Solid" panose="02000000000000000000" pitchFamily="2" charset="77"/>
              </a:rPr>
              <a:t>Important Factors:</a:t>
            </a:r>
          </a:p>
          <a:p>
            <a:pPr>
              <a:defRPr/>
            </a:pPr>
            <a:r>
              <a:rPr lang="en-US" sz="2800">
                <a:solidFill>
                  <a:schemeClr val="tx1"/>
                </a:solidFill>
                <a:latin typeface="Century Gothic" panose="020B0502020202090204" pitchFamily="34" charset="0"/>
                <a:cs typeface="Calibri" panose="020F0502020204030204" pitchFamily="34" charset="0"/>
              </a:rPr>
              <a:t>Strength of curriculum (IB, AP, Honors)</a:t>
            </a:r>
          </a:p>
          <a:p>
            <a:pPr>
              <a:defRPr/>
            </a:pPr>
            <a:r>
              <a:rPr lang="en-US" sz="2800">
                <a:solidFill>
                  <a:schemeClr val="tx1"/>
                </a:solidFill>
                <a:latin typeface="Century Gothic" panose="020B0502020202090204" pitchFamily="34" charset="0"/>
                <a:cs typeface="Calibri" panose="020F0502020204030204" pitchFamily="34" charset="0"/>
              </a:rPr>
              <a:t>Grade Point Average (GPA) and percentile rank</a:t>
            </a:r>
          </a:p>
          <a:p>
            <a:pPr>
              <a:defRPr/>
            </a:pPr>
            <a:r>
              <a:rPr lang="en-US" sz="2800">
                <a:solidFill>
                  <a:schemeClr val="tx1"/>
                </a:solidFill>
                <a:latin typeface="Century Gothic" panose="020B0502020202090204" pitchFamily="34" charset="0"/>
                <a:cs typeface="Calibri" panose="020F0502020204030204" pitchFamily="34" charset="0"/>
              </a:rPr>
              <a:t>College Entrance Examination Scores (ACT or SAT)</a:t>
            </a:r>
          </a:p>
          <a:p>
            <a:pPr>
              <a:defRPr/>
            </a:pPr>
            <a:r>
              <a:rPr lang="en-US" sz="2800">
                <a:solidFill>
                  <a:schemeClr val="tx1"/>
                </a:solidFill>
                <a:latin typeface="Century Gothic" panose="020B0502020202090204" pitchFamily="34" charset="0"/>
                <a:cs typeface="Calibri" panose="020F0502020204030204" pitchFamily="34" charset="0"/>
              </a:rPr>
              <a:t>Activities student is involved in </a:t>
            </a:r>
          </a:p>
          <a:p>
            <a:pPr>
              <a:defRPr/>
            </a:pPr>
            <a:endParaRPr lang="en-US" sz="2800">
              <a:solidFill>
                <a:schemeClr val="tx1"/>
              </a:solidFill>
              <a:latin typeface="Century Gothic" panose="020B0502020202090204" pitchFamily="34" charset="0"/>
            </a:endParaRPr>
          </a:p>
          <a:p>
            <a:pPr marL="0" indent="0">
              <a:buNone/>
              <a:defRPr/>
            </a:pPr>
            <a:r>
              <a:rPr lang="en-US" sz="2800" b="1">
                <a:solidFill>
                  <a:schemeClr val="tx1"/>
                </a:solidFill>
                <a:latin typeface="KG Blank Space Solid" panose="02000000000000000000" pitchFamily="2" charset="77"/>
              </a:rPr>
              <a:t>If the College Requires them:</a:t>
            </a:r>
          </a:p>
          <a:p>
            <a:pPr>
              <a:defRPr/>
            </a:pPr>
            <a:r>
              <a:rPr lang="en-US" sz="2800">
                <a:solidFill>
                  <a:schemeClr val="tx1"/>
                </a:solidFill>
                <a:latin typeface="Century Gothic" panose="020B0502020202090204" pitchFamily="34" charset="0"/>
              </a:rPr>
              <a:t> </a:t>
            </a:r>
            <a:r>
              <a:rPr lang="en-US" sz="2800">
                <a:solidFill>
                  <a:schemeClr val="tx1"/>
                </a:solidFill>
                <a:latin typeface="Century Gothic" panose="020B0502020202090204" pitchFamily="34" charset="0"/>
                <a:cs typeface="Calibri" panose="020F0502020204030204" pitchFamily="34" charset="0"/>
              </a:rPr>
              <a:t>Essays</a:t>
            </a:r>
          </a:p>
          <a:p>
            <a:pPr>
              <a:defRPr/>
            </a:pPr>
            <a:r>
              <a:rPr lang="en-US" sz="2800">
                <a:solidFill>
                  <a:schemeClr val="tx1"/>
                </a:solidFill>
                <a:latin typeface="Century Gothic" panose="020B0502020202090204" pitchFamily="34" charset="0"/>
                <a:cs typeface="Calibri" panose="020F0502020204030204" pitchFamily="34" charset="0"/>
              </a:rPr>
              <a:t> Recommendation Letters (teacher and counselor)</a:t>
            </a:r>
          </a:p>
          <a:p>
            <a:pPr>
              <a:defRPr/>
            </a:pPr>
            <a:r>
              <a:rPr lang="en-US" sz="2800">
                <a:solidFill>
                  <a:schemeClr val="tx1"/>
                </a:solidFill>
                <a:latin typeface="Century Gothic" panose="020B0502020202090204" pitchFamily="34" charset="0"/>
                <a:cs typeface="Calibri" panose="020F0502020204030204" pitchFamily="34" charset="0"/>
              </a:rPr>
              <a:t> Resume (leadership, community service, extracurricular, talents, etc.)</a:t>
            </a:r>
          </a:p>
          <a:p>
            <a:pPr>
              <a:defRPr/>
            </a:pPr>
            <a:r>
              <a:rPr lang="en-US" sz="2800">
                <a:solidFill>
                  <a:schemeClr val="tx1"/>
                </a:solidFill>
                <a:latin typeface="Century Gothic" panose="020B0502020202090204" pitchFamily="34" charset="0"/>
                <a:cs typeface="Calibri" panose="020F0502020204030204" pitchFamily="34" charset="0"/>
              </a:rPr>
              <a:t> Interviews</a:t>
            </a:r>
          </a:p>
          <a:p>
            <a:endParaRPr lang="en-US" sz="2400">
              <a:solidFill>
                <a:schemeClr val="tx1"/>
              </a:solidFill>
              <a:latin typeface="Century Gothic" panose="020B0502020202020204" pitchFamily="34" charset="0"/>
              <a:cs typeface="Futura Medium" panose="020B06020202040203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45375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3DEA7-BB06-7BF2-0C24-FB7458218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6250" y="426107"/>
            <a:ext cx="10926501" cy="777587"/>
          </a:xfrm>
        </p:spPr>
        <p:txBody>
          <a:bodyPr>
            <a:normAutofit fontScale="90000"/>
          </a:bodyPr>
          <a:lstStyle/>
          <a:p>
            <a:r>
              <a:rPr lang="en-US" sz="4400" b="1" spc="0">
                <a:solidFill>
                  <a:srgbClr val="C00000"/>
                </a:solidFill>
                <a:latin typeface="KG Blank Space Solid" panose="02000000000000000000" pitchFamily="2" charset="77"/>
              </a:rPr>
              <a:t>HOLISTIC REVIEW OF 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722EB2-355C-176C-B4AA-E9F46FA2C9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1965" y="1362329"/>
            <a:ext cx="9175072" cy="5217577"/>
          </a:xfrm>
        </p:spPr>
        <p:txBody>
          <a:bodyPr>
            <a:normAutofit lnSpcReduction="10000"/>
          </a:bodyPr>
          <a:lstStyle/>
          <a:p>
            <a:r>
              <a:rPr lang="en-US" sz="2400">
                <a:solidFill>
                  <a:schemeClr val="tx1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Academic Record </a:t>
            </a:r>
          </a:p>
          <a:p>
            <a:r>
              <a:rPr lang="en-US" sz="2400">
                <a:solidFill>
                  <a:schemeClr val="tx1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Difficulty of Course Load/RIGOR</a:t>
            </a:r>
          </a:p>
          <a:p>
            <a:r>
              <a:rPr lang="en-US" sz="2400">
                <a:solidFill>
                  <a:schemeClr val="tx1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SAT/ACT Scores</a:t>
            </a:r>
          </a:p>
          <a:p>
            <a:r>
              <a:rPr lang="en-US" sz="2400">
                <a:solidFill>
                  <a:schemeClr val="tx1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Letters of Recommendation</a:t>
            </a:r>
          </a:p>
          <a:p>
            <a:r>
              <a:rPr lang="en-US" sz="2400">
                <a:solidFill>
                  <a:schemeClr val="tx1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College Essay</a:t>
            </a:r>
          </a:p>
          <a:p>
            <a:r>
              <a:rPr lang="en-US" sz="2400">
                <a:solidFill>
                  <a:schemeClr val="tx1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Extra-Curricular Activities</a:t>
            </a:r>
          </a:p>
          <a:p>
            <a:r>
              <a:rPr lang="en-US" sz="2400">
                <a:solidFill>
                  <a:schemeClr val="tx1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Personal Interview</a:t>
            </a:r>
          </a:p>
          <a:p>
            <a:r>
              <a:rPr lang="en-US" sz="2400">
                <a:solidFill>
                  <a:schemeClr val="tx1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Neatness of the College Application</a:t>
            </a:r>
          </a:p>
          <a:p>
            <a:r>
              <a:rPr lang="en-US" sz="2400">
                <a:solidFill>
                  <a:schemeClr val="tx1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Community Service</a:t>
            </a:r>
          </a:p>
          <a:p>
            <a:r>
              <a:rPr lang="en-US" sz="2400">
                <a:solidFill>
                  <a:schemeClr val="tx1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Special Talents</a:t>
            </a:r>
          </a:p>
          <a:p>
            <a:r>
              <a:rPr lang="en-US" sz="2400">
                <a:solidFill>
                  <a:schemeClr val="tx1"/>
                </a:solidFill>
                <a:latin typeface="Century Gothic" panose="020B0502020202020204" pitchFamily="34" charset="0"/>
                <a:cs typeface="Futura Medium" panose="020B0602020204020303" pitchFamily="34" charset="-79"/>
              </a:rPr>
              <a:t>Demonstrated Interest </a:t>
            </a:r>
          </a:p>
        </p:txBody>
      </p:sp>
    </p:spTree>
    <p:extLst>
      <p:ext uri="{BB962C8B-B14F-4D97-AF65-F5344CB8AC3E}">
        <p14:creationId xmlns:p14="http://schemas.microsoft.com/office/powerpoint/2010/main" val="114612798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coir and grad track student presentation" id="{E7F298D6-53CD-A047-8D92-A4D953727B13}" vid="{BD5C0A9A-E10E-B148-9EB5-0989EE2289D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Badge</Template>
  <TotalTime>12</TotalTime>
  <Words>2214</Words>
  <Application>Microsoft Macintosh PowerPoint</Application>
  <PresentationFormat>Widescreen</PresentationFormat>
  <Paragraphs>311</Paragraphs>
  <Slides>41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9" baseType="lpstr">
      <vt:lpstr>Gill Sans MT</vt:lpstr>
      <vt:lpstr>Calibri</vt:lpstr>
      <vt:lpstr>Arial</vt:lpstr>
      <vt:lpstr>Wingdings</vt:lpstr>
      <vt:lpstr>Impact</vt:lpstr>
      <vt:lpstr>Century Gothic</vt:lpstr>
      <vt:lpstr>KG Blank Space Solid</vt:lpstr>
      <vt:lpstr>Badge</vt:lpstr>
      <vt:lpstr>Parent college night Class of 2024</vt:lpstr>
      <vt:lpstr>CAP COMMUNICATIONS</vt:lpstr>
      <vt:lpstr>SCOIR </vt:lpstr>
      <vt:lpstr>PowerPoint Presentation</vt:lpstr>
      <vt:lpstr>SCOIR profile </vt:lpstr>
      <vt:lpstr>Research colleges on scoir </vt:lpstr>
      <vt:lpstr>ADD COLLEGES TO YOUR FOLLOWING LIST</vt:lpstr>
      <vt:lpstr>What are colleges looking at? </vt:lpstr>
      <vt:lpstr>HOLISTIC REVIEW OF APPLICATIONS</vt:lpstr>
      <vt:lpstr>PowerPoint Presentation</vt:lpstr>
      <vt:lpstr>PowerPoint Presentation</vt:lpstr>
      <vt:lpstr>PowerPoint Presentation</vt:lpstr>
      <vt:lpstr>Selectivity of admission</vt:lpstr>
      <vt:lpstr>WHAT THE college LIST SHOULD LOOK LIKE</vt:lpstr>
      <vt:lpstr>WHY IS JUNIOR YEAR SO IMPORTANT?</vt:lpstr>
      <vt:lpstr>DO YOU HAVE WHAT IT TAKES?</vt:lpstr>
      <vt:lpstr>DO YOU HAVE WHAT IT TAKES?</vt:lpstr>
      <vt:lpstr>HOW TO IMPROVE YOUR CHANCES FOR STATE SCHOOLS:</vt:lpstr>
      <vt:lpstr>PowerPoint Presentation</vt:lpstr>
      <vt:lpstr>PowerPoint Presentation</vt:lpstr>
      <vt:lpstr>THE college app TIMELINE</vt:lpstr>
      <vt:lpstr>THE college app TIMELINE</vt:lpstr>
      <vt:lpstr>COLLEGE ENTRANCE EXAMS</vt:lpstr>
      <vt:lpstr>COLLEGE ENTRANCE EXAMS</vt:lpstr>
      <vt:lpstr>UPCOMING EXAM DATES</vt:lpstr>
      <vt:lpstr>FEE WAIVERS </vt:lpstr>
      <vt:lpstr>Typical application checklist</vt:lpstr>
      <vt:lpstr>FINANCIAL AID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COLLEGE VISIT</vt:lpstr>
      <vt:lpstr>College Application Readiness Symposium (cars) </vt:lpstr>
      <vt:lpstr>QUESTIONS? Contact your CAP Advisor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GRAD TRACK &amp; SCOIR</dc:title>
  <dc:creator>SANZ DE ACEDO, SOFIA</dc:creator>
  <cp:lastModifiedBy>SANZ DE ACEDO, SOFIA</cp:lastModifiedBy>
  <cp:revision>2</cp:revision>
  <dcterms:created xsi:type="dcterms:W3CDTF">2022-08-18T12:03:57Z</dcterms:created>
  <dcterms:modified xsi:type="dcterms:W3CDTF">2022-12-14T15:12:55Z</dcterms:modified>
</cp:coreProperties>
</file>