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2" r:id="rId1"/>
  </p:sldMasterIdLst>
  <p:sldIdLst>
    <p:sldId id="256" r:id="rId2"/>
    <p:sldId id="261" r:id="rId3"/>
    <p:sldId id="266" r:id="rId4"/>
    <p:sldId id="257" r:id="rId5"/>
    <p:sldId id="271" r:id="rId6"/>
    <p:sldId id="267" r:id="rId7"/>
    <p:sldId id="268" r:id="rId8"/>
    <p:sldId id="270" r:id="rId9"/>
    <p:sldId id="269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Gill Sans MT" panose="020B0502020104020203" pitchFamily="34" charset="77"/>
      <p:regular r:id="rId15"/>
      <p:bold r:id="rId16"/>
      <p:italic r:id="rId17"/>
      <p:boldItalic r:id="rId18"/>
    </p:embeddedFont>
    <p:embeddedFont>
      <p:font typeface="Impact" panose="020B0806030902050204" pitchFamily="34" charset="0"/>
      <p:regular r:id="rId19"/>
    </p:embeddedFont>
    <p:embeddedFont>
      <p:font typeface="KG Blank Space Solid" panose="02000000000000000000" pitchFamily="2" charset="77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D4EB8-CF3A-2741-B422-093B347A6549}" v="15" dt="2022-09-23T02:47:19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5827"/>
  </p:normalViewPr>
  <p:slideViewPr>
    <p:cSldViewPr snapToGrid="0" snapToObjects="1">
      <p:cViewPr varScale="1">
        <p:scale>
          <a:sx n="111" d="100"/>
          <a:sy n="111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46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2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5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3903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10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7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6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410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3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3535F5-0268-A34F-9868-5688034618FA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88A88A-9055-E343-8AAC-5188BB3C7E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7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coir.helpdocs.io/article/8a5m6p2fd4-requesting-teacher-recommendations#student_letter_of_recommendation_proces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avsconnect.com/cap-updates/2022/09/01/completing-the-common-app-with-scoir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coir.helpdocs.io/article/xng8iupwmy-completing-the-recommenders-section-of-the-common-applicatio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B549-155E-B73A-1511-233EDB4D9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436" y="1405129"/>
            <a:ext cx="11384991" cy="2782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kern="1200" spc="0" dirty="0">
                <a:solidFill>
                  <a:schemeClr val="tx1"/>
                </a:solidFill>
                <a:latin typeface="KG Blank Space Solid" panose="02000000000000000000" pitchFamily="2" charset="77"/>
                <a:cs typeface="Agent Orange" pitchFamily="2" charset="0"/>
              </a:rPr>
              <a:t>Required documents VIA</a:t>
            </a:r>
          </a:p>
        </p:txBody>
      </p:sp>
      <p:pic>
        <p:nvPicPr>
          <p:cNvPr id="1026" name="Picture 2" descr="Digital Assets for High Schools | Scoir">
            <a:extLst>
              <a:ext uri="{FF2B5EF4-FFF2-40B4-BE49-F238E27FC236}">
                <a16:creationId xmlns:a16="http://schemas.microsoft.com/office/drawing/2014/main" id="{E9366FC2-0B6B-F458-B1C4-47489913F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31" y="4068571"/>
            <a:ext cx="58928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84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F2EA-D714-D877-1B24-27E995FF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32" y="2100805"/>
            <a:ext cx="9450729" cy="388469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Scoir is the middle man between Gables, and whatever platform you are applying 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Common App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University’s website</a:t>
            </a:r>
          </a:p>
          <a:p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are NOT applying to schools on Scoir, 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BUT you do have to update your college list on Scoir so that Gables knows where to send your documents.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FE5B2E-1249-3B7F-169C-20691A25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21" y="872501"/>
            <a:ext cx="10538749" cy="1083621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spc="0" dirty="0">
                <a:solidFill>
                  <a:schemeClr val="accent1"/>
                </a:solidFill>
                <a:latin typeface="KG Blank Space Solid" panose="02000000000000000000" pitchFamily="2" charset="77"/>
              </a:rPr>
              <a:t>CLARIFYING CONFUSION</a:t>
            </a:r>
          </a:p>
        </p:txBody>
      </p:sp>
    </p:spTree>
    <p:extLst>
      <p:ext uri="{BB962C8B-B14F-4D97-AF65-F5344CB8AC3E}">
        <p14:creationId xmlns:p14="http://schemas.microsoft.com/office/powerpoint/2010/main" val="401839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FE5B2E-1249-3B7F-169C-20691A25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710" y="336285"/>
            <a:ext cx="7616144" cy="1469891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chemeClr val="accent1"/>
                </a:solidFill>
                <a:latin typeface="KG Blank Space Solid" panose="02000000000000000000" pitchFamily="2" charset="77"/>
              </a:rPr>
              <a:t>BEFORE REQUESTING RECOMMENDATIONS…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BFC3DDA-E7F2-EB91-6FB7-7513EE5163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14" b="-484"/>
          <a:stretch/>
        </p:blipFill>
        <p:spPr bwMode="auto">
          <a:xfrm>
            <a:off x="497710" y="1991540"/>
            <a:ext cx="6582294" cy="45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38346B-EAB9-0F92-8D43-1E9632EFF657}"/>
              </a:ext>
            </a:extLst>
          </p:cNvPr>
          <p:cNvSpPr txBox="1"/>
          <p:nvPr/>
        </p:nvSpPr>
        <p:spPr>
          <a:xfrm>
            <a:off x="7893935" y="1562583"/>
            <a:ext cx="40744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Update your college lists on scoir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Make sure you are connected to your school Scoir account, not your personal one </a:t>
            </a:r>
          </a:p>
        </p:txBody>
      </p:sp>
    </p:spTree>
    <p:extLst>
      <p:ext uri="{BB962C8B-B14F-4D97-AF65-F5344CB8AC3E}">
        <p14:creationId xmlns:p14="http://schemas.microsoft.com/office/powerpoint/2010/main" val="407968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DEA7-BB06-7BF2-0C24-FB745821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205" y="1541442"/>
            <a:ext cx="8187071" cy="2824223"/>
          </a:xfrm>
        </p:spPr>
        <p:txBody>
          <a:bodyPr>
            <a:noAutofit/>
          </a:bodyPr>
          <a:lstStyle/>
          <a:p>
            <a:pPr algn="ctr"/>
            <a:r>
              <a:rPr lang="en-US" sz="6000" b="1" spc="0" dirty="0">
                <a:solidFill>
                  <a:schemeClr val="tx1"/>
                </a:solidFill>
                <a:latin typeface="KG Blank Space Solid" panose="02000000000000000000" pitchFamily="2" charset="77"/>
              </a:rPr>
              <a:t>STUDENT LETTER OF RECOMMENDATION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40CC6-5C1B-1B29-0134-0855F42F2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2405" y="4840990"/>
            <a:ext cx="7528792" cy="95113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Scoir support instructions</a:t>
            </a:r>
            <a:endParaRPr lang="en-US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Read This Now | Obstinate Headstrong Girl ... author Renée Reynolds">
            <a:extLst>
              <a:ext uri="{FF2B5EF4-FFF2-40B4-BE49-F238E27FC236}">
                <a16:creationId xmlns:a16="http://schemas.microsoft.com/office/drawing/2014/main" id="{9A8865E4-E64E-BF84-C32A-11B07EF8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6110">
            <a:off x="319867" y="3372322"/>
            <a:ext cx="29337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DEA7-BB06-7BF2-0C24-FB745821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205" y="1680338"/>
            <a:ext cx="8187071" cy="2824223"/>
          </a:xfrm>
        </p:spPr>
        <p:txBody>
          <a:bodyPr>
            <a:noAutofit/>
          </a:bodyPr>
          <a:lstStyle/>
          <a:p>
            <a:pPr algn="ctr"/>
            <a:r>
              <a:rPr lang="en-US" sz="6000" b="1" spc="0" dirty="0">
                <a:solidFill>
                  <a:schemeClr val="tx1"/>
                </a:solidFill>
                <a:latin typeface="KG Blank Space Solid" panose="02000000000000000000" pitchFamily="2" charset="77"/>
              </a:rPr>
              <a:t>LETTER OF RECOMMENDATION PROCESS with common app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40CC6-5C1B-1B29-0134-0855F42F2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3709" y="4840990"/>
            <a:ext cx="7017488" cy="95113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Step by step guide</a:t>
            </a:r>
            <a:endParaRPr lang="en-US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8" name="Picture 4" descr="Reading - Talk To Your Baby">
            <a:extLst>
              <a:ext uri="{FF2B5EF4-FFF2-40B4-BE49-F238E27FC236}">
                <a16:creationId xmlns:a16="http://schemas.microsoft.com/office/drawing/2014/main" id="{C064C97B-E614-23D9-DB8F-EB638666F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5360">
            <a:off x="461834" y="2899964"/>
            <a:ext cx="3011343" cy="301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1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F2EA-D714-D877-1B24-27E995FF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28" y="1608881"/>
            <a:ext cx="9450729" cy="4874329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if I’m not applying through the Common App?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Doesn’t matter, you still need to request the teacher recommendations through Scoir. </a:t>
            </a:r>
          </a:p>
          <a:p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if I’m requesting a recommendation letter from someone who does not work at the school?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They must </a:t>
            </a:r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EMAIL</a:t>
            </a: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the recommendation letter to Ms. Sanz and she will upload it to your Scoir documents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Make sure to include the student’s name and ID number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If it is going to a specific university, specify which one you want it sent to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FE5B2E-1249-3B7F-169C-20691A25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17" y="374790"/>
            <a:ext cx="10538749" cy="1083621"/>
          </a:xfrm>
        </p:spPr>
        <p:txBody>
          <a:bodyPr>
            <a:noAutofit/>
          </a:bodyPr>
          <a:lstStyle/>
          <a:p>
            <a:pPr algn="ctr"/>
            <a:r>
              <a:rPr lang="en-US" sz="7200" b="1" cap="none" spc="0" dirty="0">
                <a:solidFill>
                  <a:schemeClr val="accent1"/>
                </a:solidFill>
                <a:latin typeface="KG Blank Space Solid" panose="02000000000000000000" pitchFamily="2" charset="77"/>
              </a:rPr>
              <a:t>WHAT IF…?</a:t>
            </a:r>
          </a:p>
        </p:txBody>
      </p:sp>
    </p:spTree>
    <p:extLst>
      <p:ext uri="{BB962C8B-B14F-4D97-AF65-F5344CB8AC3E}">
        <p14:creationId xmlns:p14="http://schemas.microsoft.com/office/powerpoint/2010/main" val="276842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DEA7-BB06-7BF2-0C24-FB745821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205" y="1541442"/>
            <a:ext cx="8187071" cy="2824223"/>
          </a:xfrm>
        </p:spPr>
        <p:txBody>
          <a:bodyPr>
            <a:noAutofit/>
          </a:bodyPr>
          <a:lstStyle/>
          <a:p>
            <a:pPr algn="ctr"/>
            <a:r>
              <a:rPr lang="en-US" sz="6000" b="1" spc="0" dirty="0">
                <a:solidFill>
                  <a:schemeClr val="tx1"/>
                </a:solidFill>
                <a:latin typeface="KG Blank Space Solid" panose="02000000000000000000" pitchFamily="2" charset="77"/>
              </a:rPr>
              <a:t>THE SCOIR GUIDE TO THE COMMON APPLICATION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40CC6-5C1B-1B29-0134-0855F42F2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3709" y="4840990"/>
            <a:ext cx="7017488" cy="9511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CLICK HERE FOR VIDEO INSTRUCTIONS</a:t>
            </a:r>
            <a:endParaRPr lang="en-US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Read This Twice - Product Information, Latest Updates, and Reviews 2022 |  Product Hunt">
            <a:extLst>
              <a:ext uri="{FF2B5EF4-FFF2-40B4-BE49-F238E27FC236}">
                <a16:creationId xmlns:a16="http://schemas.microsoft.com/office/drawing/2014/main" id="{AFAD1D22-1CD2-E7BF-CB0A-D2ED7E53C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9093">
            <a:off x="741243" y="282321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7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F2EA-D714-D877-1B24-27E995FF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30" y="2401746"/>
            <a:ext cx="9450729" cy="38846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Scoir, you do NOT need to request a transcript!</a:t>
            </a:r>
          </a:p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Moving a college to the Applying or Applied column of your My Colleges list is what will alert your counselor that a transcript is required. </a:t>
            </a:r>
          </a:p>
          <a:p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Your counselor will be notified of what documents are required for this college and will be able to send forward your transcript if required.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FE5B2E-1249-3B7F-169C-20691A25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21" y="490537"/>
            <a:ext cx="10538749" cy="1083621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spc="0" dirty="0">
                <a:solidFill>
                  <a:schemeClr val="accent1"/>
                </a:solidFill>
                <a:latin typeface="KG Blank Space Solid" panose="02000000000000000000" pitchFamily="2" charset="77"/>
              </a:rPr>
              <a:t>WHAT ABOUT TRANSCRIPTS?</a:t>
            </a:r>
          </a:p>
        </p:txBody>
      </p:sp>
    </p:spTree>
    <p:extLst>
      <p:ext uri="{BB962C8B-B14F-4D97-AF65-F5344CB8AC3E}">
        <p14:creationId xmlns:p14="http://schemas.microsoft.com/office/powerpoint/2010/main" val="191989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F2EA-D714-D877-1B24-27E995FF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281" y="1909822"/>
            <a:ext cx="9780611" cy="4515514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My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first name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and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last name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in Scoir match my first name and last name in my application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My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email address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in Scoir matches the email used in my application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My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date of birth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in Scoir matches the date of birth used in my application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My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home address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in Scoir matches the home address used in my application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entered my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Common App ID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into Scoir when adding schools to the Applying List. This does not apply when Applying with Scoir.</a:t>
            </a: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FE5B2E-1249-3B7F-169C-20691A25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14" y="270618"/>
            <a:ext cx="10990160" cy="1083621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spc="0" dirty="0">
                <a:solidFill>
                  <a:schemeClr val="accent1"/>
                </a:solidFill>
                <a:latin typeface="KG Blank Space Solid" panose="02000000000000000000" pitchFamily="2" charset="77"/>
              </a:rPr>
              <a:t>STUDENT CHECKLIST FOR ENSURING DOCUMENT DELIVERY</a:t>
            </a:r>
          </a:p>
        </p:txBody>
      </p:sp>
    </p:spTree>
    <p:extLst>
      <p:ext uri="{BB962C8B-B14F-4D97-AF65-F5344CB8AC3E}">
        <p14:creationId xmlns:p14="http://schemas.microsoft.com/office/powerpoint/2010/main" val="21798743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3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CCF9F8"/>
      </a:hlink>
      <a:folHlink>
        <a:srgbClr val="CCF9F7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bles presentations" id="{08893A28-F78C-8046-BFC1-C8647F683F91}" vid="{14151043-1C92-464B-9765-6923F0E95B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706</TotalTime>
  <Words>356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Gill Sans MT</vt:lpstr>
      <vt:lpstr>Arial</vt:lpstr>
      <vt:lpstr>Wingdings</vt:lpstr>
      <vt:lpstr>KG Blank Space Solid</vt:lpstr>
      <vt:lpstr>Impact</vt:lpstr>
      <vt:lpstr>Century Gothic</vt:lpstr>
      <vt:lpstr>Badge</vt:lpstr>
      <vt:lpstr>Required documents VIA</vt:lpstr>
      <vt:lpstr>CLARIFYING CONFUSION</vt:lpstr>
      <vt:lpstr>BEFORE REQUESTING RECOMMENDATIONS…</vt:lpstr>
      <vt:lpstr>STUDENT LETTER OF RECOMMENDATION PROCESS</vt:lpstr>
      <vt:lpstr>LETTER OF RECOMMENDATION PROCESS with common app</vt:lpstr>
      <vt:lpstr>WHAT IF…?</vt:lpstr>
      <vt:lpstr>THE SCOIR GUIDE TO THE COMMON APPLICATION</vt:lpstr>
      <vt:lpstr>WHAT ABOUT TRANSCRIPTS?</vt:lpstr>
      <vt:lpstr>STUDENT CHECKLIST FOR ENSURING DOCUMENT DELIVERY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Required documents VIA</dc:title>
  <dc:creator>SANZ DE ACEDO, SOFIA</dc:creator>
  <cp:lastModifiedBy>SANZ DE ACEDO, SOFIA</cp:lastModifiedBy>
  <cp:revision>2</cp:revision>
  <dcterms:created xsi:type="dcterms:W3CDTF">2022-09-22T14:58:29Z</dcterms:created>
  <dcterms:modified xsi:type="dcterms:W3CDTF">2022-09-23T02:47:30Z</dcterms:modified>
</cp:coreProperties>
</file>